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414" r:id="rId2"/>
    <p:sldId id="958" r:id="rId3"/>
    <p:sldId id="946" r:id="rId4"/>
    <p:sldId id="866" r:id="rId5"/>
    <p:sldId id="856" r:id="rId6"/>
    <p:sldId id="857" r:id="rId7"/>
    <p:sldId id="861" r:id="rId8"/>
    <p:sldId id="813" r:id="rId9"/>
    <p:sldId id="950" r:id="rId10"/>
    <p:sldId id="947" r:id="rId11"/>
    <p:sldId id="951" r:id="rId12"/>
    <p:sldId id="952" r:id="rId13"/>
    <p:sldId id="927" r:id="rId14"/>
    <p:sldId id="953" r:id="rId15"/>
    <p:sldId id="935" r:id="rId16"/>
    <p:sldId id="954" r:id="rId17"/>
    <p:sldId id="890" r:id="rId18"/>
    <p:sldId id="892" r:id="rId19"/>
    <p:sldId id="932" r:id="rId20"/>
    <p:sldId id="933" r:id="rId21"/>
    <p:sldId id="934" r:id="rId22"/>
    <p:sldId id="936" r:id="rId23"/>
    <p:sldId id="937" r:id="rId24"/>
    <p:sldId id="938" r:id="rId25"/>
    <p:sldId id="955" r:id="rId26"/>
    <p:sldId id="876" r:id="rId27"/>
    <p:sldId id="902" r:id="rId28"/>
    <p:sldId id="903" r:id="rId29"/>
    <p:sldId id="928" r:id="rId30"/>
    <p:sldId id="893" r:id="rId31"/>
    <p:sldId id="894" r:id="rId32"/>
    <p:sldId id="895" r:id="rId33"/>
    <p:sldId id="959" r:id="rId34"/>
    <p:sldId id="960" r:id="rId35"/>
    <p:sldId id="963" r:id="rId36"/>
    <p:sldId id="962" r:id="rId37"/>
    <p:sldId id="961" r:id="rId38"/>
    <p:sldId id="964" r:id="rId39"/>
    <p:sldId id="957" r:id="rId40"/>
    <p:sldId id="858" r:id="rId41"/>
    <p:sldId id="859" r:id="rId42"/>
    <p:sldId id="860" r:id="rId43"/>
    <p:sldId id="834" r:id="rId44"/>
    <p:sldId id="929" r:id="rId45"/>
    <p:sldId id="885" r:id="rId46"/>
    <p:sldId id="886" r:id="rId47"/>
    <p:sldId id="873" r:id="rId48"/>
    <p:sldId id="930" r:id="rId49"/>
    <p:sldId id="931" r:id="rId50"/>
    <p:sldId id="867" r:id="rId51"/>
    <p:sldId id="869" r:id="rId52"/>
    <p:sldId id="884" r:id="rId53"/>
    <p:sldId id="914" r:id="rId54"/>
    <p:sldId id="863" r:id="rId55"/>
    <p:sldId id="899" r:id="rId56"/>
    <p:sldId id="900" r:id="rId57"/>
    <p:sldId id="901" r:id="rId58"/>
    <p:sldId id="904" r:id="rId59"/>
    <p:sldId id="906" r:id="rId60"/>
    <p:sldId id="905" r:id="rId61"/>
    <p:sldId id="917" r:id="rId62"/>
    <p:sldId id="918" r:id="rId63"/>
    <p:sldId id="919" r:id="rId64"/>
    <p:sldId id="920" r:id="rId65"/>
    <p:sldId id="921" r:id="rId66"/>
    <p:sldId id="922" r:id="rId67"/>
    <p:sldId id="923" r:id="rId68"/>
    <p:sldId id="924" r:id="rId69"/>
    <p:sldId id="925" r:id="rId70"/>
    <p:sldId id="926" r:id="rId71"/>
    <p:sldId id="915" r:id="rId72"/>
    <p:sldId id="881" r:id="rId73"/>
    <p:sldId id="897" r:id="rId74"/>
    <p:sldId id="896" r:id="rId75"/>
    <p:sldId id="883" r:id="rId76"/>
    <p:sldId id="916" r:id="rId77"/>
    <p:sldId id="88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5200"/>
    <a:srgbClr val="4E8F00"/>
    <a:srgbClr val="FF0000"/>
    <a:srgbClr val="011893"/>
    <a:srgbClr val="0096FF"/>
    <a:srgbClr val="FF2F92"/>
    <a:srgbClr val="FF40FF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86"/>
    <p:restoredTop sz="94935"/>
  </p:normalViewPr>
  <p:slideViewPr>
    <p:cSldViewPr snapToGrid="0" snapToObjects="1">
      <p:cViewPr varScale="1">
        <p:scale>
          <a:sx n="76" d="100"/>
          <a:sy n="7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100f19Syllab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zz/PCPSolv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3055904" y="3391480"/>
            <a:ext cx="5575244" cy="389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:  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rPr>
              <a:t>https://bit.ly/3100s20Syllabus</a:t>
            </a:r>
            <a:r>
              <a:rPr lang="en-US"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977566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3100, Models of Computation, Spring 20, </a:t>
            </a:r>
            <a:r>
              <a:rPr lang="en-US" sz="3600" dirty="0" err="1"/>
              <a:t>Lec</a:t>
            </a:r>
            <a:r>
              <a:rPr lang="en-US" sz="3600" dirty="0"/>
              <a:t> 20</a:t>
            </a:r>
            <a:br>
              <a:rPr lang="en-US" sz="3600" dirty="0"/>
            </a:br>
            <a:r>
              <a:rPr lang="en-US" sz="3600" dirty="0"/>
              <a:t>March 25,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AA94-EA0B-EF41-8F42-835B73B4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3"/>
            <a:ext cx="10515600" cy="3384330"/>
          </a:xfrm>
          <a:solidFill>
            <a:schemeClr val="bg1">
              <a:alpha val="51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Run this!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solidFill>
                  <a:srgbClr val="945200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First_Jove_Tutorial</a:t>
            </a:r>
            <a:r>
              <a:rPr lang="en-US" sz="2400" dirty="0">
                <a:solidFill>
                  <a:srgbClr val="0432FF"/>
                </a:solidFill>
              </a:rPr>
              <a:t>/CH13/CH13.ipynb </a:t>
            </a:r>
            <a:br>
              <a:rPr lang="en-US" sz="2400" dirty="0">
                <a:solidFill>
                  <a:srgbClr val="945200"/>
                </a:solidFill>
              </a:rPr>
            </a:br>
            <a:br>
              <a:rPr lang="en-US" sz="2400" dirty="0">
                <a:solidFill>
                  <a:srgbClr val="945200"/>
                </a:solidFill>
              </a:rPr>
            </a:br>
            <a:r>
              <a:rPr lang="en-US" sz="2400" dirty="0">
                <a:solidFill>
                  <a:srgbClr val="945200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See some serious TMs from here, and get ideas for Asg-6 from here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3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AA94-EA0B-EF41-8F42-835B73B4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3"/>
            <a:ext cx="10515600" cy="3384330"/>
          </a:xfrm>
          <a:solidFill>
            <a:schemeClr val="bg1">
              <a:alpha val="51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Run this!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solidFill>
                  <a:srgbClr val="945200"/>
                </a:solidFill>
              </a:rPr>
              <a:t> </a:t>
            </a:r>
            <a:r>
              <a:rPr lang="en-US" sz="2400" dirty="0" err="1">
                <a:solidFill>
                  <a:srgbClr val="0432FF"/>
                </a:solidFill>
              </a:rPr>
              <a:t>First_Jove_Tutorial</a:t>
            </a:r>
            <a:r>
              <a:rPr lang="en-US" sz="2400" dirty="0">
                <a:solidFill>
                  <a:srgbClr val="0432FF"/>
                </a:solidFill>
              </a:rPr>
              <a:t>/CH15/CH15.ipynb </a:t>
            </a:r>
            <a:br>
              <a:rPr lang="en-US" sz="2400" dirty="0">
                <a:solidFill>
                  <a:srgbClr val="945200"/>
                </a:solidFill>
              </a:rPr>
            </a:br>
            <a:br>
              <a:rPr lang="en-US" sz="2400" dirty="0">
                <a:solidFill>
                  <a:srgbClr val="945200"/>
                </a:solidFill>
              </a:rPr>
            </a:br>
            <a:r>
              <a:rPr lang="en-US" sz="2400" dirty="0">
                <a:solidFill>
                  <a:srgbClr val="945200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Get to use a PCP-solver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  The only one out there that solves hard problems (as far as I know)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   Authored by Ling Zhao of Univ of Alberta in early 2000’s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   (posted by some kind person at </a:t>
            </a:r>
            <a:r>
              <a:rPr lang="en-US" sz="2400" dirty="0">
                <a:hlinkClick r:id="rId2"/>
              </a:rPr>
              <a:t>https://github.com/chrozz/PCPSolver</a:t>
            </a:r>
            <a:r>
              <a:rPr lang="en-US" sz="2400" dirty="0"/>
              <a:t> )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7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AA85-0AEF-724A-B8D1-1C8F14DF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is all this material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881C-88F3-6148-8686-31BEAF57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study the Chomsky Hierarchy</a:t>
            </a:r>
          </a:p>
          <a:p>
            <a:endParaRPr lang="en-US" dirty="0"/>
          </a:p>
          <a:p>
            <a:r>
              <a:rPr lang="en-US" dirty="0"/>
              <a:t>We will understand the full picture of formal language results</a:t>
            </a:r>
          </a:p>
        </p:txBody>
      </p:sp>
    </p:spTree>
    <p:extLst>
      <p:ext uri="{BB962C8B-B14F-4D97-AF65-F5344CB8AC3E}">
        <p14:creationId xmlns:p14="http://schemas.microsoft.com/office/powerpoint/2010/main" val="423309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88ED-BBDF-9841-91AD-08B3F28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Chomsky Hierarchy of Machines/Languages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B84EA-8321-284B-A5A5-76E042CB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54" y="983412"/>
            <a:ext cx="9908721" cy="5548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252281-82B9-C644-BD91-B465D533228B}"/>
              </a:ext>
            </a:extLst>
          </p:cNvPr>
          <p:cNvSpPr txBox="1"/>
          <p:nvPr/>
        </p:nvSpPr>
        <p:spPr>
          <a:xfrm>
            <a:off x="838200" y="5142155"/>
            <a:ext cx="1063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Studying</a:t>
            </a:r>
          </a:p>
          <a:p>
            <a:r>
              <a:rPr lang="en-US" dirty="0">
                <a:solidFill>
                  <a:srgbClr val="C00000"/>
                </a:solidFill>
              </a:rPr>
              <a:t>This </a:t>
            </a:r>
          </a:p>
          <a:p>
            <a:r>
              <a:rPr lang="en-US" dirty="0">
                <a:solidFill>
                  <a:srgbClr val="C00000"/>
                </a:solidFill>
              </a:rPr>
              <a:t>Now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7A79C4-9A7B-544A-B614-931990D8DF2D}"/>
              </a:ext>
            </a:extLst>
          </p:cNvPr>
          <p:cNvCxnSpPr/>
          <p:nvPr/>
        </p:nvCxnSpPr>
        <p:spPr>
          <a:xfrm flipV="1">
            <a:off x="1678193" y="5486400"/>
            <a:ext cx="537882" cy="8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F82ECBD-9063-B947-AF1C-9E1AEC73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657" y="1380192"/>
            <a:ext cx="2380343" cy="31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8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E77B-0663-5542-ABEC-14361391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2674257" cy="5179331"/>
          </a:xfrm>
        </p:spPr>
        <p:txBody>
          <a:bodyPr>
            <a:normAutofit/>
          </a:bodyPr>
          <a:lstStyle/>
          <a:p>
            <a:r>
              <a:rPr lang="en-US" dirty="0"/>
              <a:t>Full picture of Formal Language Results</a:t>
            </a:r>
            <a:br>
              <a:rPr lang="en-US" dirty="0"/>
            </a:br>
            <a:r>
              <a:rPr lang="en-US" dirty="0"/>
              <a:t>(Ch 14, Fig 14.2)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D28E4-9522-3F4E-8566-3C78637C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87" y="0"/>
            <a:ext cx="7235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7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4054-E5B2-DE4C-B580-1E28EB6A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TM in Turing’s Own Words… (Hodge’s biography)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4DCAA-531B-034B-8738-9C1D2980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15" y="1449980"/>
            <a:ext cx="8601102" cy="3697602"/>
          </a:xfrm>
          <a:prstGeom prst="rect">
            <a:avLst/>
          </a:prstGeom>
        </p:spPr>
      </p:pic>
      <p:pic>
        <p:nvPicPr>
          <p:cNvPr id="7" name="Picture 6" descr="A person wearing a suit and tie looking at the camera&#10;&#10;Description automatically generated">
            <a:extLst>
              <a:ext uri="{FF2B5EF4-FFF2-40B4-BE49-F238E27FC236}">
                <a16:creationId xmlns:a16="http://schemas.microsoft.com/office/drawing/2014/main" id="{05D29128-655D-684F-9F74-E08CDF35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0" y="4299857"/>
            <a:ext cx="1314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7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4DE1-D795-A24F-B0D4-B60E496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in-depth study of TMs and Computability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AFB5-4185-144D-A4B8-4731C9E1E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now go through the details of TMs</a:t>
            </a:r>
          </a:p>
          <a:p>
            <a:endParaRPr lang="en-US" dirty="0"/>
          </a:p>
          <a:p>
            <a:r>
              <a:rPr lang="en-US" dirty="0"/>
              <a:t>This will be followed by results from Computability</a:t>
            </a:r>
          </a:p>
          <a:p>
            <a:endParaRPr lang="en-US" dirty="0"/>
          </a:p>
          <a:p>
            <a:r>
              <a:rPr lang="en-US" dirty="0"/>
              <a:t>We will need to carefully understand the notions of recursively enumerable and recursive sets (Asg-6, Question-4’s parts)</a:t>
            </a:r>
          </a:p>
          <a:p>
            <a:endParaRPr lang="en-US" dirty="0"/>
          </a:p>
          <a:p>
            <a:r>
              <a:rPr lang="en-US" dirty="0"/>
              <a:t>The goal of Wed’s lecture (3/25) will be to cover these topics</a:t>
            </a:r>
          </a:p>
        </p:txBody>
      </p:sp>
    </p:spTree>
    <p:extLst>
      <p:ext uri="{BB962C8B-B14F-4D97-AF65-F5344CB8AC3E}">
        <p14:creationId xmlns:p14="http://schemas.microsoft.com/office/powerpoint/2010/main" val="105640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TM dtm1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628961" y="1281955"/>
            <a:ext cx="456221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 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945200"/>
              </a:solidFill>
            </a:endParaRPr>
          </a:p>
          <a:p>
            <a:r>
              <a:rPr lang="en-US" dirty="0">
                <a:solidFill>
                  <a:srgbClr val="945200"/>
                </a:solidFill>
              </a:rPr>
              <a:t>How do you feed an ‘’ to any TM? This TM?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5" y="1161942"/>
            <a:ext cx="7521716" cy="36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TM dtm2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44188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1955"/>
            <a:ext cx="6382288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7D9-4C06-7049-BED4-70D6B13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of these TM?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75F8-A11F-A346-B596-AAB9B8A7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1016069"/>
            <a:ext cx="7742464" cy="26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D96-ED8C-0945-AA19-8213BFF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 for Wed March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DAF9-31AE-3346-8319-DF7DFD8C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Walk through </a:t>
            </a:r>
            <a:r>
              <a:rPr lang="en-US" dirty="0" err="1"/>
              <a:t>First_Jove_Tutorial</a:t>
            </a:r>
            <a:r>
              <a:rPr lang="en-US" dirty="0"/>
              <a:t>/CH13/CH13.ipynb in full detail</a:t>
            </a:r>
          </a:p>
          <a:p>
            <a:r>
              <a:rPr lang="en-US" dirty="0"/>
              <a:t>Live-code a TM for </a:t>
            </a:r>
            <a:r>
              <a:rPr lang="en-US" dirty="0" err="1"/>
              <a:t>w#w</a:t>
            </a:r>
            <a:r>
              <a:rPr lang="en-US" dirty="0"/>
              <a:t> where w in {0}*</a:t>
            </a:r>
          </a:p>
          <a:p>
            <a:pPr lvl="1"/>
            <a:r>
              <a:rPr lang="en-US" dirty="0"/>
              <a:t>At this point, expect students to read and try out the other examples suggested in these notebooks and successfully code-up a DTM</a:t>
            </a:r>
          </a:p>
          <a:p>
            <a:pPr lvl="1"/>
            <a:r>
              <a:rPr lang="en-US" dirty="0"/>
              <a:t>Also expect them to do Asg-6 Problem-1</a:t>
            </a:r>
          </a:p>
          <a:p>
            <a:pPr lvl="2"/>
            <a:r>
              <a:rPr lang="en-US" dirty="0"/>
              <a:t>START EARLY! This is potentially tricky!</a:t>
            </a:r>
          </a:p>
          <a:p>
            <a:r>
              <a:rPr lang="en-US" dirty="0"/>
              <a:t>Live-code an NDTM to look for “11” in a string</a:t>
            </a:r>
          </a:p>
          <a:p>
            <a:pPr lvl="1"/>
            <a:r>
              <a:rPr lang="en-US" dirty="0"/>
              <a:t>At this point, assume the students can do Asg-6 Problem-2</a:t>
            </a:r>
          </a:p>
          <a:p>
            <a:r>
              <a:rPr lang="en-US" dirty="0"/>
              <a:t>Go over PCP once more</a:t>
            </a:r>
          </a:p>
          <a:p>
            <a:pPr lvl="1"/>
            <a:r>
              <a:rPr lang="en-US" dirty="0"/>
              <a:t>At this point, assume the students can do Asg-6 Problem-3</a:t>
            </a:r>
          </a:p>
          <a:p>
            <a:r>
              <a:rPr lang="en-US" dirty="0"/>
              <a:t>Devote the rest of the lecture to Quiz-7 and Asg-6 </a:t>
            </a:r>
            <a:r>
              <a:rPr lang="en-US" dirty="0" err="1"/>
              <a:t>Qn</a:t>
            </a:r>
            <a:r>
              <a:rPr lang="en-US" dirty="0"/>
              <a:t> 4,5</a:t>
            </a:r>
          </a:p>
          <a:p>
            <a:pPr lvl="1"/>
            <a:r>
              <a:rPr lang="en-US" dirty="0"/>
              <a:t>2-stack simulation of a TM</a:t>
            </a:r>
          </a:p>
          <a:p>
            <a:pPr lvl="1"/>
            <a:r>
              <a:rPr lang="en-US" dirty="0"/>
              <a:t>RE and Recursive Sets</a:t>
            </a:r>
          </a:p>
          <a:p>
            <a:r>
              <a:rPr lang="en-US" dirty="0"/>
              <a:t>But we will go thru all the basic material </a:t>
            </a:r>
            <a:r>
              <a:rPr lang="en-US" dirty="0" err="1"/>
              <a:t>quicky</a:t>
            </a:r>
            <a:r>
              <a:rPr lang="en-US" dirty="0"/>
              <a:t>, do quizzes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8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7D9-4C06-7049-BED4-70D6B13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of these TM?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75F8-A11F-A346-B596-AAB9B8A7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1016069"/>
            <a:ext cx="7742464" cy="26322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667FA-F686-B649-9504-919F8D83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386758"/>
            <a:ext cx="7476671" cy="28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86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37D9-4C06-7049-BED4-70D6B13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Languages of these TM?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75F8-A11F-A346-B596-AAB9B8A7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5" y="1016069"/>
            <a:ext cx="7742464" cy="263223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667FA-F686-B649-9504-919F8D83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386758"/>
            <a:ext cx="7476671" cy="287104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60BBDE-7673-0040-B614-7A6A651A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56" y="3330091"/>
            <a:ext cx="7023100" cy="302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6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FC4-A172-8F4B-A82D-30A51BB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TMs using “PDA with 2 stacks”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2E4-B36D-1441-9E3A-68D6F6F5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can operate on 2 stacks in an extended PDA, you get a TM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D0855C-77D8-D649-B9AA-5836E69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" y="1420009"/>
            <a:ext cx="34671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0676-A79C-7D46-9DC5-47A801E79A56}"/>
              </a:ext>
            </a:extLst>
          </p:cNvPr>
          <p:cNvSpPr txBox="1"/>
          <p:nvPr/>
        </p:nvSpPr>
        <p:spPr>
          <a:xfrm>
            <a:off x="3831770" y="1582340"/>
            <a:ext cx="80554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various moves as follows</a:t>
            </a:r>
          </a:p>
          <a:p>
            <a:endParaRPr lang="en-US" dirty="0"/>
          </a:p>
          <a:p>
            <a:r>
              <a:rPr lang="en-US" dirty="0"/>
              <a:t>Let [ ….)   mean the left stack</a:t>
            </a:r>
          </a:p>
          <a:p>
            <a:endParaRPr lang="en-US" dirty="0"/>
          </a:p>
          <a:p>
            <a:r>
              <a:rPr lang="en-US" dirty="0"/>
              <a:t>Let    ( …. ]  mean the right stack</a:t>
            </a:r>
          </a:p>
          <a:p>
            <a:endParaRPr lang="en-US" dirty="0"/>
          </a:p>
          <a:p>
            <a:r>
              <a:rPr lang="en-US" dirty="0"/>
              <a:t>[….a)   means “a” is on top of the left stack</a:t>
            </a:r>
          </a:p>
          <a:p>
            <a:endParaRPr lang="en-US" dirty="0"/>
          </a:p>
          <a:p>
            <a:r>
              <a:rPr lang="en-US" dirty="0"/>
              <a:t>   (b….. ]   means “b” is on top of the right stack</a:t>
            </a:r>
          </a:p>
          <a:p>
            <a:endParaRPr lang="en-US" dirty="0"/>
          </a:p>
          <a:p>
            <a:r>
              <a:rPr lang="en-US" dirty="0"/>
              <a:t>[…..a)  (b….]   means that we have L-stack and R-stack</a:t>
            </a:r>
          </a:p>
          <a:p>
            <a:endParaRPr lang="en-US" dirty="0"/>
          </a:p>
          <a:p>
            <a:r>
              <a:rPr lang="en-US" dirty="0">
                <a:solidFill>
                  <a:srgbClr val="0432FF"/>
                </a:solidFill>
              </a:rPr>
              <a:t>This is how the “TM” tape is modeled: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[…</a:t>
            </a:r>
            <a:r>
              <a:rPr lang="en-US" dirty="0" err="1">
                <a:solidFill>
                  <a:srgbClr val="0432FF"/>
                </a:solidFill>
              </a:rPr>
              <a:t>xa</a:t>
            </a:r>
            <a:r>
              <a:rPr lang="en-US" dirty="0">
                <a:solidFill>
                  <a:srgbClr val="0432FF"/>
                </a:solidFill>
              </a:rPr>
              <a:t>) (by….]   … i.e. we choose to show what’s under the T.O.S. also!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We are always looking at the top of the right-hand side stack – arrange things to be so!</a:t>
            </a:r>
          </a:p>
        </p:txBody>
      </p:sp>
    </p:spTree>
    <p:extLst>
      <p:ext uri="{BB962C8B-B14F-4D97-AF65-F5344CB8AC3E}">
        <p14:creationId xmlns:p14="http://schemas.microsoft.com/office/powerpoint/2010/main" val="315731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FC4-A172-8F4B-A82D-30A51BB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TMs using “PDA with 2 stacks”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2E4-B36D-1441-9E3A-68D6F6F5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can operate on 2 stacks in an extended PDA, you get a TM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D0855C-77D8-D649-B9AA-5836E69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" y="1420009"/>
            <a:ext cx="34671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0676-A79C-7D46-9DC5-47A801E79A56}"/>
              </a:ext>
            </a:extLst>
          </p:cNvPr>
          <p:cNvSpPr txBox="1"/>
          <p:nvPr/>
        </p:nvSpPr>
        <p:spPr>
          <a:xfrm>
            <a:off x="3831770" y="1582340"/>
            <a:ext cx="8055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move</a:t>
            </a:r>
          </a:p>
          <a:p>
            <a:r>
              <a:rPr lang="en-US" dirty="0"/>
              <a:t>“If I’m looking at q under my TM head, I want to change q to an x,</a:t>
            </a:r>
          </a:p>
          <a:p>
            <a:r>
              <a:rPr lang="en-US" dirty="0"/>
              <a:t> and then move right”</a:t>
            </a:r>
          </a:p>
          <a:p>
            <a:endParaRPr lang="en-US" dirty="0"/>
          </a:p>
          <a:p>
            <a:r>
              <a:rPr lang="en-US" dirty="0"/>
              <a:t>I’ll write  [ …ab) (</a:t>
            </a:r>
            <a:r>
              <a:rPr lang="en-US" dirty="0" err="1"/>
              <a:t>qp</a:t>
            </a:r>
            <a:r>
              <a:rPr lang="en-US" dirty="0"/>
              <a:t>…]   </a:t>
            </a:r>
            <a:r>
              <a:rPr lang="en-US" dirty="0">
                <a:sym typeface="Wingdings" pitchFamily="2" charset="2"/>
              </a:rPr>
              <a:t>   [ ….</a:t>
            </a:r>
            <a:r>
              <a:rPr lang="en-US" dirty="0" err="1">
                <a:sym typeface="Wingdings" pitchFamily="2" charset="2"/>
              </a:rPr>
              <a:t>abx</a:t>
            </a:r>
            <a:r>
              <a:rPr lang="en-US" dirty="0">
                <a:sym typeface="Wingdings" pitchFamily="2" charset="2"/>
              </a:rPr>
              <a:t>) (p… ]</a:t>
            </a:r>
          </a:p>
          <a:p>
            <a:r>
              <a:rPr lang="en-US" dirty="0">
                <a:sym typeface="Wingdings" pitchFamily="2" charset="2"/>
              </a:rPr>
              <a:t>i.e.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Pop the right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Push x on the left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Example: the transition from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 to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   is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0; 1,R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This will be captured as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[..ab) (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p …]      [..ab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) (p…]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37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FC4-A172-8F4B-A82D-30A51BB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TMs using “PDA with 2 stacks”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2E4-B36D-1441-9E3A-68D6F6F5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436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can operate on 2 stacks in an extended PDA, you get a TM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D0855C-77D8-D649-B9AA-5836E69F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6" y="1420009"/>
            <a:ext cx="3467100" cy="148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70676-A79C-7D46-9DC5-47A801E79A56}"/>
              </a:ext>
            </a:extLst>
          </p:cNvPr>
          <p:cNvSpPr txBox="1"/>
          <p:nvPr/>
        </p:nvSpPr>
        <p:spPr>
          <a:xfrm>
            <a:off x="3831770" y="1582340"/>
            <a:ext cx="80554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the move</a:t>
            </a:r>
          </a:p>
          <a:p>
            <a:r>
              <a:rPr lang="en-US" dirty="0"/>
              <a:t>“If I’m looking at q under my TM head, I want to change q to an x,</a:t>
            </a:r>
          </a:p>
          <a:p>
            <a:r>
              <a:rPr lang="en-US" dirty="0"/>
              <a:t> and then move left”</a:t>
            </a:r>
          </a:p>
          <a:p>
            <a:endParaRPr lang="en-US" dirty="0"/>
          </a:p>
          <a:p>
            <a:r>
              <a:rPr lang="en-US" dirty="0"/>
              <a:t>I’ll write  [ …ab) (</a:t>
            </a:r>
            <a:r>
              <a:rPr lang="en-US" dirty="0" err="1"/>
              <a:t>qp</a:t>
            </a:r>
            <a:r>
              <a:rPr lang="en-US" dirty="0"/>
              <a:t>…]   </a:t>
            </a:r>
            <a:r>
              <a:rPr lang="en-US" dirty="0">
                <a:sym typeface="Wingdings" pitchFamily="2" charset="2"/>
              </a:rPr>
              <a:t>   [ ….a) (</a:t>
            </a:r>
            <a:r>
              <a:rPr lang="en-US" dirty="0" err="1">
                <a:sym typeface="Wingdings" pitchFamily="2" charset="2"/>
              </a:rPr>
              <a:t>bxp</a:t>
            </a:r>
            <a:r>
              <a:rPr lang="en-US" dirty="0">
                <a:sym typeface="Wingdings" pitchFamily="2" charset="2"/>
              </a:rPr>
              <a:t>… ]</a:t>
            </a:r>
          </a:p>
          <a:p>
            <a:r>
              <a:rPr lang="en-US" dirty="0">
                <a:sym typeface="Wingdings" pitchFamily="2" charset="2"/>
              </a:rPr>
              <a:t>i.e.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Capture the top of the left stack (call it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Pop it (left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Push x on the left stack and then push b on the right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Example: the transition from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to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  is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 ; 0, L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This will be captured as</a:t>
            </a:r>
          </a:p>
          <a:p>
            <a:endParaRPr lang="en-US" dirty="0">
              <a:solidFill>
                <a:srgbClr val="0432FF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[..ab) (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p …]      [..a) (b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0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p…]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1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922A-7BC5-A04D-89F5-AAC529BF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Checklist to do Quiz-7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D21B-F418-C948-BB03-BC456A9C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 </a:t>
            </a:r>
          </a:p>
          <a:p>
            <a:pPr lvl="1"/>
            <a:r>
              <a:rPr lang="en-US" dirty="0"/>
              <a:t>Alphabets, looping, language</a:t>
            </a:r>
          </a:p>
          <a:p>
            <a:pPr lvl="1"/>
            <a:r>
              <a:rPr lang="en-US" dirty="0"/>
              <a:t>NDTM versus DTM (go over more)</a:t>
            </a:r>
          </a:p>
          <a:p>
            <a:pPr lvl="1"/>
            <a:r>
              <a:rPr lang="en-US" dirty="0"/>
              <a:t>Two-stack simulation (TODAY)</a:t>
            </a:r>
          </a:p>
          <a:p>
            <a:pPr lvl="1"/>
            <a:r>
              <a:rPr lang="en-US" dirty="0"/>
              <a:t>RE versus Recursive languages (TODAY)</a:t>
            </a:r>
          </a:p>
        </p:txBody>
      </p:sp>
    </p:spTree>
    <p:extLst>
      <p:ext uri="{BB962C8B-B14F-4D97-AF65-F5344CB8AC3E}">
        <p14:creationId xmlns:p14="http://schemas.microsoft.com/office/powerpoint/2010/main" val="2893309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versus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a program is known to halt on all inputs, it is said to realize an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When a program may loop on some of its inputs (we don’t know whether it would halt on all inputs), we say that the program realizes a </a:t>
            </a:r>
            <a:r>
              <a:rPr lang="en-US" dirty="0">
                <a:solidFill>
                  <a:srgbClr val="FF0000"/>
                </a:solidFill>
              </a:rPr>
              <a:t>procedure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2652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Algorithms are special cases of procedures (”always halt”)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It is only for algorithms that we meaningfully specify the runtime using the Big-O notation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a procedure, </a:t>
            </a:r>
            <a:r>
              <a:rPr lang="en-US" dirty="0">
                <a:solidFill>
                  <a:srgbClr val="FF0000"/>
                </a:solidFill>
              </a:rPr>
              <a:t>the Big-O runtime is INFINITY!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REASON ?</a:t>
            </a: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7504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REASON: 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Big-O tracks the worst-case runtime of a program.</a:t>
            </a:r>
          </a:p>
          <a:p>
            <a:endParaRPr lang="en-US" sz="4000" b="1" dirty="0">
              <a:solidFill>
                <a:schemeClr val="tx1"/>
              </a:solidFill>
            </a:endParaRPr>
          </a:p>
          <a:p>
            <a:r>
              <a:rPr lang="en-US" sz="4000" b="1" dirty="0">
                <a:solidFill>
                  <a:schemeClr val="tx1"/>
                </a:solidFill>
              </a:rPr>
              <a:t> If a program can loop, the worst-case is infinity.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76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TM dtm2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37343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>
                <a:solidFill>
                  <a:srgbClr val="945200"/>
                </a:solidFill>
              </a:rPr>
              <a:t>Does this TM realize a procedure</a:t>
            </a:r>
          </a:p>
          <a:p>
            <a:r>
              <a:rPr lang="en-US" b="1" dirty="0">
                <a:solidFill>
                  <a:srgbClr val="945200"/>
                </a:solidFill>
              </a:rPr>
              <a:t>or an algorithm?</a:t>
            </a:r>
          </a:p>
          <a:p>
            <a:endParaRPr lang="en-US" b="1" dirty="0">
              <a:solidFill>
                <a:srgbClr val="945200"/>
              </a:solidFill>
            </a:endParaRPr>
          </a:p>
          <a:p>
            <a:endParaRPr lang="en-US" b="1" dirty="0">
              <a:solidFill>
                <a:srgbClr val="945200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If an algorithm, what time </a:t>
            </a:r>
          </a:p>
          <a:p>
            <a:r>
              <a:rPr lang="en-US" b="1" dirty="0">
                <a:solidFill>
                  <a:srgbClr val="945200"/>
                </a:solidFill>
              </a:rPr>
              <a:t>complexity (# of steps taken by</a:t>
            </a:r>
          </a:p>
          <a:p>
            <a:r>
              <a:rPr lang="en-US" b="1" dirty="0">
                <a:solidFill>
                  <a:srgbClr val="945200"/>
                </a:solidFill>
              </a:rPr>
              <a:t>the TM as a function of the </a:t>
            </a:r>
          </a:p>
          <a:p>
            <a:r>
              <a:rPr lang="en-US" b="1" dirty="0">
                <a:solidFill>
                  <a:srgbClr val="945200"/>
                </a:solidFill>
              </a:rPr>
              <a:t>input length)</a:t>
            </a:r>
            <a:endParaRPr lang="en-US" dirty="0">
              <a:solidFill>
                <a:srgbClr val="9452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1955"/>
            <a:ext cx="6382288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6874-4612-C840-83B0-8E410E51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 a look at Asg-6,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92D7-E377-EA48-810D-85AC1FAC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topic is the Post Correspondence Problem (Chapter 15)</a:t>
            </a:r>
          </a:p>
          <a:p>
            <a:endParaRPr lang="en-US" dirty="0"/>
          </a:p>
          <a:p>
            <a:r>
              <a:rPr lang="en-US" dirty="0"/>
              <a:t>Let us examine its significance</a:t>
            </a:r>
          </a:p>
          <a:p>
            <a:endParaRPr lang="en-US" dirty="0"/>
          </a:p>
          <a:p>
            <a:pPr lvl="1"/>
            <a:r>
              <a:rPr lang="en-US" dirty="0"/>
              <a:t>A hugely important problem in CS --- yet, easily explained even to a 7-year old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used as the starting point to show that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CFG Ambiguity is </a:t>
            </a:r>
            <a:r>
              <a:rPr lang="en-US" dirty="0">
                <a:solidFill>
                  <a:srgbClr val="FF0000"/>
                </a:solidFill>
              </a:rPr>
              <a:t>undecidable</a:t>
            </a:r>
          </a:p>
          <a:p>
            <a:pPr lvl="2"/>
            <a:r>
              <a:rPr lang="en-US" dirty="0"/>
              <a:t>First-order Validity is </a:t>
            </a:r>
            <a:r>
              <a:rPr lang="en-US" dirty="0">
                <a:solidFill>
                  <a:srgbClr val="FF0000"/>
                </a:solidFill>
              </a:rPr>
              <a:t>undecidable</a:t>
            </a:r>
          </a:p>
          <a:p>
            <a:pPr lvl="2"/>
            <a:r>
              <a:rPr lang="en-US" dirty="0"/>
              <a:t>Checking the reachability of communicating finite-state machines is </a:t>
            </a:r>
            <a:r>
              <a:rPr lang="en-US" dirty="0">
                <a:solidFill>
                  <a:srgbClr val="FF0000"/>
                </a:solidFill>
              </a:rPr>
              <a:t>undecidable</a:t>
            </a:r>
          </a:p>
        </p:txBody>
      </p:sp>
    </p:spTree>
    <p:extLst>
      <p:ext uri="{BB962C8B-B14F-4D97-AF65-F5344CB8AC3E}">
        <p14:creationId xmlns:p14="http://schemas.microsoft.com/office/powerpoint/2010/main" val="975766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DTM dtm3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4418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23" y="1281955"/>
            <a:ext cx="6211759" cy="3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DTM dtm4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4418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" y="1281955"/>
            <a:ext cx="7887462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49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DTM dtm5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03F1-AB18-B44D-9C1F-F5D832392750}"/>
              </a:ext>
            </a:extLst>
          </p:cNvPr>
          <p:cNvSpPr txBox="1"/>
          <p:nvPr/>
        </p:nvSpPr>
        <p:spPr>
          <a:xfrm>
            <a:off x="7736541" y="1281955"/>
            <a:ext cx="44188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r>
              <a:rPr lang="en-US" b="1" dirty="0"/>
              <a:t>Is this a DTM or NDTM?</a:t>
            </a:r>
          </a:p>
          <a:p>
            <a:r>
              <a:rPr lang="en-US" dirty="0"/>
              <a:t>What is the language of this TM?</a:t>
            </a:r>
          </a:p>
          <a:p>
            <a:endParaRPr lang="en-US" dirty="0"/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Answer in set-comprehension form.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Can this TM loop? If so, on what input(s)?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875"/>
            <a:ext cx="8263788" cy="412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18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1C1B-6B3B-7641-921E-A34B44D6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See Rec </a:t>
            </a:r>
            <a:r>
              <a:rPr lang="en-US" sz="3200" dirty="0" err="1"/>
              <a:t>Enum</a:t>
            </a:r>
            <a:r>
              <a:rPr lang="en-US" sz="3200" dirty="0"/>
              <a:t> sets (bottom); Rec sets are a special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2A537-8103-A84F-8D0B-950B77D8B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54" y="983412"/>
            <a:ext cx="9908721" cy="55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9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Recursively Enumerable Language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is a recursively enumerable (RE) language if there is a TM (call it TM_L) whose language L is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EQUIVALENTLY</a:t>
            </a:r>
          </a:p>
          <a:p>
            <a:endParaRPr lang="en-US" dirty="0"/>
          </a:p>
          <a:p>
            <a:r>
              <a:rPr lang="en-US" dirty="0"/>
              <a:t>L is a recursively enumerable language (RE) if the contents of L can be listed systematically (e.g. in numeric order) by a single TM, say TM_L</a:t>
            </a:r>
          </a:p>
        </p:txBody>
      </p:sp>
    </p:spTree>
    <p:extLst>
      <p:ext uri="{BB962C8B-B14F-4D97-AF65-F5344CB8AC3E}">
        <p14:creationId xmlns:p14="http://schemas.microsoft.com/office/powerpoint/2010/main" val="1928904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Language 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025496"/>
          </a:xfrm>
        </p:spPr>
        <p:txBody>
          <a:bodyPr>
            <a:normAutofit/>
          </a:bodyPr>
          <a:lstStyle/>
          <a:p>
            <a:r>
              <a:rPr lang="en-US" dirty="0"/>
              <a:t>L is a recursive (Rec) language if there is a TM (call it TM_L) whose language L is, </a:t>
            </a:r>
            <a:r>
              <a:rPr lang="en-US" dirty="0">
                <a:solidFill>
                  <a:srgbClr val="0432FF"/>
                </a:solidFill>
              </a:rPr>
              <a:t>and furthermore given something, say “x” not in L, TM_L can examine “x”, reject it, and halt [</a:t>
            </a:r>
            <a:r>
              <a:rPr lang="en-US" dirty="0">
                <a:solidFill>
                  <a:schemeClr val="accent1"/>
                </a:solidFill>
              </a:rPr>
              <a:t>DECIDER for L </a:t>
            </a:r>
            <a:r>
              <a:rPr lang="en-US" dirty="0">
                <a:solidFill>
                  <a:srgbClr val="0432FF"/>
                </a:solidFill>
              </a:rPr>
              <a:t>or </a:t>
            </a:r>
            <a:r>
              <a:rPr lang="en-US" dirty="0">
                <a:solidFill>
                  <a:srgbClr val="C00000"/>
                </a:solidFill>
              </a:rPr>
              <a:t>ALGORITHM TO CHECK MEMBERSHIP IN L</a:t>
            </a:r>
            <a:r>
              <a:rPr lang="en-US" dirty="0">
                <a:solidFill>
                  <a:srgbClr val="0432FF"/>
                </a:solidFill>
              </a:rPr>
              <a:t>)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EQUIVALENTLY</a:t>
            </a:r>
          </a:p>
          <a:p>
            <a:endParaRPr lang="en-US" dirty="0"/>
          </a:p>
          <a:p>
            <a:r>
              <a:rPr lang="en-US" dirty="0"/>
              <a:t>L is a recursive language (Rec) if the contents of L can be listed systematically (e.g. in numeric order) by a single TM, say TM_L</a:t>
            </a:r>
            <a:r>
              <a:rPr lang="en-US" dirty="0">
                <a:solidFill>
                  <a:srgbClr val="0432FF"/>
                </a:solidFill>
              </a:rPr>
              <a:t>, and furthermore there is also a TM, say </a:t>
            </a:r>
            <a:r>
              <a:rPr lang="en-US" dirty="0" err="1">
                <a:solidFill>
                  <a:srgbClr val="0432FF"/>
                </a:solidFill>
              </a:rPr>
              <a:t>TM_Lbar</a:t>
            </a:r>
            <a:r>
              <a:rPr lang="en-US" dirty="0">
                <a:solidFill>
                  <a:srgbClr val="0432FF"/>
                </a:solidFill>
              </a:rPr>
              <a:t>, that can enumerate L-bar (complement of L) also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47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some sets: some RE and some Rec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/>
          <a:lstStyle/>
          <a:p>
            <a:r>
              <a:rPr lang="en-US" dirty="0"/>
              <a:t>Set of DFA descriptions whose language is empty</a:t>
            </a:r>
          </a:p>
          <a:p>
            <a:pPr lvl="1"/>
            <a:r>
              <a:rPr lang="en-US" dirty="0"/>
              <a:t>{ &lt; D &gt; : D is a DFA with an empty language }</a:t>
            </a:r>
          </a:p>
          <a:p>
            <a:pPr lvl="1"/>
            <a:r>
              <a:rPr lang="en-US" dirty="0"/>
              <a:t>RE? (if so TM? </a:t>
            </a:r>
            <a:r>
              <a:rPr lang="en-US" dirty="0" err="1"/>
              <a:t>enum</a:t>
            </a:r>
            <a:r>
              <a:rPr lang="en-US" dirty="0"/>
              <a:t> procedure?) Rec? (if so </a:t>
            </a:r>
            <a:r>
              <a:rPr lang="en-US" dirty="0" err="1"/>
              <a:t>algo</a:t>
            </a:r>
            <a:r>
              <a:rPr lang="en-US" dirty="0"/>
              <a:t>? Method to list L-bar?)</a:t>
            </a:r>
          </a:p>
          <a:p>
            <a:r>
              <a:rPr lang="en-US" dirty="0"/>
              <a:t>Set of DFA descriptions whose language is non-empty</a:t>
            </a:r>
          </a:p>
          <a:p>
            <a:pPr lvl="1"/>
            <a:r>
              <a:rPr lang="en-US" dirty="0"/>
              <a:t>RE? (if so TM? </a:t>
            </a:r>
            <a:r>
              <a:rPr lang="en-US" dirty="0" err="1"/>
              <a:t>enum</a:t>
            </a:r>
            <a:r>
              <a:rPr lang="en-US" dirty="0"/>
              <a:t> procedure?) Rec? (if so </a:t>
            </a:r>
            <a:r>
              <a:rPr lang="en-US" dirty="0" err="1"/>
              <a:t>algo</a:t>
            </a:r>
            <a:r>
              <a:rPr lang="en-US" dirty="0"/>
              <a:t>? Method to list L-bar?)</a:t>
            </a:r>
          </a:p>
          <a:p>
            <a:r>
              <a:rPr lang="en-US" dirty="0"/>
              <a:t>Set of PDA descriptions whose language is non-empty</a:t>
            </a:r>
          </a:p>
          <a:p>
            <a:pPr lvl="1"/>
            <a:r>
              <a:rPr lang="en-US" dirty="0"/>
              <a:t>RE? (if so TM? </a:t>
            </a:r>
            <a:r>
              <a:rPr lang="en-US" dirty="0" err="1"/>
              <a:t>enum</a:t>
            </a:r>
            <a:r>
              <a:rPr lang="en-US" dirty="0"/>
              <a:t> procedure?) REC? (If so, </a:t>
            </a:r>
            <a:r>
              <a:rPr lang="en-US" dirty="0" err="1"/>
              <a:t>algo</a:t>
            </a:r>
            <a:r>
              <a:rPr lang="en-US" dirty="0"/>
              <a:t>? Method to list L-bar?)</a:t>
            </a:r>
          </a:p>
        </p:txBody>
      </p:sp>
    </p:spTree>
    <p:extLst>
      <p:ext uri="{BB962C8B-B14F-4D97-AF65-F5344CB8AC3E}">
        <p14:creationId xmlns:p14="http://schemas.microsoft.com/office/powerpoint/2010/main" val="154495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solve the first example: L-</a:t>
            </a:r>
            <a:r>
              <a:rPr lang="en-US" dirty="0" err="1"/>
              <a:t>emptyD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6"/>
            <a:ext cx="10515600" cy="5189007"/>
          </a:xfrm>
        </p:spPr>
        <p:txBody>
          <a:bodyPr>
            <a:normAutofit/>
          </a:bodyPr>
          <a:lstStyle/>
          <a:p>
            <a:r>
              <a:rPr lang="en-US" dirty="0"/>
              <a:t>Set of DFA descriptions whose language is empty</a:t>
            </a:r>
          </a:p>
          <a:p>
            <a:pPr lvl="1"/>
            <a:r>
              <a:rPr lang="en-US" dirty="0"/>
              <a:t>L-</a:t>
            </a:r>
            <a:r>
              <a:rPr lang="en-US" dirty="0" err="1"/>
              <a:t>emptyD</a:t>
            </a:r>
            <a:r>
              <a:rPr lang="en-US" dirty="0"/>
              <a:t> = { &lt; D &gt; : D is a DFA with an empty language 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TM?</a:t>
            </a:r>
          </a:p>
          <a:p>
            <a:pPr lvl="3"/>
            <a:r>
              <a:rPr lang="en-US" dirty="0"/>
              <a:t>Build a TM that examines D, runs a DFA emptiness checking </a:t>
            </a:r>
            <a:r>
              <a:rPr lang="en-US" dirty="0" err="1"/>
              <a:t>algo</a:t>
            </a:r>
            <a:r>
              <a:rPr lang="en-US" dirty="0"/>
              <a:t> on D</a:t>
            </a:r>
          </a:p>
          <a:p>
            <a:pPr lvl="3"/>
            <a:endParaRPr lang="en-US" dirty="0"/>
          </a:p>
          <a:p>
            <a:pPr lvl="2"/>
            <a:r>
              <a:rPr lang="en-US" dirty="0">
                <a:solidFill>
                  <a:srgbClr val="0432FF"/>
                </a:solidFill>
              </a:rPr>
              <a:t>Method to list L-</a:t>
            </a:r>
            <a:r>
              <a:rPr lang="en-US" dirty="0" err="1">
                <a:solidFill>
                  <a:srgbClr val="0432FF"/>
                </a:solidFill>
              </a:rPr>
              <a:t>emptyD</a:t>
            </a:r>
            <a:r>
              <a:rPr lang="en-US" dirty="0">
                <a:solidFill>
                  <a:srgbClr val="0432FF"/>
                </a:solidFill>
              </a:rPr>
              <a:t> ? </a:t>
            </a:r>
          </a:p>
          <a:p>
            <a:pPr lvl="3"/>
            <a:r>
              <a:rPr lang="en-US" dirty="0"/>
              <a:t>Keep listing various candidate D’s on a tape (some “scratch area of the tape”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Check D’s language to be empty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If so, print that D on an output tape</a:t>
            </a:r>
          </a:p>
        </p:txBody>
      </p:sp>
    </p:spTree>
    <p:extLst>
      <p:ext uri="{BB962C8B-B14F-4D97-AF65-F5344CB8AC3E}">
        <p14:creationId xmlns:p14="http://schemas.microsoft.com/office/powerpoint/2010/main" val="321054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F88-6B03-B84D-9488-36E99CA7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solve the first example: L-</a:t>
            </a:r>
            <a:r>
              <a:rPr lang="en-US" dirty="0" err="1"/>
              <a:t>emptyD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D827-1C46-DC43-BC99-2D054543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866"/>
            <a:ext cx="10515600" cy="5189007"/>
          </a:xfrm>
        </p:spPr>
        <p:txBody>
          <a:bodyPr>
            <a:normAutofit/>
          </a:bodyPr>
          <a:lstStyle/>
          <a:p>
            <a:r>
              <a:rPr lang="en-US" dirty="0"/>
              <a:t>Set of DFA descriptions whose language is empty</a:t>
            </a:r>
          </a:p>
          <a:p>
            <a:pPr lvl="1"/>
            <a:r>
              <a:rPr lang="en-US" dirty="0"/>
              <a:t>L-</a:t>
            </a:r>
            <a:r>
              <a:rPr lang="en-US" dirty="0" err="1"/>
              <a:t>emptyD</a:t>
            </a:r>
            <a:r>
              <a:rPr lang="en-US" dirty="0"/>
              <a:t> = { &lt; D &gt; : D is a DFA with an empty language }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Rec?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YES!</a:t>
            </a:r>
          </a:p>
          <a:p>
            <a:pPr lvl="2"/>
            <a:r>
              <a:rPr lang="en-US" dirty="0">
                <a:solidFill>
                  <a:srgbClr val="0432FF"/>
                </a:solidFill>
              </a:rPr>
              <a:t>ALGO?</a:t>
            </a:r>
          </a:p>
          <a:p>
            <a:pPr lvl="3"/>
            <a:r>
              <a:rPr lang="en-US" dirty="0"/>
              <a:t>Accept D and check if its language is empty. Accept if so, else reject</a:t>
            </a:r>
          </a:p>
          <a:p>
            <a:pPr lvl="3"/>
            <a:endParaRPr lang="en-US" dirty="0"/>
          </a:p>
          <a:p>
            <a:pPr lvl="2"/>
            <a:r>
              <a:rPr lang="en-US" dirty="0">
                <a:solidFill>
                  <a:srgbClr val="0432FF"/>
                </a:solidFill>
              </a:rPr>
              <a:t>Method to list L-</a:t>
            </a:r>
            <a:r>
              <a:rPr lang="en-US" dirty="0" err="1">
                <a:solidFill>
                  <a:srgbClr val="0432FF"/>
                </a:solidFill>
              </a:rPr>
              <a:t>emptyD</a:t>
            </a:r>
            <a:r>
              <a:rPr lang="en-US" dirty="0">
                <a:solidFill>
                  <a:srgbClr val="0432FF"/>
                </a:solidFill>
              </a:rPr>
              <a:t>-Bar? </a:t>
            </a:r>
          </a:p>
          <a:p>
            <a:pPr lvl="3"/>
            <a:r>
              <a:rPr lang="en-US" dirty="0"/>
              <a:t>Keep listing various candidate D’s on a tape (some “scratch area of the tape”)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Check D’s language to be empty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If so, </a:t>
            </a:r>
            <a:r>
              <a:rPr lang="en-US" dirty="0">
                <a:solidFill>
                  <a:srgbClr val="FF0000"/>
                </a:solidFill>
              </a:rPr>
              <a:t>don’t print </a:t>
            </a:r>
            <a:r>
              <a:rPr lang="en-US" dirty="0"/>
              <a:t>that D on an output tape, </a:t>
            </a:r>
            <a:r>
              <a:rPr lang="en-US" dirty="0">
                <a:solidFill>
                  <a:srgbClr val="FF0000"/>
                </a:solidFill>
              </a:rPr>
              <a:t>else print it !!</a:t>
            </a:r>
          </a:p>
        </p:txBody>
      </p:sp>
    </p:spTree>
    <p:extLst>
      <p:ext uri="{BB962C8B-B14F-4D97-AF65-F5344CB8AC3E}">
        <p14:creationId xmlns:p14="http://schemas.microsoft.com/office/powerpoint/2010/main" val="4179824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805B-407D-584A-8F57-0094804C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general proof of a set being RE (14.3.3)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7209D6-15A0-CF45-8D1A-5A447833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054100"/>
            <a:ext cx="7736438" cy="54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8993-9DDF-DA48-8774-4CABCF34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a TM, one by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0A3B-CADC-2544-AA8C-A94CCBC89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545"/>
            <a:ext cx="10515600" cy="5115418"/>
          </a:xfrm>
        </p:spPr>
        <p:txBody>
          <a:bodyPr/>
          <a:lstStyle/>
          <a:p>
            <a:r>
              <a:rPr lang="en-US" dirty="0"/>
              <a:t>Turing machines are structures </a:t>
            </a:r>
          </a:p>
          <a:p>
            <a:r>
              <a:rPr lang="en-US" dirty="0"/>
              <a:t>Has finite-state control (as with a DFA, NFA, or PDA)</a:t>
            </a:r>
          </a:p>
          <a:p>
            <a:r>
              <a:rPr lang="en-US" dirty="0"/>
              <a:t>Has an input alphabet Sigma</a:t>
            </a:r>
          </a:p>
          <a:p>
            <a:pPr lvl="1"/>
            <a:r>
              <a:rPr lang="en-US" dirty="0"/>
              <a:t>Strings over this input alphabet can be submitted as “input” to the TM</a:t>
            </a:r>
          </a:p>
          <a:p>
            <a:pPr lvl="1"/>
            <a:r>
              <a:rPr lang="en-US" dirty="0"/>
              <a:t>The input w in Sigma* </a:t>
            </a:r>
          </a:p>
          <a:p>
            <a:r>
              <a:rPr lang="en-US" dirty="0"/>
              <a:t>Has a tape that is doubly infinite</a:t>
            </a:r>
          </a:p>
          <a:p>
            <a:pPr lvl="1"/>
            <a:r>
              <a:rPr lang="en-US" dirty="0"/>
              <a:t>The read/write head faces one cell initially</a:t>
            </a:r>
          </a:p>
          <a:p>
            <a:pPr lvl="1"/>
            <a:r>
              <a:rPr lang="en-US" dirty="0"/>
              <a:t>That cell </a:t>
            </a:r>
          </a:p>
          <a:p>
            <a:r>
              <a:rPr lang="en-US" dirty="0"/>
              <a:t>Transitions mention what character is being looked at, what it must be changed to, and which way the head must move</a:t>
            </a:r>
          </a:p>
          <a:p>
            <a:pPr lvl="1"/>
            <a:r>
              <a:rPr lang="en-US" dirty="0"/>
              <a:t>Head motions are L,R,S for “move left”, “move right”, “stay at the same place”</a:t>
            </a:r>
          </a:p>
          <a:p>
            <a:endParaRPr lang="en-US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412AFAF-DF00-9B4B-B6F8-C766E04D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345" y="983412"/>
            <a:ext cx="2758490" cy="51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59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Example-1: Flip bits given on input tape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1779979"/>
          </a:xfrm>
        </p:spPr>
        <p:txBody>
          <a:bodyPr>
            <a:normAutofit/>
          </a:bodyPr>
          <a:lstStyle/>
          <a:p>
            <a:r>
              <a:rPr lang="en-US" dirty="0"/>
              <a:t>Initialize input on tape</a:t>
            </a:r>
          </a:p>
          <a:p>
            <a:r>
              <a:rPr lang="en-US" dirty="0"/>
              <a:t>Fire-up the machine</a:t>
            </a:r>
          </a:p>
          <a:p>
            <a:r>
              <a:rPr lang="en-US" dirty="0"/>
              <a:t>See how it gets stuck (with input-tape flipped)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0AB2C-895D-3449-8596-73C2AE9C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0" y="2889432"/>
            <a:ext cx="3530600" cy="223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992CC7-98BE-B841-B813-3330B39E35F4}"/>
              </a:ext>
            </a:extLst>
          </p:cNvPr>
          <p:cNvSpPr txBox="1"/>
          <p:nvPr/>
        </p:nvSpPr>
        <p:spPr>
          <a:xfrm>
            <a:off x="838200" y="4820921"/>
            <a:ext cx="4111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Jove markdown description:</a:t>
            </a:r>
          </a:p>
          <a:p>
            <a:r>
              <a:rPr lang="en-US" sz="2400" dirty="0"/>
              <a:t>I : 0 ; 1,R -&gt; I</a:t>
            </a:r>
          </a:p>
          <a:p>
            <a:r>
              <a:rPr lang="en-US" sz="2400" dirty="0"/>
              <a:t>I : 1 ; 0,R -&gt; I</a:t>
            </a:r>
          </a:p>
          <a:p>
            <a:r>
              <a:rPr lang="en-US" sz="2400" dirty="0"/>
              <a:t>I : . ; .,S  -&gt; 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2AC3F-5953-9F4C-85BC-799E04EA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831" y="1075736"/>
            <a:ext cx="3223215" cy="5743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16525B-2A8D-DE4E-9EA6-ACAFA2525F0D}"/>
              </a:ext>
            </a:extLst>
          </p:cNvPr>
          <p:cNvSpPr txBox="1"/>
          <p:nvPr/>
        </p:nvSpPr>
        <p:spPr>
          <a:xfrm>
            <a:off x="4949371" y="3193143"/>
            <a:ext cx="37022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How to run it:</a:t>
            </a:r>
          </a:p>
          <a:p>
            <a:endParaRPr lang="en-US" dirty="0"/>
          </a:p>
          <a:p>
            <a:r>
              <a:rPr lang="en-US" dirty="0" err="1"/>
              <a:t>explore_tm</a:t>
            </a:r>
            <a:r>
              <a:rPr lang="en-US" dirty="0"/>
              <a:t>(TM, input, fuel)</a:t>
            </a:r>
          </a:p>
          <a:p>
            <a:endParaRPr lang="en-US" dirty="0"/>
          </a:p>
          <a:p>
            <a:r>
              <a:rPr lang="en-US" dirty="0"/>
              <a:t>“fuel” = number of allowed </a:t>
            </a:r>
          </a:p>
          <a:p>
            <a:r>
              <a:rPr lang="en-US" dirty="0"/>
              <a:t>             time-steps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“run-away”  looping</a:t>
            </a:r>
          </a:p>
          <a:p>
            <a:r>
              <a:rPr lang="en-US" dirty="0"/>
              <a:t>     (no ^C)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time-complexity </a:t>
            </a:r>
          </a:p>
          <a:p>
            <a:r>
              <a:rPr lang="en-US" dirty="0"/>
              <a:t>    (number of TM-steps executed)</a:t>
            </a:r>
          </a:p>
        </p:txBody>
      </p:sp>
    </p:spTree>
    <p:extLst>
      <p:ext uri="{BB962C8B-B14F-4D97-AF65-F5344CB8AC3E}">
        <p14:creationId xmlns:p14="http://schemas.microsoft.com/office/powerpoint/2010/main" val="2351292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Example-2: Look for 0; turn into a 1; accept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9FC9EA-7AB3-F348-81BE-2E28C690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350"/>
            <a:ext cx="6362700" cy="405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197019-9E3F-3D4A-B4AE-5704F9FE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16" y="1422400"/>
            <a:ext cx="4013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12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Example-3: Look for 01 or 10 using </a:t>
            </a:r>
            <a:r>
              <a:rPr lang="en-US" dirty="0" err="1"/>
              <a:t>nondet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D7A8A-6ED9-D84A-97ED-9E06EC2E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80" y="894623"/>
            <a:ext cx="8754220" cy="591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A88C10-9163-0B40-A134-61195375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3" y="894623"/>
            <a:ext cx="3673022" cy="58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7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Example-4: DTM to accept inputs with “101” in 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8B347B-9397-4049-9782-8FF399E1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7384206" cy="4322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9" y="5464174"/>
            <a:ext cx="9416360" cy="1000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969" y="5384800"/>
            <a:ext cx="688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write against each “arrow” </a:t>
            </a:r>
            <a:r>
              <a:rPr lang="en-US"/>
              <a:t>(transition) of </a:t>
            </a:r>
            <a:r>
              <a:rPr lang="en-US" dirty="0"/>
              <a:t>a TM :</a:t>
            </a:r>
          </a:p>
        </p:txBody>
      </p:sp>
    </p:spTree>
    <p:extLst>
      <p:ext uri="{BB962C8B-B14F-4D97-AF65-F5344CB8AC3E}">
        <p14:creationId xmlns:p14="http://schemas.microsoft.com/office/powerpoint/2010/main" val="1667030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Example-4: DTM to accept inputs with “101” in 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8B347B-9397-4049-9782-8FF399E1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12"/>
            <a:ext cx="7384206" cy="4322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9" y="5464174"/>
            <a:ext cx="9416360" cy="10002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969" y="5384800"/>
            <a:ext cx="688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we write against each “arrow” </a:t>
            </a:r>
            <a:r>
              <a:rPr lang="en-US"/>
              <a:t>(transition) of </a:t>
            </a:r>
            <a:r>
              <a:rPr lang="en-US" dirty="0"/>
              <a:t>a TM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C35C9-55FB-7D4A-9CDD-8FF85E23C2C6}"/>
              </a:ext>
            </a:extLst>
          </p:cNvPr>
          <p:cNvSpPr txBox="1"/>
          <p:nvPr/>
        </p:nvSpPr>
        <p:spPr>
          <a:xfrm>
            <a:off x="7736540" y="1281955"/>
            <a:ext cx="42582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Language of this TM?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Realizes a procedure or an algorithm?</a:t>
            </a:r>
          </a:p>
          <a:p>
            <a:endParaRPr lang="en-US" b="1" dirty="0">
              <a:solidFill>
                <a:srgbClr val="945200"/>
              </a:solidFill>
            </a:endParaRPr>
          </a:p>
          <a:p>
            <a:endParaRPr lang="en-US" b="1" dirty="0">
              <a:solidFill>
                <a:srgbClr val="945200"/>
              </a:solidFill>
            </a:endParaRPr>
          </a:p>
          <a:p>
            <a:r>
              <a:rPr lang="en-US" b="1" dirty="0">
                <a:solidFill>
                  <a:srgbClr val="945200"/>
                </a:solidFill>
              </a:rPr>
              <a:t>If an algorithm, what time </a:t>
            </a:r>
          </a:p>
          <a:p>
            <a:r>
              <a:rPr lang="en-US" b="1" dirty="0">
                <a:solidFill>
                  <a:srgbClr val="945200"/>
                </a:solidFill>
              </a:rPr>
              <a:t>complexity (# of steps taken by</a:t>
            </a:r>
          </a:p>
          <a:p>
            <a:r>
              <a:rPr lang="en-US" b="1" dirty="0">
                <a:solidFill>
                  <a:srgbClr val="945200"/>
                </a:solidFill>
              </a:rPr>
              <a:t>the TM as a function of the </a:t>
            </a:r>
          </a:p>
          <a:p>
            <a:r>
              <a:rPr lang="en-US" b="1" dirty="0">
                <a:solidFill>
                  <a:srgbClr val="945200"/>
                </a:solidFill>
              </a:rPr>
              <a:t>input length) ?</a:t>
            </a:r>
            <a:endParaRPr lang="en-US" dirty="0">
              <a:solidFill>
                <a:srgbClr val="9452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2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Example-4: DTM to accept inputs with “101” in 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D27193-45D8-1844-BC6F-3589A2AF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50" y="3820956"/>
            <a:ext cx="4807794" cy="3000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8B347B-9397-4049-9782-8FF399E14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2786"/>
            <a:ext cx="7384206" cy="4322014"/>
          </a:xfrm>
          <a:prstGeom prst="rect">
            <a:avLst/>
          </a:prstGeom>
        </p:spPr>
      </p:pic>
      <p:pic>
        <p:nvPicPr>
          <p:cNvPr id="5" name="Picture 4" descr="A picture containing object, clock&#13;&#10;&#13;&#10;Description automatically generated">
            <a:extLst>
              <a:ext uri="{FF2B5EF4-FFF2-40B4-BE49-F238E27FC236}">
                <a16:creationId xmlns:a16="http://schemas.microsoft.com/office/drawing/2014/main" id="{5830734F-7238-3146-95AE-2B1525706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660" y="1473860"/>
            <a:ext cx="4105415" cy="618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C4C0E-C095-274D-8D41-35A4BE34AB3B}"/>
              </a:ext>
            </a:extLst>
          </p:cNvPr>
          <p:cNvSpPr txBox="1"/>
          <p:nvPr/>
        </p:nvSpPr>
        <p:spPr>
          <a:xfrm>
            <a:off x="838200" y="5195049"/>
            <a:ext cx="2826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Specify the mapping for</a:t>
            </a:r>
          </a:p>
          <a:p>
            <a:r>
              <a:rPr lang="en-US" dirty="0"/>
              <a:t>(Got10Sk1, 0)  that yields</a:t>
            </a:r>
          </a:p>
          <a:p>
            <a:r>
              <a:rPr lang="en-US" dirty="0"/>
              <a:t>(Q, Gamma, {L,R,S}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B8E70-A98B-704A-A981-21DEE122B915}"/>
              </a:ext>
            </a:extLst>
          </p:cNvPr>
          <p:cNvSpPr txBox="1"/>
          <p:nvPr/>
        </p:nvSpPr>
        <p:spPr>
          <a:xfrm>
            <a:off x="3898310" y="537088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Answer</a:t>
            </a:r>
            <a:r>
              <a:rPr lang="en-US" b="1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7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Example-5: NDTM to accept inputs with “101” in it</a:t>
            </a:r>
          </a:p>
        </p:txBody>
      </p:sp>
      <p:pic>
        <p:nvPicPr>
          <p:cNvPr id="4" name="Picture 3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0BEB5375-4128-0349-9B90-0273E84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949450"/>
            <a:ext cx="11480800" cy="295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1ACBB-C87A-A344-AB34-46E43509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94" y="3950911"/>
            <a:ext cx="6683644" cy="856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97B9-7850-7841-AAD6-A8B9B5CF7F55}"/>
              </a:ext>
            </a:extLst>
          </p:cNvPr>
          <p:cNvSpPr txBox="1"/>
          <p:nvPr/>
        </p:nvSpPr>
        <p:spPr>
          <a:xfrm>
            <a:off x="838200" y="5176434"/>
            <a:ext cx="3406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Locate nondeterminism</a:t>
            </a:r>
          </a:p>
          <a:p>
            <a:r>
              <a:rPr lang="en-US" dirty="0"/>
              <a:t>in the Delta function above.</a:t>
            </a:r>
          </a:p>
          <a:p>
            <a:r>
              <a:rPr lang="en-US" dirty="0"/>
              <a:t>Express your answer as a set of</a:t>
            </a:r>
          </a:p>
          <a:p>
            <a:r>
              <a:rPr lang="en-US" dirty="0"/>
              <a:t>(Q, Gamma, {L,R,S})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1C108-DFA5-274B-9C9D-89DA86DD5F7D}"/>
              </a:ext>
            </a:extLst>
          </p:cNvPr>
          <p:cNvSpPr txBox="1"/>
          <p:nvPr/>
        </p:nvSpPr>
        <p:spPr>
          <a:xfrm>
            <a:off x="4502815" y="547204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Answer</a:t>
            </a:r>
            <a:r>
              <a:rPr lang="en-US" b="1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38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DTMs and NDTMs are Equivalent in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Given any DTM, there is a language-equivalent NDTM</a:t>
            </a:r>
          </a:p>
          <a:p>
            <a:pPr lvl="1"/>
            <a:r>
              <a:rPr lang="en-US" dirty="0"/>
              <a:t>Proof: Direct, because any DTM is also an NDTM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Given any NDTM, there is a language-equivalent DTM</a:t>
            </a:r>
          </a:p>
          <a:p>
            <a:pPr lvl="1"/>
            <a:r>
              <a:rPr lang="en-US" dirty="0"/>
              <a:t>Proof Sketch: One can build a DTM that can simulate each non-deterministic option taken along the computational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simulation may increase the runtime exponentially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it still ensures halting!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1407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“Determinize” this NDTM</a:t>
            </a:r>
          </a:p>
        </p:txBody>
      </p:sp>
      <p:pic>
        <p:nvPicPr>
          <p:cNvPr id="4" name="Picture 3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0BEB5375-4128-0349-9B90-0273E84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82" y="1226981"/>
            <a:ext cx="7189096" cy="185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97B9-7850-7841-AAD6-A8B9B5CF7F55}"/>
              </a:ext>
            </a:extLst>
          </p:cNvPr>
          <p:cNvSpPr txBox="1"/>
          <p:nvPr/>
        </p:nvSpPr>
        <p:spPr>
          <a:xfrm>
            <a:off x="2290482" y="3175511"/>
            <a:ext cx="88248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Determinizing any NDTM (the way it is usually done):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45200"/>
                </a:solidFill>
              </a:rPr>
              <a:t>Show that a “multi-tape TM” is equivalent to a single-tape 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45200"/>
                </a:solidFill>
              </a:rPr>
              <a:t>Keep the ND choices on one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45200"/>
                </a:solidFill>
              </a:rPr>
              <a:t>Search through them one by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432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 this example, this conversion would remember that at “I”, one could have</a:t>
            </a:r>
          </a:p>
          <a:p>
            <a:r>
              <a:rPr lang="en-US" b="1" dirty="0"/>
              <a:t>    executed an ND step, and builds a tree of choices to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11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88ED-BBDF-9841-91AD-08B3F28F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Machines have ND “more powerful”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B84EA-8321-284B-A5A5-76E042CB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54" y="983412"/>
            <a:ext cx="9908721" cy="5548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62367D-2EFE-484A-86C7-A4725ABE7353}"/>
              </a:ext>
            </a:extLst>
          </p:cNvPr>
          <p:cNvSpPr txBox="1"/>
          <p:nvPr/>
        </p:nvSpPr>
        <p:spPr>
          <a:xfrm>
            <a:off x="67482" y="3430431"/>
            <a:ext cx="2012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This one is known</a:t>
            </a:r>
          </a:p>
          <a:p>
            <a:r>
              <a:rPr lang="en-US" dirty="0">
                <a:solidFill>
                  <a:srgbClr val="0432FF"/>
                </a:solidFill>
              </a:rPr>
              <a:t> to be so (ND </a:t>
            </a:r>
          </a:p>
          <a:p>
            <a:r>
              <a:rPr lang="en-US" dirty="0">
                <a:solidFill>
                  <a:srgbClr val="0432FF"/>
                </a:solidFill>
              </a:rPr>
              <a:t> more powerful)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3C6C7-1705-B442-B165-69A0C92FD6B4}"/>
              </a:ext>
            </a:extLst>
          </p:cNvPr>
          <p:cNvSpPr txBox="1"/>
          <p:nvPr/>
        </p:nvSpPr>
        <p:spPr>
          <a:xfrm>
            <a:off x="118713" y="4467648"/>
            <a:ext cx="1960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This one is open</a:t>
            </a:r>
          </a:p>
          <a:p>
            <a:r>
              <a:rPr lang="en-US" dirty="0">
                <a:solidFill>
                  <a:srgbClr val="0432FF"/>
                </a:solidFill>
              </a:rPr>
              <a:t>(no one knows</a:t>
            </a:r>
          </a:p>
          <a:p>
            <a:r>
              <a:rPr lang="en-US" dirty="0">
                <a:solidFill>
                  <a:srgbClr val="0432FF"/>
                </a:solidFill>
              </a:rPr>
              <a:t>if NLBA and DLBA</a:t>
            </a:r>
          </a:p>
          <a:p>
            <a:r>
              <a:rPr lang="en-US" dirty="0">
                <a:solidFill>
                  <a:srgbClr val="0432FF"/>
                </a:solidFill>
              </a:rPr>
              <a:t>are equivalent)</a:t>
            </a:r>
          </a:p>
        </p:txBody>
      </p:sp>
    </p:spTree>
    <p:extLst>
      <p:ext uri="{BB962C8B-B14F-4D97-AF65-F5344CB8AC3E}">
        <p14:creationId xmlns:p14="http://schemas.microsoft.com/office/powerpoint/2010/main" val="21023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TM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0405"/>
            <a:ext cx="11060875" cy="52424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Initialize input on tape</a:t>
            </a:r>
          </a:p>
          <a:p>
            <a:pPr lvl="1"/>
            <a:r>
              <a:rPr lang="en-US" dirty="0"/>
              <a:t>don’t put blanks in the middle of your input</a:t>
            </a:r>
          </a:p>
          <a:p>
            <a:r>
              <a:rPr lang="en-US" dirty="0"/>
              <a:t>End input with blanks</a:t>
            </a:r>
          </a:p>
          <a:p>
            <a:pPr lvl="1"/>
            <a:r>
              <a:rPr lang="en-US" dirty="0"/>
              <a:t>To present “epsilon”, leave a complete blank tape</a:t>
            </a:r>
          </a:p>
          <a:p>
            <a:pPr lvl="1"/>
            <a:r>
              <a:rPr lang="en-US" dirty="0"/>
              <a:t>Blanks denoted by “.” in our Jove input</a:t>
            </a:r>
          </a:p>
          <a:p>
            <a:pPr lvl="2"/>
            <a:r>
              <a:rPr lang="en-US" dirty="0"/>
              <a:t>“readable blank”</a:t>
            </a:r>
          </a:p>
          <a:p>
            <a:r>
              <a:rPr lang="en-US" dirty="0"/>
              <a:t>A TM may read an input multiple times</a:t>
            </a:r>
          </a:p>
          <a:p>
            <a:pPr lvl="1"/>
            <a:r>
              <a:rPr lang="en-US" dirty="0"/>
              <a:t>It can move its head back to an already read input</a:t>
            </a:r>
          </a:p>
          <a:p>
            <a:pPr lvl="1"/>
            <a:r>
              <a:rPr lang="en-US" dirty="0"/>
              <a:t>It can modify a tape cell and read that modified value also</a:t>
            </a:r>
          </a:p>
          <a:p>
            <a:r>
              <a:rPr lang="en-US" dirty="0"/>
              <a:t>A TM halts when it gets “stuck”</a:t>
            </a:r>
          </a:p>
          <a:p>
            <a:pPr lvl="1"/>
            <a:r>
              <a:rPr lang="en-US" dirty="0"/>
              <a:t>It may not have read any of its input</a:t>
            </a:r>
          </a:p>
          <a:p>
            <a:pPr lvl="1"/>
            <a:r>
              <a:rPr lang="en-US" dirty="0"/>
              <a:t>Still, if it gets stuck in the accept state, that input which was laid out on the tape is deemed to have been accepted</a:t>
            </a:r>
          </a:p>
          <a:p>
            <a:pPr lvl="1"/>
            <a:r>
              <a:rPr lang="en-US" dirty="0"/>
              <a:t>All other states are “reject” states – being stuck in a non-accept state is tantamount to rejecting the input</a:t>
            </a:r>
          </a:p>
          <a:p>
            <a:pPr lvl="1"/>
            <a:r>
              <a:rPr lang="en-US" dirty="0"/>
              <a:t>A TM may never get stuck (in an accept or a non-accept state)</a:t>
            </a:r>
          </a:p>
          <a:p>
            <a:pPr lvl="2"/>
            <a:r>
              <a:rPr lang="en-US" dirty="0"/>
              <a:t>It is then said to loop</a:t>
            </a:r>
          </a:p>
          <a:p>
            <a:pPr lvl="2"/>
            <a:r>
              <a:rPr lang="en-US" dirty="0"/>
              <a:t>It may zig-zag away .. Never repeating any looping pattern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01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6BB8-D970-8A4F-B892-C3D2961F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 This Halting Configuration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B9C7F-E607-3040-98DE-AD014FAE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080858"/>
            <a:ext cx="10329333" cy="54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83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TM (formal version)?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3412"/>
            <a:ext cx="10688664" cy="57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23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 Functions for DTM and NDTM</a:t>
            </a:r>
          </a:p>
        </p:txBody>
      </p:sp>
      <p:pic>
        <p:nvPicPr>
          <p:cNvPr id="4" name="Picture 3" descr="A picture containing object, clock&#13;&#10;&#13;&#10;Description automatically generated">
            <a:extLst>
              <a:ext uri="{FF2B5EF4-FFF2-40B4-BE49-F238E27FC236}">
                <a16:creationId xmlns:a16="http://schemas.microsoft.com/office/drawing/2014/main" id="{5B982E76-FD79-E04D-B0FB-3D371D64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76" y="1661832"/>
            <a:ext cx="63246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7778B-E6DF-9D42-905D-8F1B4428B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76" y="3166408"/>
            <a:ext cx="7035800" cy="90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1" y="2025730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DTM: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374028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NDTM:</a:t>
            </a:r>
          </a:p>
        </p:txBody>
      </p:sp>
    </p:spTree>
    <p:extLst>
      <p:ext uri="{BB962C8B-B14F-4D97-AF65-F5344CB8AC3E}">
        <p14:creationId xmlns:p14="http://schemas.microsoft.com/office/powerpoint/2010/main" val="2971572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Feeding inputs to a TM,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87846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always feed a finitary input to a TM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is, eventually there will be a blank to the RHS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left-side of the head always has an infinite number of blanks</a:t>
            </a:r>
          </a:p>
        </p:txBody>
      </p:sp>
    </p:spTree>
    <p:extLst>
      <p:ext uri="{BB962C8B-B14F-4D97-AF65-F5344CB8AC3E}">
        <p14:creationId xmlns:p14="http://schemas.microsoft.com/office/powerpoint/2010/main" val="2543691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NDTMs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NDTMs can “take a guess”</a:t>
            </a:r>
          </a:p>
          <a:p>
            <a:r>
              <a:rPr lang="en-US" dirty="0"/>
              <a:t>If one of the guesses succeeds, the TM accepts</a:t>
            </a:r>
          </a:p>
          <a:p>
            <a:pPr lvl="1"/>
            <a:r>
              <a:rPr lang="en-US" dirty="0"/>
              <a:t>This makes the construction of NDTMs often “easier”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4050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Example-5: NDTM to accept inputs with “101” in it</a:t>
            </a:r>
          </a:p>
        </p:txBody>
      </p:sp>
      <p:pic>
        <p:nvPicPr>
          <p:cNvPr id="4" name="Picture 3" descr="A close up of a mans face&#13;&#10;&#13;&#10;Description automatically generated">
            <a:extLst>
              <a:ext uri="{FF2B5EF4-FFF2-40B4-BE49-F238E27FC236}">
                <a16:creationId xmlns:a16="http://schemas.microsoft.com/office/drawing/2014/main" id="{0BEB5375-4128-0349-9B90-0273E84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949450"/>
            <a:ext cx="11480800" cy="295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97B9-7850-7841-AAD6-A8B9B5CF7F55}"/>
              </a:ext>
            </a:extLst>
          </p:cNvPr>
          <p:cNvSpPr txBox="1"/>
          <p:nvPr/>
        </p:nvSpPr>
        <p:spPr>
          <a:xfrm>
            <a:off x="838200" y="5176434"/>
            <a:ext cx="388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 </a:t>
            </a:r>
            <a:r>
              <a:rPr lang="en-US" b="1" dirty="0"/>
              <a:t>What is the language</a:t>
            </a:r>
          </a:p>
          <a:p>
            <a:r>
              <a:rPr lang="en-US" b="1" dirty="0"/>
              <a:t>of this NDTM 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1C108-DFA5-274B-9C9D-89DA86DD5F7D}"/>
              </a:ext>
            </a:extLst>
          </p:cNvPr>
          <p:cNvSpPr txBox="1"/>
          <p:nvPr/>
        </p:nvSpPr>
        <p:spPr>
          <a:xfrm>
            <a:off x="5386218" y="4488494"/>
            <a:ext cx="651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Answer, including a definition of the language of an NDTM</a:t>
            </a:r>
            <a:r>
              <a:rPr lang="en-US" b="1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28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785"/>
            <a:ext cx="10515600" cy="618286"/>
          </a:xfrm>
        </p:spPr>
        <p:txBody>
          <a:bodyPr>
            <a:normAutofit/>
          </a:bodyPr>
          <a:lstStyle/>
          <a:p>
            <a:r>
              <a:rPr lang="en-US" sz="3200" dirty="0"/>
              <a:t>Example-6: DTM to accept </a:t>
            </a:r>
            <a:r>
              <a:rPr lang="en-US" sz="3200" dirty="0" err="1"/>
              <a:t>w#w</a:t>
            </a:r>
            <a:endParaRPr lang="en-US" sz="3200" dirty="0"/>
          </a:p>
        </p:txBody>
      </p:sp>
      <p:pic>
        <p:nvPicPr>
          <p:cNvPr id="4" name="Picture 3" descr="A close up of a map&#13;&#10;&#13;&#10;Description automatically generated">
            <a:extLst>
              <a:ext uri="{FF2B5EF4-FFF2-40B4-BE49-F238E27FC236}">
                <a16:creationId xmlns:a16="http://schemas.microsoft.com/office/drawing/2014/main" id="{18C46AE0-ED5E-6441-909B-181B8618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8" y="1202390"/>
            <a:ext cx="7845238" cy="4659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B397B-9E84-1742-A822-638A8AF31192}"/>
              </a:ext>
            </a:extLst>
          </p:cNvPr>
          <p:cNvSpPr txBox="1"/>
          <p:nvPr/>
        </p:nvSpPr>
        <p:spPr>
          <a:xfrm>
            <a:off x="7265894" y="1335743"/>
            <a:ext cx="3524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dirty="0"/>
              <a:t>What is the language of this TM?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820D4-6388-244A-B8A5-7C43C11924AB}"/>
              </a:ext>
            </a:extLst>
          </p:cNvPr>
          <p:cNvSpPr txBox="1"/>
          <p:nvPr/>
        </p:nvSpPr>
        <p:spPr>
          <a:xfrm>
            <a:off x="8532147" y="2838034"/>
            <a:ext cx="32133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Answer: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The set of strings that </a:t>
            </a:r>
          </a:p>
          <a:p>
            <a:r>
              <a:rPr lang="en-US" b="1" dirty="0">
                <a:solidFill>
                  <a:srgbClr val="0432FF"/>
                </a:solidFill>
              </a:rPr>
              <a:t>Make the TM “stuck at Fq6”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Which is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{ </a:t>
            </a:r>
            <a:r>
              <a:rPr lang="mr-IN" b="1" dirty="0">
                <a:solidFill>
                  <a:srgbClr val="0432FF"/>
                </a:solidFill>
              </a:rPr>
              <a:t>…</a:t>
            </a:r>
            <a:r>
              <a:rPr lang="en-US" b="1" dirty="0">
                <a:solidFill>
                  <a:srgbClr val="0432FF"/>
                </a:solidFill>
              </a:rPr>
              <a:t> , </a:t>
            </a:r>
            <a:r>
              <a:rPr lang="mr-IN" b="1" dirty="0">
                <a:solidFill>
                  <a:srgbClr val="0432FF"/>
                </a:solidFill>
              </a:rPr>
              <a:t>…</a:t>
            </a:r>
            <a:r>
              <a:rPr lang="en-US" b="1" dirty="0">
                <a:solidFill>
                  <a:srgbClr val="0432FF"/>
                </a:solidFill>
              </a:rPr>
              <a:t> , </a:t>
            </a:r>
            <a:r>
              <a:rPr lang="mr-IN" b="1" dirty="0">
                <a:solidFill>
                  <a:srgbClr val="0432FF"/>
                </a:solidFill>
              </a:rPr>
              <a:t>…</a:t>
            </a:r>
            <a:r>
              <a:rPr lang="en-US" b="1" dirty="0">
                <a:solidFill>
                  <a:srgbClr val="0432FF"/>
                </a:solidFill>
              </a:rPr>
              <a:t> }</a:t>
            </a:r>
          </a:p>
          <a:p>
            <a:endParaRPr lang="en-US" b="1" dirty="0">
              <a:solidFill>
                <a:srgbClr val="0432FF"/>
              </a:solidFill>
            </a:endParaRPr>
          </a:p>
          <a:p>
            <a:r>
              <a:rPr lang="en-US" b="1" dirty="0"/>
              <a:t>OR in set comprehension</a:t>
            </a:r>
            <a:r>
              <a:rPr lang="en-US" b="1" dirty="0">
                <a:solidFill>
                  <a:srgbClr val="0432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61200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D470-825A-E941-ACF1-7E73053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Example-7: NDTM to accept </a:t>
            </a:r>
            <a:r>
              <a:rPr lang="en-US" sz="3200" dirty="0" err="1"/>
              <a:t>ww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F9E5F-324E-6549-AC9B-86AC5D43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5" y="674269"/>
            <a:ext cx="10327643" cy="6633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170BD-5EEA-DD44-B537-2C0623C832B0}"/>
              </a:ext>
            </a:extLst>
          </p:cNvPr>
          <p:cNvSpPr txBox="1"/>
          <p:nvPr/>
        </p:nvSpPr>
        <p:spPr>
          <a:xfrm>
            <a:off x="295155" y="1091898"/>
            <a:ext cx="498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Task for you: </a:t>
            </a:r>
            <a:r>
              <a:rPr lang="en-US" dirty="0"/>
              <a:t>What is the language of this TM?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3A436-3CF4-D24A-9715-F65C0E07649F}"/>
              </a:ext>
            </a:extLst>
          </p:cNvPr>
          <p:cNvSpPr txBox="1"/>
          <p:nvPr/>
        </p:nvSpPr>
        <p:spPr>
          <a:xfrm>
            <a:off x="295155" y="1710184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Answer </a:t>
            </a:r>
            <a:r>
              <a:rPr lang="en-US" b="1">
                <a:solidFill>
                  <a:srgbClr val="0432FF"/>
                </a:solidFill>
              </a:rPr>
              <a:t>in set-comprehension form:</a:t>
            </a:r>
            <a:endParaRPr 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7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Important Proof in Chapter 14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sz="4000" b="1" dirty="0"/>
              <a:t>There is no algorithm to tell whether a given TM realizes a procedure or an algorithm</a:t>
            </a:r>
          </a:p>
          <a:p>
            <a:endParaRPr lang="en-US" sz="4000" b="1" dirty="0"/>
          </a:p>
          <a:p>
            <a:endParaRPr lang="en-US" sz="4000" b="1" dirty="0"/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5391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Important Proof in Chapter 14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sz="4000" dirty="0"/>
              <a:t>There is no algorithm to tell whether a given TM realizes a procedure or an algorithm</a:t>
            </a:r>
          </a:p>
          <a:p>
            <a:endParaRPr lang="en-US" sz="4000" b="1" dirty="0"/>
          </a:p>
          <a:p>
            <a:pPr lvl="1"/>
            <a:r>
              <a:rPr lang="en-US" sz="3600" b="1" dirty="0"/>
              <a:t>There are of course procedures that tell whether a given TM realizes a procedure or an algorithm</a:t>
            </a:r>
          </a:p>
          <a:p>
            <a:pPr lvl="2"/>
            <a:r>
              <a:rPr lang="en-US" sz="3200" b="1" dirty="0"/>
              <a:t>But</a:t>
            </a:r>
            <a:r>
              <a:rPr lang="mr-IN" sz="3200" b="1" dirty="0"/>
              <a:t>…</a:t>
            </a:r>
            <a:r>
              <a:rPr lang="en-US" sz="3200" b="1" dirty="0"/>
              <a:t>. It</a:t>
            </a:r>
            <a:r>
              <a:rPr lang="mr-IN" sz="3200" b="1" dirty="0"/>
              <a:t>……</a:t>
            </a:r>
            <a:r>
              <a:rPr lang="en-US" sz="3200" b="1" dirty="0"/>
              <a:t> May</a:t>
            </a:r>
            <a:r>
              <a:rPr lang="mr-IN" sz="3200" b="1" dirty="0"/>
              <a:t>……</a:t>
            </a:r>
            <a:r>
              <a:rPr lang="en-US" sz="3200" b="1" dirty="0"/>
              <a:t> </a:t>
            </a:r>
            <a:r>
              <a:rPr lang="en-US" sz="3200" b="1" dirty="0" err="1"/>
              <a:t>Loooooooooooooooooooooo</a:t>
            </a:r>
            <a:r>
              <a:rPr lang="mr-IN" sz="800" b="1" dirty="0"/>
              <a:t>…</a:t>
            </a:r>
            <a:endParaRPr lang="en-US" sz="800" b="1" dirty="0"/>
          </a:p>
          <a:p>
            <a:endParaRPr lang="en-US" sz="4000" b="1" dirty="0"/>
          </a:p>
          <a:p>
            <a:endParaRPr lang="en-US" sz="4000" b="1" dirty="0"/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14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“Care and feeding”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To feed a TM epsilon</a:t>
            </a:r>
          </a:p>
          <a:p>
            <a:pPr lvl="1"/>
            <a:r>
              <a:rPr lang="en-US" dirty="0"/>
              <a:t>Leave its tape fully blank</a:t>
            </a:r>
          </a:p>
          <a:p>
            <a:r>
              <a:rPr lang="en-US" dirty="0"/>
              <a:t>To feed a TM something else other than Epsilon</a:t>
            </a:r>
          </a:p>
          <a:p>
            <a:pPr lvl="1"/>
            <a:r>
              <a:rPr lang="en-US" dirty="0"/>
              <a:t>Make sure that we don’t put anything outside of its Sigma on the tape</a:t>
            </a:r>
          </a:p>
          <a:p>
            <a:pPr lvl="1"/>
            <a:r>
              <a:rPr lang="en-US" dirty="0"/>
              <a:t>The TM may in fact put things outside of Sigma on its tape</a:t>
            </a:r>
          </a:p>
          <a:p>
            <a:pPr lvl="2"/>
            <a:r>
              <a:rPr lang="en-US" dirty="0"/>
              <a:t>But it can do so as special “markers”</a:t>
            </a:r>
          </a:p>
          <a:p>
            <a:pPr lvl="3"/>
            <a:r>
              <a:rPr lang="en-US" dirty="0"/>
              <a:t>This was allowed even for a PDA, so a TM is also allowed</a:t>
            </a:r>
          </a:p>
          <a:p>
            <a:pPr lvl="1"/>
            <a:r>
              <a:rPr lang="en-US" dirty="0"/>
              <a:t>But when a string from Sigma* is to be presented,</a:t>
            </a:r>
          </a:p>
          <a:p>
            <a:pPr lvl="2"/>
            <a:r>
              <a:rPr lang="en-US" dirty="0"/>
              <a:t>DO NOT insert any blanks in the middle!</a:t>
            </a:r>
          </a:p>
          <a:p>
            <a:pPr lvl="3"/>
            <a:r>
              <a:rPr lang="en-US" dirty="0"/>
              <a:t>A TM “thinks” that a blank in the middle is the end of your string.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50657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Important Proof in Chapter 14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sz="4000" b="1" dirty="0"/>
              <a:t>There is no algorithm to tell whether a given TM realizes a procedure or an algorithm</a:t>
            </a:r>
          </a:p>
          <a:p>
            <a:pPr marL="0" indent="0">
              <a:buNone/>
            </a:pPr>
            <a:endParaRPr lang="en-US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In other words, the “halting problem” is undecidable.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24853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IMPORTANT: Recursive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The language of a TM that always halts (i.e. the language of a TM realizing an algorithm) is a RECURSIVE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term is historic </a:t>
            </a:r>
            <a:r>
              <a:rPr lang="en-US"/>
              <a:t>in importance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353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IMPORTANT: Recursive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</a:t>
            </a:r>
            <a:r>
              <a:rPr lang="en-US"/>
              <a:t>of this TM is a recursive set</a:t>
            </a:r>
            <a:endParaRPr lang="en-US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58" y="2076342"/>
            <a:ext cx="7521716" cy="36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2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IMPORTANT: Recursively Enumerable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42469"/>
          </a:xfrm>
        </p:spPr>
        <p:txBody>
          <a:bodyPr>
            <a:normAutofit/>
          </a:bodyPr>
          <a:lstStyle/>
          <a:p>
            <a:r>
              <a:rPr lang="en-US" dirty="0"/>
              <a:t>The language of a TM that may loop (i.e. the language of a TM realizing a PROCEDURE) is a RECURSIVELY ENUMERABLE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term is historic in importance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69157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7" y="1853456"/>
            <a:ext cx="6211759" cy="3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24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7" y="1853456"/>
            <a:ext cx="6211759" cy="3263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9149" y="4931929"/>
            <a:ext cx="6388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Question: What is that recursive set?</a:t>
            </a:r>
          </a:p>
        </p:txBody>
      </p:sp>
    </p:spTree>
    <p:extLst>
      <p:ext uri="{BB962C8B-B14F-4D97-AF65-F5344CB8AC3E}">
        <p14:creationId xmlns:p14="http://schemas.microsoft.com/office/powerpoint/2010/main" val="280621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48" y="1994877"/>
            <a:ext cx="6382288" cy="33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48" y="1994877"/>
            <a:ext cx="6382288" cy="3352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9149" y="4931929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Question: What is that RE set?</a:t>
            </a:r>
          </a:p>
        </p:txBody>
      </p:sp>
    </p:spTree>
    <p:extLst>
      <p:ext uri="{BB962C8B-B14F-4D97-AF65-F5344CB8AC3E}">
        <p14:creationId xmlns:p14="http://schemas.microsoft.com/office/powerpoint/2010/main" val="36166395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12" y="878999"/>
            <a:ext cx="6382288" cy="3352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39222"/>
            <a:ext cx="11219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Reason for calling them Recursively Enumerable: </a:t>
            </a:r>
          </a:p>
          <a:p>
            <a:endParaRPr lang="en-US" sz="2400" dirty="0">
              <a:ln w="0"/>
              <a:solidFill>
                <a:srgbClr val="0432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can enumerate these sets by going by the numeric order over Sigma*</a:t>
            </a:r>
          </a:p>
          <a:p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 the TM on each such string under an increasing amount of fuel </a:t>
            </a:r>
          </a:p>
          <a:p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record in an output set IF and WHEN an input string</a:t>
            </a: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causes a TM to halt in the accepting state</a:t>
            </a:r>
            <a:endParaRPr lang="en-US" sz="28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029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12" y="878999"/>
            <a:ext cx="6382288" cy="3352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39222"/>
            <a:ext cx="1121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Reason for calling them Recursively Enumerable: </a:t>
            </a:r>
          </a:p>
          <a:p>
            <a:endParaRPr lang="en-US" sz="2400" dirty="0">
              <a:ln w="0"/>
              <a:solidFill>
                <a:srgbClr val="0432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we do it any other way, we may not discover a string in the RE set</a:t>
            </a:r>
          </a:p>
          <a:p>
            <a:endParaRPr lang="en-US" sz="2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Example: if you run this TM on input 0, the TM </a:t>
            </a:r>
            <a:r>
              <a:rPr lang="en-US" sz="24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loooooooops</a:t>
            </a:r>
            <a:endParaRPr lang="en-US" sz="2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you don’t get to run “1”</a:t>
            </a:r>
          </a:p>
          <a:p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Hence you cannot discover that ”1” is in the set</a:t>
            </a:r>
            <a:endParaRPr lang="en-US" sz="28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315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367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3412"/>
            <a:ext cx="10952181" cy="56722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of a TM is the set of inputs that lead to the TM eventually being stuck in an accepting state</a:t>
            </a:r>
          </a:p>
          <a:p>
            <a:pPr lvl="1"/>
            <a:r>
              <a:rPr lang="en-US" dirty="0"/>
              <a:t>A TM may </a:t>
            </a:r>
            <a:r>
              <a:rPr lang="en-US" dirty="0">
                <a:solidFill>
                  <a:srgbClr val="C00000"/>
                </a:solidFill>
              </a:rPr>
              <a:t>halt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loop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”Loop” means “not stuck yet” </a:t>
            </a:r>
            <a:r>
              <a:rPr lang="en-US" dirty="0">
                <a:solidFill>
                  <a:srgbClr val="945200"/>
                </a:solidFill>
              </a:rPr>
              <a:t>(I’m still a journey-man)</a:t>
            </a:r>
          </a:p>
          <a:p>
            <a:pPr lvl="2"/>
            <a:endParaRPr lang="en-US" dirty="0">
              <a:solidFill>
                <a:srgbClr val="9452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Halt </a:t>
            </a:r>
            <a:r>
              <a:rPr lang="en-US" dirty="0">
                <a:solidFill>
                  <a:srgbClr val="945200"/>
                </a:solidFill>
              </a:rPr>
              <a:t>means found stuck in an “F” state</a:t>
            </a:r>
          </a:p>
          <a:p>
            <a:pPr lvl="2"/>
            <a:r>
              <a:rPr lang="en-US" dirty="0">
                <a:solidFill>
                  <a:srgbClr val="945200"/>
                </a:solidFill>
              </a:rPr>
              <a:t>We will make sure that </a:t>
            </a:r>
            <a:r>
              <a:rPr lang="en-US" dirty="0">
                <a:solidFill>
                  <a:srgbClr val="C00000"/>
                </a:solidFill>
              </a:rPr>
              <a:t>all useful TMs </a:t>
            </a:r>
            <a:r>
              <a:rPr lang="en-US" dirty="0">
                <a:solidFill>
                  <a:srgbClr val="945200"/>
                </a:solidFill>
              </a:rPr>
              <a:t>(from which we want an accept/reject decision)</a:t>
            </a:r>
          </a:p>
          <a:p>
            <a:pPr lvl="3"/>
            <a:r>
              <a:rPr lang="en-US" dirty="0">
                <a:solidFill>
                  <a:srgbClr val="945200"/>
                </a:solidFill>
              </a:rPr>
              <a:t>Go to an ”F” state from which there are no outlets (no moves possible) for announcing “success”</a:t>
            </a:r>
          </a:p>
          <a:p>
            <a:pPr lvl="4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like a program that  goes to the “success label”</a:t>
            </a:r>
          </a:p>
          <a:p>
            <a:pPr lvl="4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n-US" dirty="0">
                <a:solidFill>
                  <a:srgbClr val="945200"/>
                </a:solidFill>
              </a:rPr>
              <a:t>Go to a ”non-F” state to announce rejection (no outlets from there either)</a:t>
            </a:r>
          </a:p>
          <a:p>
            <a:pPr lvl="4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is like a program that goes to a label “unsuccessful”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Till there is positive evidence (of being stuck in an F state), we can’t say what is in the language of a TM</a:t>
            </a:r>
          </a:p>
          <a:p>
            <a:r>
              <a:rPr lang="en-US" dirty="0"/>
              <a:t>A TM may never have read the input or only </a:t>
            </a:r>
            <a:r>
              <a:rPr lang="en-US" dirty="0" err="1"/>
              <a:t>parially</a:t>
            </a:r>
            <a:r>
              <a:rPr lang="en-US" dirty="0"/>
              <a:t> read the input or read the input multiple times….</a:t>
            </a:r>
          </a:p>
          <a:p>
            <a:pPr lvl="1"/>
            <a:r>
              <a:rPr lang="en-US" dirty="0"/>
              <a:t>Just the mere act of placing ”w” on the tape and later finding the Turing machine stuck at “F” is enough to declare “w is accepted”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19174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122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IMPORTANT: RE sets (</a:t>
            </a:r>
            <a:r>
              <a:rPr lang="en-US" sz="4000" dirty="0"/>
              <a:t>not ‘</a:t>
            </a:r>
            <a:r>
              <a:rPr lang="en-US" sz="4000" dirty="0" err="1"/>
              <a:t>regexp</a:t>
            </a:r>
            <a:r>
              <a:rPr lang="en-US" sz="4000" dirty="0"/>
              <a:t>’ but rec. </a:t>
            </a:r>
            <a:r>
              <a:rPr lang="en-US" sz="4000" dirty="0" err="1"/>
              <a:t>enum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C58A-FDB3-014F-975F-60D7A859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880585"/>
          </a:xfrm>
        </p:spPr>
        <p:txBody>
          <a:bodyPr>
            <a:normAutofit/>
          </a:bodyPr>
          <a:lstStyle/>
          <a:p>
            <a:r>
              <a:rPr lang="en-US" dirty="0"/>
              <a:t>The language of this TM is an RE set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12" y="878999"/>
            <a:ext cx="6382288" cy="3352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3539222"/>
            <a:ext cx="1121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rgbClr val="0432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Reason for calling them Recursively Enumerable: </a:t>
            </a:r>
          </a:p>
          <a:p>
            <a:endParaRPr lang="en-US" sz="2400" dirty="0">
              <a:ln w="0"/>
              <a:solidFill>
                <a:srgbClr val="0432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we do it any other way, we may not discover a string in the RE set</a:t>
            </a:r>
          </a:p>
          <a:p>
            <a:endParaRPr lang="en-US" sz="2400" b="1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Example: if you run this TM on input 0, the TM </a:t>
            </a:r>
            <a:r>
              <a:rPr lang="en-US" sz="2400" b="1" dirty="0" err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loooooooops</a:t>
            </a:r>
            <a:endParaRPr lang="en-US" sz="2400" b="1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you don’t get to run “1”</a:t>
            </a:r>
          </a:p>
          <a:p>
            <a:r>
              <a:rPr lang="en-US" sz="24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Hence you cannot discover that ”1” is in the set</a:t>
            </a:r>
            <a:endParaRPr lang="en-US" sz="2800" b="1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780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8BB75-4D92-DC44-8AAC-24C3527A5F41}"/>
              </a:ext>
            </a:extLst>
          </p:cNvPr>
          <p:cNvSpPr txBox="1"/>
          <p:nvPr/>
        </p:nvSpPr>
        <p:spPr>
          <a:xfrm>
            <a:off x="1089212" y="1304365"/>
            <a:ext cx="10180929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ID (instantaneous description, “snapshot”) of a TM is a </a:t>
            </a:r>
          </a:p>
          <a:p>
            <a:r>
              <a:rPr lang="en-US" sz="2800" dirty="0"/>
              <a:t>full description of its state</a:t>
            </a:r>
          </a:p>
          <a:p>
            <a:endParaRPr lang="en-US" sz="2800" dirty="0"/>
          </a:p>
          <a:p>
            <a:r>
              <a:rPr lang="en-US" sz="2800" dirty="0"/>
              <a:t>Knowing the ID of a TM, we can predict its next ID (for a DTM)</a:t>
            </a:r>
          </a:p>
          <a:p>
            <a:endParaRPr lang="en-US" sz="2800" dirty="0"/>
          </a:p>
          <a:p>
            <a:r>
              <a:rPr lang="en-US" sz="2800" dirty="0"/>
              <a:t>Knowing the ID of a TM, we can predict the </a:t>
            </a:r>
          </a:p>
          <a:p>
            <a:r>
              <a:rPr lang="en-US" sz="2800" dirty="0"/>
              <a:t>set of next possible IDs (for an NDTM)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755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Instantaneous Description (ID) of a 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EB939-82B7-F748-B495-873D76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74" y="2931459"/>
            <a:ext cx="7687138" cy="3413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C9F2-344E-8349-AAA9-8D18499F3652}"/>
              </a:ext>
            </a:extLst>
          </p:cNvPr>
          <p:cNvSpPr txBox="1"/>
          <p:nvPr/>
        </p:nvSpPr>
        <p:spPr>
          <a:xfrm>
            <a:off x="2554940" y="1326031"/>
            <a:ext cx="323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Jove-style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(control state, head-index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That starts at 0, Full tape,</a:t>
            </a:r>
          </a:p>
          <a:p>
            <a:r>
              <a:rPr lang="en-US" sz="2000" dirty="0">
                <a:solidFill>
                  <a:srgbClr val="0432FF"/>
                </a:solidFill>
              </a:rPr>
              <a:t>”remaining fuel”)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71486-B596-E746-BCA7-3C1465A59717}"/>
              </a:ext>
            </a:extLst>
          </p:cNvPr>
          <p:cNvSpPr txBox="1"/>
          <p:nvPr/>
        </p:nvSpPr>
        <p:spPr>
          <a:xfrm>
            <a:off x="7131423" y="1326031"/>
            <a:ext cx="3437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Mathematical-style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(shows control state + what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the head is looking at).</a:t>
            </a:r>
          </a:p>
          <a:p>
            <a:r>
              <a:rPr lang="en-US" sz="2000" dirty="0">
                <a:solidFill>
                  <a:srgbClr val="0432FF"/>
                </a:solidFill>
              </a:rPr>
              <a:t>Suppresses ”remaining fuel”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73E0ECF-0705-7647-9DFC-CCFC3450C52F}"/>
              </a:ext>
            </a:extLst>
          </p:cNvPr>
          <p:cNvSpPr/>
          <p:nvPr/>
        </p:nvSpPr>
        <p:spPr>
          <a:xfrm>
            <a:off x="7315200" y="261921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7E8D9D6-3334-BC47-B48A-97396BB19F7A}"/>
              </a:ext>
            </a:extLst>
          </p:cNvPr>
          <p:cNvSpPr/>
          <p:nvPr/>
        </p:nvSpPr>
        <p:spPr>
          <a:xfrm>
            <a:off x="7608300" y="3429000"/>
            <a:ext cx="309282" cy="319525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8609601" y="4638347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9025471" y="539518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8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Instantaneous Description (ID) of a 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EB939-82B7-F748-B495-873D76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74" y="2931459"/>
            <a:ext cx="7687138" cy="3413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C9F2-344E-8349-AAA9-8D18499F3652}"/>
              </a:ext>
            </a:extLst>
          </p:cNvPr>
          <p:cNvSpPr txBox="1"/>
          <p:nvPr/>
        </p:nvSpPr>
        <p:spPr>
          <a:xfrm>
            <a:off x="2554940" y="1326031"/>
            <a:ext cx="323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Jove-style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(control state, head-index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That starts at 0, Full tape,</a:t>
            </a:r>
          </a:p>
          <a:p>
            <a:r>
              <a:rPr lang="en-US" sz="2000" dirty="0">
                <a:solidFill>
                  <a:srgbClr val="0432FF"/>
                </a:solidFill>
              </a:rPr>
              <a:t>”remaining fuel”)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71486-B596-E746-BCA7-3C1465A59717}"/>
              </a:ext>
            </a:extLst>
          </p:cNvPr>
          <p:cNvSpPr txBox="1"/>
          <p:nvPr/>
        </p:nvSpPr>
        <p:spPr>
          <a:xfrm>
            <a:off x="7131423" y="1326031"/>
            <a:ext cx="3437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Mathematical-style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(shows control state + what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the head is looking at).</a:t>
            </a:r>
          </a:p>
          <a:p>
            <a:r>
              <a:rPr lang="en-US" sz="2000" dirty="0">
                <a:solidFill>
                  <a:srgbClr val="0432FF"/>
                </a:solidFill>
              </a:rPr>
              <a:t>Suppresses ”remaining fuel”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73E0ECF-0705-7647-9DFC-CCFC3450C52F}"/>
              </a:ext>
            </a:extLst>
          </p:cNvPr>
          <p:cNvSpPr/>
          <p:nvPr/>
        </p:nvSpPr>
        <p:spPr>
          <a:xfrm>
            <a:off x="7315200" y="261921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7E8D9D6-3334-BC47-B48A-97396BB19F7A}"/>
              </a:ext>
            </a:extLst>
          </p:cNvPr>
          <p:cNvSpPr/>
          <p:nvPr/>
        </p:nvSpPr>
        <p:spPr>
          <a:xfrm>
            <a:off x="7608300" y="3429000"/>
            <a:ext cx="309282" cy="319525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8609601" y="4638347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9025471" y="539518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47412" y="4176682"/>
            <a:ext cx="27013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The arrow points to</a:t>
            </a:r>
          </a:p>
          <a:p>
            <a:r>
              <a:rPr lang="en-US" dirty="0">
                <a:solidFill>
                  <a:srgbClr val="0432FF"/>
                </a:solidFill>
              </a:rPr>
              <a:t>the symbol that the</a:t>
            </a:r>
          </a:p>
          <a:p>
            <a:r>
              <a:rPr lang="en-US" dirty="0">
                <a:solidFill>
                  <a:srgbClr val="0432FF"/>
                </a:solidFill>
              </a:rPr>
              <a:t>“TM head” is looking at.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dirty="0">
                <a:solidFill>
                  <a:srgbClr val="0432FF"/>
                </a:solidFill>
              </a:rPr>
              <a:t>The origin of the arrow</a:t>
            </a:r>
          </a:p>
          <a:p>
            <a:r>
              <a:rPr lang="en-US" dirty="0">
                <a:solidFill>
                  <a:srgbClr val="0432FF"/>
                </a:solidFill>
              </a:rPr>
              <a:t>signifies the current</a:t>
            </a:r>
          </a:p>
          <a:p>
            <a:r>
              <a:rPr lang="en-US" dirty="0">
                <a:solidFill>
                  <a:srgbClr val="0432FF"/>
                </a:solidFill>
              </a:rPr>
              <a:t>control state</a:t>
            </a:r>
          </a:p>
          <a:p>
            <a:r>
              <a:rPr lang="en-US" dirty="0">
                <a:solidFill>
                  <a:srgbClr val="0432FF"/>
                </a:solidFill>
              </a:rPr>
              <a:t>of the 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100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Instantaneous Description (ID) of a 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EB939-82B7-F748-B495-873D76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74" y="2931459"/>
            <a:ext cx="7687138" cy="3413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C9F2-344E-8349-AAA9-8D18499F3652}"/>
              </a:ext>
            </a:extLst>
          </p:cNvPr>
          <p:cNvSpPr txBox="1"/>
          <p:nvPr/>
        </p:nvSpPr>
        <p:spPr>
          <a:xfrm>
            <a:off x="2554940" y="1326031"/>
            <a:ext cx="323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Jove-style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(control state, head-index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That starts at 0, Full tape,</a:t>
            </a:r>
          </a:p>
          <a:p>
            <a:r>
              <a:rPr lang="en-US" sz="2000" dirty="0">
                <a:solidFill>
                  <a:srgbClr val="0432FF"/>
                </a:solidFill>
              </a:rPr>
              <a:t>”remaining fuel”)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71486-B596-E746-BCA7-3C1465A59717}"/>
              </a:ext>
            </a:extLst>
          </p:cNvPr>
          <p:cNvSpPr txBox="1"/>
          <p:nvPr/>
        </p:nvSpPr>
        <p:spPr>
          <a:xfrm>
            <a:off x="7131423" y="1326031"/>
            <a:ext cx="3437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Mathematical-style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(shows control state + what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the head is looking at).</a:t>
            </a:r>
          </a:p>
          <a:p>
            <a:r>
              <a:rPr lang="en-US" sz="2000" dirty="0">
                <a:solidFill>
                  <a:srgbClr val="0432FF"/>
                </a:solidFill>
              </a:rPr>
              <a:t>Suppresses ”remaining fuel”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73E0ECF-0705-7647-9DFC-CCFC3450C52F}"/>
              </a:ext>
            </a:extLst>
          </p:cNvPr>
          <p:cNvSpPr/>
          <p:nvPr/>
        </p:nvSpPr>
        <p:spPr>
          <a:xfrm>
            <a:off x="7315200" y="261921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7E8D9D6-3334-BC47-B48A-97396BB19F7A}"/>
              </a:ext>
            </a:extLst>
          </p:cNvPr>
          <p:cNvSpPr/>
          <p:nvPr/>
        </p:nvSpPr>
        <p:spPr>
          <a:xfrm>
            <a:off x="7608300" y="3429000"/>
            <a:ext cx="309282" cy="319525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8609601" y="4638347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9025471" y="539518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44716" y="5444648"/>
            <a:ext cx="234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is the “head” </a:t>
            </a:r>
          </a:p>
          <a:p>
            <a:r>
              <a:rPr lang="en-US" b="1" dirty="0">
                <a:solidFill>
                  <a:srgbClr val="C00000"/>
                </a:solidFill>
              </a:rPr>
              <a:t>looking at now?</a:t>
            </a:r>
          </a:p>
          <a:p>
            <a:r>
              <a:rPr lang="en-US" dirty="0"/>
              <a:t>Answer: </a:t>
            </a:r>
          </a:p>
        </p:txBody>
      </p:sp>
    </p:spTree>
    <p:extLst>
      <p:ext uri="{BB962C8B-B14F-4D97-AF65-F5344CB8AC3E}">
        <p14:creationId xmlns:p14="http://schemas.microsoft.com/office/powerpoint/2010/main" val="939688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Instantaneous Description (ID) of a 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EB939-82B7-F748-B495-873D76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74" y="2931459"/>
            <a:ext cx="7687138" cy="3413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9C9F2-344E-8349-AAA9-8D18499F3652}"/>
              </a:ext>
            </a:extLst>
          </p:cNvPr>
          <p:cNvSpPr txBox="1"/>
          <p:nvPr/>
        </p:nvSpPr>
        <p:spPr>
          <a:xfrm>
            <a:off x="2554940" y="1326031"/>
            <a:ext cx="323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Jove-style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(control state, head-index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That starts at 0, Full tape,</a:t>
            </a:r>
          </a:p>
          <a:p>
            <a:r>
              <a:rPr lang="en-US" sz="2000" dirty="0">
                <a:solidFill>
                  <a:srgbClr val="0432FF"/>
                </a:solidFill>
              </a:rPr>
              <a:t>”remaining fuel”)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71486-B596-E746-BCA7-3C1465A59717}"/>
              </a:ext>
            </a:extLst>
          </p:cNvPr>
          <p:cNvSpPr txBox="1"/>
          <p:nvPr/>
        </p:nvSpPr>
        <p:spPr>
          <a:xfrm>
            <a:off x="7131423" y="1326031"/>
            <a:ext cx="3437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</a:rPr>
              <a:t>Mathematical-style</a:t>
            </a:r>
          </a:p>
          <a:p>
            <a:r>
              <a:rPr lang="en-US" sz="2000" dirty="0">
                <a:solidFill>
                  <a:srgbClr val="0432FF"/>
                </a:solidFill>
              </a:rPr>
              <a:t>(shows control state + what</a:t>
            </a:r>
          </a:p>
          <a:p>
            <a:r>
              <a:rPr lang="en-US" sz="2000" dirty="0">
                <a:solidFill>
                  <a:srgbClr val="0432FF"/>
                </a:solidFill>
              </a:rPr>
              <a:t>the head is looking at).</a:t>
            </a:r>
          </a:p>
          <a:p>
            <a:r>
              <a:rPr lang="en-US" sz="2000" dirty="0">
                <a:solidFill>
                  <a:srgbClr val="0432FF"/>
                </a:solidFill>
              </a:rPr>
              <a:t>Suppresses ”remaining fuel”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73E0ECF-0705-7647-9DFC-CCFC3450C52F}"/>
              </a:ext>
            </a:extLst>
          </p:cNvPr>
          <p:cNvSpPr/>
          <p:nvPr/>
        </p:nvSpPr>
        <p:spPr>
          <a:xfrm>
            <a:off x="7315200" y="2619214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7E8D9D6-3334-BC47-B48A-97396BB19F7A}"/>
              </a:ext>
            </a:extLst>
          </p:cNvPr>
          <p:cNvSpPr/>
          <p:nvPr/>
        </p:nvSpPr>
        <p:spPr>
          <a:xfrm>
            <a:off x="7608300" y="3429000"/>
            <a:ext cx="309282" cy="319525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8C48661-9360-5A46-9FD3-2899B21AD722}"/>
              </a:ext>
            </a:extLst>
          </p:cNvPr>
          <p:cNvSpPr/>
          <p:nvPr/>
        </p:nvSpPr>
        <p:spPr>
          <a:xfrm>
            <a:off x="8609601" y="4638347"/>
            <a:ext cx="309282" cy="392927"/>
          </a:xfrm>
          <a:custGeom>
            <a:avLst/>
            <a:gdLst>
              <a:gd name="connsiteX0" fmla="*/ 40342 w 228600"/>
              <a:gd name="connsiteY0" fmla="*/ 632012 h 645459"/>
              <a:gd name="connsiteX1" fmla="*/ 26894 w 228600"/>
              <a:gd name="connsiteY1" fmla="*/ 443753 h 645459"/>
              <a:gd name="connsiteX2" fmla="*/ 13447 w 228600"/>
              <a:gd name="connsiteY2" fmla="*/ 389965 h 645459"/>
              <a:gd name="connsiteX3" fmla="*/ 0 w 228600"/>
              <a:gd name="connsiteY3" fmla="*/ 295836 h 645459"/>
              <a:gd name="connsiteX4" fmla="*/ 13447 w 228600"/>
              <a:gd name="connsiteY4" fmla="*/ 134471 h 645459"/>
              <a:gd name="connsiteX5" fmla="*/ 40342 w 228600"/>
              <a:gd name="connsiteY5" fmla="*/ 94130 h 645459"/>
              <a:gd name="connsiteX6" fmla="*/ 147918 w 228600"/>
              <a:gd name="connsiteY6" fmla="*/ 0 h 645459"/>
              <a:gd name="connsiteX7" fmla="*/ 188259 w 228600"/>
              <a:gd name="connsiteY7" fmla="*/ 349624 h 645459"/>
              <a:gd name="connsiteX8" fmla="*/ 201706 w 228600"/>
              <a:gd name="connsiteY8" fmla="*/ 389965 h 645459"/>
              <a:gd name="connsiteX9" fmla="*/ 228600 w 228600"/>
              <a:gd name="connsiteY9" fmla="*/ 510989 h 645459"/>
              <a:gd name="connsiteX10" fmla="*/ 215153 w 228600"/>
              <a:gd name="connsiteY10" fmla="*/ 564777 h 645459"/>
              <a:gd name="connsiteX11" fmla="*/ 228600 w 228600"/>
              <a:gd name="connsiteY11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0" h="645459">
                <a:moveTo>
                  <a:pt x="40342" y="632012"/>
                </a:moveTo>
                <a:cubicBezTo>
                  <a:pt x="35859" y="569259"/>
                  <a:pt x="33842" y="506281"/>
                  <a:pt x="26894" y="443753"/>
                </a:cubicBezTo>
                <a:cubicBezTo>
                  <a:pt x="24853" y="425385"/>
                  <a:pt x="16753" y="408148"/>
                  <a:pt x="13447" y="389965"/>
                </a:cubicBezTo>
                <a:cubicBezTo>
                  <a:pt x="7777" y="358781"/>
                  <a:pt x="4482" y="327212"/>
                  <a:pt x="0" y="295836"/>
                </a:cubicBezTo>
                <a:cubicBezTo>
                  <a:pt x="4482" y="242048"/>
                  <a:pt x="2861" y="187398"/>
                  <a:pt x="13447" y="134471"/>
                </a:cubicBezTo>
                <a:cubicBezTo>
                  <a:pt x="16617" y="118623"/>
                  <a:pt x="29700" y="106293"/>
                  <a:pt x="40342" y="94130"/>
                </a:cubicBezTo>
                <a:cubicBezTo>
                  <a:pt x="95408" y="31197"/>
                  <a:pt x="93237" y="36454"/>
                  <a:pt x="147918" y="0"/>
                </a:cubicBezTo>
                <a:cubicBezTo>
                  <a:pt x="233978" y="129094"/>
                  <a:pt x="161806" y="5740"/>
                  <a:pt x="188259" y="349624"/>
                </a:cubicBezTo>
                <a:cubicBezTo>
                  <a:pt x="189346" y="363757"/>
                  <a:pt x="197812" y="376336"/>
                  <a:pt x="201706" y="389965"/>
                </a:cubicBezTo>
                <a:cubicBezTo>
                  <a:pt x="214367" y="434277"/>
                  <a:pt x="219357" y="464772"/>
                  <a:pt x="228600" y="510989"/>
                </a:cubicBezTo>
                <a:cubicBezTo>
                  <a:pt x="224118" y="528918"/>
                  <a:pt x="215153" y="546296"/>
                  <a:pt x="215153" y="564777"/>
                </a:cubicBezTo>
                <a:cubicBezTo>
                  <a:pt x="215153" y="592042"/>
                  <a:pt x="228600" y="645459"/>
                  <a:pt x="228600" y="645459"/>
                </a:cubicBezTo>
              </a:path>
            </a:pathLst>
          </a:custGeom>
          <a:noFill/>
          <a:ln w="285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372600" y="2931459"/>
            <a:ext cx="2916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shall use</a:t>
            </a:r>
          </a:p>
          <a:p>
            <a:r>
              <a:rPr lang="en-US" dirty="0">
                <a:solidFill>
                  <a:srgbClr val="FF0000"/>
                </a:solidFill>
              </a:rPr>
              <a:t>the mathematical</a:t>
            </a:r>
          </a:p>
          <a:p>
            <a:r>
              <a:rPr lang="en-US" dirty="0">
                <a:solidFill>
                  <a:srgbClr val="FF0000"/>
                </a:solidFill>
              </a:rPr>
              <a:t>kind when doing</a:t>
            </a:r>
          </a:p>
          <a:p>
            <a:r>
              <a:rPr lang="en-US" dirty="0">
                <a:solidFill>
                  <a:srgbClr val="FF0000"/>
                </a:solidFill>
              </a:rPr>
              <a:t>Proofs.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I’ll remind you of the</a:t>
            </a:r>
          </a:p>
          <a:p>
            <a:r>
              <a:rPr lang="en-US" dirty="0">
                <a:solidFill>
                  <a:srgbClr val="FF0000"/>
                </a:solidFill>
              </a:rPr>
              <a:t>Jove kind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6359939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Language of a TM: Mathematical 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83412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The language of a TM (DTM or NDTM)  M is the set of strings w such that the ID 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q_0 w   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0432FF"/>
                </a:solidFill>
              </a:rPr>
              <a:t>evolves into this ID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w’ f w’’ </a:t>
            </a:r>
          </a:p>
        </p:txBody>
      </p:sp>
    </p:spTree>
    <p:extLst>
      <p:ext uri="{BB962C8B-B14F-4D97-AF65-F5344CB8AC3E}">
        <p14:creationId xmlns:p14="http://schemas.microsoft.com/office/powerpoint/2010/main" val="334696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CCC-00E4-CD4F-90CC-2F1432F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Language of a TM: Jove 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83412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</a:rPr>
              <a:t>The language of a TM (DTM or NDTM)  M is the set of strings w such that</a:t>
            </a:r>
          </a:p>
          <a:p>
            <a:endParaRPr lang="en-US" sz="2800" dirty="0"/>
          </a:p>
          <a:p>
            <a:r>
              <a:rPr lang="en-US" sz="2800" dirty="0"/>
              <a:t>When M is started from Jove-style ID</a:t>
            </a:r>
          </a:p>
          <a:p>
            <a:endParaRPr lang="en-US" sz="2800" dirty="0"/>
          </a:p>
          <a:p>
            <a:r>
              <a:rPr lang="en-US" sz="2800" b="1" dirty="0"/>
              <a:t>(</a:t>
            </a:r>
            <a:r>
              <a:rPr lang="en-US" sz="2800" b="1" dirty="0">
                <a:solidFill>
                  <a:srgbClr val="C00000"/>
                </a:solidFill>
              </a:rPr>
              <a:t>q_0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4E8F00"/>
                </a:solidFill>
              </a:rPr>
              <a:t>0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w,</a:t>
            </a:r>
            <a:r>
              <a:rPr lang="en-US" sz="2800" b="1" dirty="0"/>
              <a:t> Fuel)  </a:t>
            </a:r>
            <a:r>
              <a:rPr lang="en-US" sz="2800" dirty="0">
                <a:solidFill>
                  <a:srgbClr val="0432FF"/>
                </a:solidFill>
              </a:rPr>
              <a:t>where q_0 is the starting state</a:t>
            </a:r>
          </a:p>
          <a:p>
            <a:endParaRPr lang="en-US" sz="2800" dirty="0">
              <a:solidFill>
                <a:srgbClr val="0432FF"/>
              </a:solidFill>
            </a:endParaRPr>
          </a:p>
          <a:p>
            <a:r>
              <a:rPr lang="en-US" sz="2800" dirty="0"/>
              <a:t>The TM runs for a while, and is found ”stuck” (halted) at some ID of the form</a:t>
            </a:r>
          </a:p>
          <a:p>
            <a:endParaRPr lang="en-US" sz="2800" dirty="0"/>
          </a:p>
          <a:p>
            <a:r>
              <a:rPr lang="en-US" sz="2800" b="1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f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4E8F00"/>
                </a:solidFill>
              </a:rPr>
              <a:t>h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w’</a:t>
            </a:r>
            <a:r>
              <a:rPr lang="en-US" sz="2800" b="1" dirty="0"/>
              <a:t>, Fuel’)   </a:t>
            </a:r>
            <a:r>
              <a:rPr lang="en-US" sz="2800" dirty="0">
                <a:solidFill>
                  <a:srgbClr val="0432FF"/>
                </a:solidFill>
              </a:rPr>
              <a:t>for some 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>
                <a:solidFill>
                  <a:srgbClr val="0432FF"/>
                </a:solidFill>
              </a:rPr>
              <a:t> in 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8198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AA94-EA0B-EF41-8F42-835B73B4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73"/>
            <a:ext cx="10515600" cy="3384330"/>
          </a:xfrm>
          <a:solidFill>
            <a:schemeClr val="bg1">
              <a:alpha val="51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Run this!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>
                <a:solidFill>
                  <a:srgbClr val="0432FF"/>
                </a:solidFill>
              </a:rPr>
              <a:t>First_Jove_Tutorial</a:t>
            </a:r>
            <a:r>
              <a:rPr lang="en-US" sz="2400" dirty="0">
                <a:solidFill>
                  <a:srgbClr val="0432FF"/>
                </a:solidFill>
              </a:rPr>
              <a:t>/</a:t>
            </a:r>
            <a:r>
              <a:rPr lang="en-US" sz="2400" dirty="0" err="1">
                <a:solidFill>
                  <a:srgbClr val="0432FF"/>
                </a:solidFill>
              </a:rPr>
              <a:t>Start_with_These_Animations.ipynb</a:t>
            </a:r>
            <a:br>
              <a:rPr lang="en-US" sz="2400" dirty="0">
                <a:solidFill>
                  <a:srgbClr val="945200"/>
                </a:solidFill>
              </a:rPr>
            </a:br>
            <a:br>
              <a:rPr lang="en-US" sz="2400" dirty="0">
                <a:solidFill>
                  <a:srgbClr val="945200"/>
                </a:solidFill>
              </a:rPr>
            </a:br>
            <a:r>
              <a:rPr lang="en-US" sz="2400" dirty="0">
                <a:solidFill>
                  <a:srgbClr val="945200"/>
                </a:solidFill>
              </a:rPr>
              <a:t>     </a:t>
            </a:r>
            <a:r>
              <a:rPr lang="en-US" sz="2400" dirty="0">
                <a:solidFill>
                  <a:srgbClr val="FF0000"/>
                </a:solidFill>
              </a:rPr>
              <a:t>Study the basics of DTM and NDTM behavior from there</a:t>
            </a:r>
            <a:r>
              <a:rPr lang="en-US" sz="2400" dirty="0">
                <a:solidFill>
                  <a:srgbClr val="9452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9C67-E85F-FC41-9B2C-6C821D01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Consult the book for larger 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126B-BD9E-0A40-8E06-6B3C616C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Problems 1 and 2, we need to learn about larger TMs</a:t>
            </a:r>
          </a:p>
          <a:p>
            <a:endParaRPr lang="en-US" dirty="0"/>
          </a:p>
          <a:p>
            <a:r>
              <a:rPr lang="en-US" dirty="0"/>
              <a:t>Chapters 13.1 through 13.6 cover these (take a look)</a:t>
            </a:r>
          </a:p>
        </p:txBody>
      </p:sp>
    </p:spTree>
    <p:extLst>
      <p:ext uri="{BB962C8B-B14F-4D97-AF65-F5344CB8AC3E}">
        <p14:creationId xmlns:p14="http://schemas.microsoft.com/office/powerpoint/2010/main" val="157986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14899</TotalTime>
  <Words>4184</Words>
  <Application>Microsoft Macintosh PowerPoint</Application>
  <PresentationFormat>Widescreen</PresentationFormat>
  <Paragraphs>589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Helvetica</vt:lpstr>
      <vt:lpstr>Trebuchet MS</vt:lpstr>
      <vt:lpstr>Office Theme</vt:lpstr>
      <vt:lpstr>CS 3100, Models of Computation, Spring 20, Lec 20 March 25, 2020</vt:lpstr>
      <vt:lpstr>Agenda for Wed March 25</vt:lpstr>
      <vt:lpstr>Take a look at Asg-6, Question 3</vt:lpstr>
      <vt:lpstr>Elements of a TM, one by one</vt:lpstr>
      <vt:lpstr>General TM conventions</vt:lpstr>
      <vt:lpstr>“Care and feeding” of a TM</vt:lpstr>
      <vt:lpstr>Language of a TM</vt:lpstr>
      <vt:lpstr>  Run this!   First_Jove_Tutorial/Start_with_These_Animations.ipynb       Study the basics of DTM and NDTM behavior from there </vt:lpstr>
      <vt:lpstr>Consult the book for larger TMs</vt:lpstr>
      <vt:lpstr>  Run this!    First_Jove_Tutorial/CH13/CH13.ipynb        See some serious TMs from here, and get ideas for Asg-6 from here </vt:lpstr>
      <vt:lpstr>  Run this!    First_Jove_Tutorial/CH15/CH15.ipynb        Get to use a PCP-solver       The only one out there that solves hard problems (as far as I know)        Authored by Ling Zhao of Univ of Alberta in early 2000’s        (posted by some kind person at https://github.com/chrozz/PCPSolver ) </vt:lpstr>
      <vt:lpstr>Where is all this material going?</vt:lpstr>
      <vt:lpstr>The Chomsky Hierarchy of Machines/Languages</vt:lpstr>
      <vt:lpstr>Full picture of Formal Language Results (Ch 14, Fig 14.2)</vt:lpstr>
      <vt:lpstr>TM in Turing’s Own Words… (Hodge’s biography)</vt:lpstr>
      <vt:lpstr>An in-depth study of TMs and Computability</vt:lpstr>
      <vt:lpstr>Example TM dtm1</vt:lpstr>
      <vt:lpstr>Example TM dtm2</vt:lpstr>
      <vt:lpstr>Languages of these TM?</vt:lpstr>
      <vt:lpstr>Languages of these TM?</vt:lpstr>
      <vt:lpstr>Languages of these TM?</vt:lpstr>
      <vt:lpstr>Simulating TMs using “PDA with 2 stacks”</vt:lpstr>
      <vt:lpstr>Simulating TMs using “PDA with 2 stacks”</vt:lpstr>
      <vt:lpstr>Simulating TMs using “PDA with 2 stacks”</vt:lpstr>
      <vt:lpstr>Checklist to do Quiz-7</vt:lpstr>
      <vt:lpstr>Procedure versus Algorithm</vt:lpstr>
      <vt:lpstr>Key Features of Algorithms</vt:lpstr>
      <vt:lpstr>Key Features of Algorithms</vt:lpstr>
      <vt:lpstr>Example TM dtm2</vt:lpstr>
      <vt:lpstr>Example DTM dtm3</vt:lpstr>
      <vt:lpstr>Example DTM dtm4</vt:lpstr>
      <vt:lpstr>Example DTM dtm5</vt:lpstr>
      <vt:lpstr>See Rec Enum sets (bottom); Rec sets are a special case</vt:lpstr>
      <vt:lpstr>Recursively Enumerable Language L</vt:lpstr>
      <vt:lpstr>Recursive Language L</vt:lpstr>
      <vt:lpstr>Here are some sets: some RE and some Rec</vt:lpstr>
      <vt:lpstr>Let us solve the first example: L-emptyD</vt:lpstr>
      <vt:lpstr>Let us solve the first example: L-emptyD</vt:lpstr>
      <vt:lpstr>A general proof of a set being RE (14.3.3)</vt:lpstr>
      <vt:lpstr>Example-1: Flip bits given on input tape</vt:lpstr>
      <vt:lpstr>Example-2: Look for 0; turn into a 1; accept</vt:lpstr>
      <vt:lpstr>Example-3: Look for 01 or 10 using nondet.</vt:lpstr>
      <vt:lpstr>Example-4: DTM to accept inputs with “101” in it</vt:lpstr>
      <vt:lpstr>Example-4: DTM to accept inputs with “101” in it</vt:lpstr>
      <vt:lpstr>Example-4: DTM to accept inputs with “101” in it</vt:lpstr>
      <vt:lpstr>Example-5: NDTM to accept inputs with “101” in it</vt:lpstr>
      <vt:lpstr>DTMs and NDTMs are Equivalent in Power</vt:lpstr>
      <vt:lpstr>How to “Determinize” this NDTM</vt:lpstr>
      <vt:lpstr>Which Machines have ND “more powerful” ?</vt:lpstr>
      <vt:lpstr>Explain This Halting Configuration</vt:lpstr>
      <vt:lpstr>What is a TM (formal version)?</vt:lpstr>
      <vt:lpstr>Transition Functions for DTM and NDTM</vt:lpstr>
      <vt:lpstr>Feeding inputs to a TM, etc.</vt:lpstr>
      <vt:lpstr>Key Features of NDTMs</vt:lpstr>
      <vt:lpstr>Example-5: NDTM to accept inputs with “101” in it</vt:lpstr>
      <vt:lpstr>Example-6: DTM to accept w#w</vt:lpstr>
      <vt:lpstr>Example-7: NDTM to accept ww</vt:lpstr>
      <vt:lpstr>Most Important Proof in Chapter 14 </vt:lpstr>
      <vt:lpstr>Most Important Proof in Chapter 14 </vt:lpstr>
      <vt:lpstr>Most Important Proof in Chapter 14 </vt:lpstr>
      <vt:lpstr>IMPORTANT: Recursive Sets</vt:lpstr>
      <vt:lpstr>IMPORTANT: Recursive Sets</vt:lpstr>
      <vt:lpstr>IMPORTANT: Recursively Enumerable Sets</vt:lpstr>
      <vt:lpstr>IMPORTANT: RE sets (not ‘regexp’ but rec. enum)</vt:lpstr>
      <vt:lpstr>IMPORTANT: RE sets (not ‘regexp’ but rec. enum)</vt:lpstr>
      <vt:lpstr>IMPORTANT: RE sets (not ‘regexp’ but rec. enum)</vt:lpstr>
      <vt:lpstr>IMPORTANT: RE sets (not ‘regexp’ but rec. enum)</vt:lpstr>
      <vt:lpstr>IMPORTANT: RE sets (not ‘regexp’ but rec. enum)</vt:lpstr>
      <vt:lpstr>IMPORTANT: RE sets (not ‘regexp’ but rec. enum)</vt:lpstr>
      <vt:lpstr>IMPORTANT: RE sets (not ‘regexp’ but rec. enum)</vt:lpstr>
      <vt:lpstr>Instantaneous Description</vt:lpstr>
      <vt:lpstr>The Instantaneous Description (ID) of a TM</vt:lpstr>
      <vt:lpstr>The Instantaneous Description (ID) of a TM</vt:lpstr>
      <vt:lpstr>The Instantaneous Description (ID) of a TM</vt:lpstr>
      <vt:lpstr>The Instantaneous Description (ID) of a TM</vt:lpstr>
      <vt:lpstr>The Language of a TM: Mathematical IDs</vt:lpstr>
      <vt:lpstr>The Language of a TM: Jove 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473</cp:revision>
  <cp:lastPrinted>2018-09-12T17:40:35Z</cp:lastPrinted>
  <dcterms:created xsi:type="dcterms:W3CDTF">2017-08-23T19:27:01Z</dcterms:created>
  <dcterms:modified xsi:type="dcterms:W3CDTF">2020-03-25T18:40:46Z</dcterms:modified>
</cp:coreProperties>
</file>