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14" r:id="rId2"/>
    <p:sldId id="958" r:id="rId3"/>
    <p:sldId id="813" r:id="rId4"/>
    <p:sldId id="947" r:id="rId5"/>
    <p:sldId id="973" r:id="rId6"/>
    <p:sldId id="974" r:id="rId7"/>
    <p:sldId id="975" r:id="rId8"/>
    <p:sldId id="953" r:id="rId9"/>
    <p:sldId id="935" r:id="rId10"/>
    <p:sldId id="955" r:id="rId11"/>
    <p:sldId id="927" r:id="rId12"/>
    <p:sldId id="965" r:id="rId13"/>
    <p:sldId id="932" r:id="rId14"/>
    <p:sldId id="933" r:id="rId15"/>
    <p:sldId id="934" r:id="rId16"/>
    <p:sldId id="936" r:id="rId17"/>
    <p:sldId id="937" r:id="rId18"/>
    <p:sldId id="938" r:id="rId19"/>
    <p:sldId id="966" r:id="rId20"/>
    <p:sldId id="873" r:id="rId21"/>
    <p:sldId id="930" r:id="rId22"/>
    <p:sldId id="967" r:id="rId23"/>
    <p:sldId id="876" r:id="rId24"/>
    <p:sldId id="902" r:id="rId25"/>
    <p:sldId id="903" r:id="rId26"/>
    <p:sldId id="928" r:id="rId27"/>
    <p:sldId id="959" r:id="rId28"/>
    <p:sldId id="968" r:id="rId29"/>
    <p:sldId id="960" r:id="rId30"/>
    <p:sldId id="963" r:id="rId31"/>
    <p:sldId id="976" r:id="rId32"/>
    <p:sldId id="977" r:id="rId33"/>
    <p:sldId id="978" r:id="rId34"/>
    <p:sldId id="962" r:id="rId35"/>
    <p:sldId id="969" r:id="rId36"/>
    <p:sldId id="970" r:id="rId37"/>
    <p:sldId id="957" r:id="rId38"/>
    <p:sldId id="979" r:id="rId39"/>
    <p:sldId id="972" r:id="rId40"/>
    <p:sldId id="980" r:id="rId41"/>
    <p:sldId id="982" r:id="rId42"/>
    <p:sldId id="98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779DE-E800-8544-8E00-0FD60BC31577}">
          <p14:sldIdLst>
            <p14:sldId id="414"/>
            <p14:sldId id="958"/>
            <p14:sldId id="813"/>
            <p14:sldId id="947"/>
            <p14:sldId id="973"/>
            <p14:sldId id="974"/>
            <p14:sldId id="975"/>
            <p14:sldId id="953"/>
            <p14:sldId id="935"/>
            <p14:sldId id="955"/>
            <p14:sldId id="927"/>
            <p14:sldId id="965"/>
            <p14:sldId id="932"/>
            <p14:sldId id="933"/>
            <p14:sldId id="934"/>
            <p14:sldId id="936"/>
            <p14:sldId id="937"/>
            <p14:sldId id="938"/>
            <p14:sldId id="966"/>
            <p14:sldId id="873"/>
            <p14:sldId id="930"/>
            <p14:sldId id="967"/>
            <p14:sldId id="876"/>
            <p14:sldId id="902"/>
            <p14:sldId id="903"/>
            <p14:sldId id="928"/>
            <p14:sldId id="959"/>
            <p14:sldId id="968"/>
            <p14:sldId id="960"/>
            <p14:sldId id="963"/>
            <p14:sldId id="976"/>
            <p14:sldId id="977"/>
            <p14:sldId id="978"/>
            <p14:sldId id="962"/>
            <p14:sldId id="969"/>
            <p14:sldId id="970"/>
            <p14:sldId id="957"/>
            <p14:sldId id="979"/>
            <p14:sldId id="972"/>
            <p14:sldId id="980"/>
            <p14:sldId id="982"/>
            <p14:sldId id="981"/>
          </p14:sldIdLst>
        </p14:section>
        <p14:section name="Untitled Section" id="{017831F3-6D95-F64C-B486-2B1B42181AD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AAEDEE"/>
    <a:srgbClr val="4E8F00"/>
    <a:srgbClr val="FF0000"/>
    <a:srgbClr val="011893"/>
    <a:srgbClr val="0096FF"/>
    <a:srgbClr val="FF2F92"/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94935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00f19Syllab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3keLeMwfH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055904" y="339148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 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https://bit.ly/3100s20Syllabus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97756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20</a:t>
            </a:r>
            <a:br>
              <a:rPr lang="en-US" sz="3600" dirty="0"/>
            </a:br>
            <a:r>
              <a:rPr lang="en-US" sz="3600" dirty="0"/>
              <a:t>March 30,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22A-7BC5-A04D-89F5-AAC529BF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Checklist to do Quiz-7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D21B-F418-C948-BB03-BC456A9C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 </a:t>
            </a:r>
          </a:p>
          <a:p>
            <a:pPr lvl="1"/>
            <a:r>
              <a:rPr lang="en-US" dirty="0"/>
              <a:t>Alphabets, looping, language</a:t>
            </a:r>
          </a:p>
          <a:p>
            <a:pPr lvl="1"/>
            <a:r>
              <a:rPr lang="en-US" dirty="0"/>
              <a:t>NDTM versus DTM (go over more)</a:t>
            </a:r>
          </a:p>
          <a:p>
            <a:pPr lvl="1"/>
            <a:r>
              <a:rPr lang="en-US" dirty="0"/>
              <a:t>Two-stack simulation (TODAY)</a:t>
            </a:r>
          </a:p>
          <a:p>
            <a:pPr lvl="1"/>
            <a:r>
              <a:rPr lang="en-US" dirty="0"/>
              <a:t>RE versus Recursive languages (TODAY)</a:t>
            </a:r>
          </a:p>
        </p:txBody>
      </p:sp>
    </p:spTree>
    <p:extLst>
      <p:ext uri="{BB962C8B-B14F-4D97-AF65-F5344CB8AC3E}">
        <p14:creationId xmlns:p14="http://schemas.microsoft.com/office/powerpoint/2010/main" val="173643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8ED-BBDF-9841-91AD-08B3F2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Chomsky Hierarchy of Machines/Languages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84EA-8321-284B-A5A5-76E042CB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52281-82B9-C644-BD91-B465D533228B}"/>
              </a:ext>
            </a:extLst>
          </p:cNvPr>
          <p:cNvSpPr txBox="1"/>
          <p:nvPr/>
        </p:nvSpPr>
        <p:spPr>
          <a:xfrm>
            <a:off x="838200" y="5142155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Studying</a:t>
            </a:r>
          </a:p>
          <a:p>
            <a:r>
              <a:rPr lang="en-US" dirty="0">
                <a:solidFill>
                  <a:srgbClr val="C00000"/>
                </a:solidFill>
              </a:rPr>
              <a:t>This </a:t>
            </a:r>
          </a:p>
          <a:p>
            <a:r>
              <a:rPr lang="en-US" dirty="0">
                <a:solidFill>
                  <a:srgbClr val="C00000"/>
                </a:solidFill>
              </a:rPr>
              <a:t>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7A79C4-9A7B-544A-B614-931990D8DF2D}"/>
              </a:ext>
            </a:extLst>
          </p:cNvPr>
          <p:cNvCxnSpPr/>
          <p:nvPr/>
        </p:nvCxnSpPr>
        <p:spPr>
          <a:xfrm flipV="1">
            <a:off x="1678193" y="5486400"/>
            <a:ext cx="537882" cy="8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F82ECBD-9063-B947-AF1C-9E1AEC7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57" y="1380192"/>
            <a:ext cx="2380343" cy="31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203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notion of the Language of a TM</a:t>
            </a:r>
          </a:p>
        </p:txBody>
      </p:sp>
    </p:spTree>
    <p:extLst>
      <p:ext uri="{BB962C8B-B14F-4D97-AF65-F5344CB8AC3E}">
        <p14:creationId xmlns:p14="http://schemas.microsoft.com/office/powerpoint/2010/main" val="8477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0BBDE-7673-0040-B614-7A6A651A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3330091"/>
            <a:ext cx="7023100" cy="30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various moves as follows</a:t>
            </a:r>
          </a:p>
          <a:p>
            <a:endParaRPr lang="en-US" dirty="0"/>
          </a:p>
          <a:p>
            <a:r>
              <a:rPr lang="en-US" dirty="0"/>
              <a:t>Let [ ….)   mean the left stack</a:t>
            </a:r>
          </a:p>
          <a:p>
            <a:endParaRPr lang="en-US" dirty="0"/>
          </a:p>
          <a:p>
            <a:r>
              <a:rPr lang="en-US" dirty="0"/>
              <a:t>Let    ( …. ]  mean the right stack</a:t>
            </a:r>
          </a:p>
          <a:p>
            <a:endParaRPr lang="en-US" dirty="0"/>
          </a:p>
          <a:p>
            <a:r>
              <a:rPr lang="en-US" dirty="0"/>
              <a:t>[….a)   means “a” is on top of the left stack</a:t>
            </a:r>
          </a:p>
          <a:p>
            <a:endParaRPr lang="en-US" dirty="0"/>
          </a:p>
          <a:p>
            <a:r>
              <a:rPr lang="en-US" dirty="0"/>
              <a:t>   (b….. ]   means “b” is on top of the right stack</a:t>
            </a:r>
          </a:p>
          <a:p>
            <a:endParaRPr lang="en-US" dirty="0"/>
          </a:p>
          <a:p>
            <a:r>
              <a:rPr lang="en-US" dirty="0"/>
              <a:t>[…..a)  (b….]   means that we have L-stack and R-stack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This is how the “TM” tape is modeled: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[…</a:t>
            </a:r>
            <a:r>
              <a:rPr lang="en-US" dirty="0" err="1">
                <a:solidFill>
                  <a:srgbClr val="0432FF"/>
                </a:solidFill>
              </a:rPr>
              <a:t>xa</a:t>
            </a:r>
            <a:r>
              <a:rPr lang="en-US" dirty="0">
                <a:solidFill>
                  <a:srgbClr val="0432FF"/>
                </a:solidFill>
              </a:rPr>
              <a:t>) (by….]   … i.e. we choose to show what’s under the T.O.S. also!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We are always looking at the top of the right-hand side stack – arrange things to be so!</a:t>
            </a:r>
          </a:p>
        </p:txBody>
      </p:sp>
    </p:spTree>
    <p:extLst>
      <p:ext uri="{BB962C8B-B14F-4D97-AF65-F5344CB8AC3E}">
        <p14:creationId xmlns:p14="http://schemas.microsoft.com/office/powerpoint/2010/main" val="315731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right”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</a:t>
            </a:r>
            <a:r>
              <a:rPr lang="en-US" dirty="0" err="1">
                <a:sym typeface="Wingdings" pitchFamily="2" charset="2"/>
              </a:rPr>
              <a:t>abx</a:t>
            </a:r>
            <a:r>
              <a:rPr lang="en-US" dirty="0">
                <a:sym typeface="Wingdings" pitchFamily="2" charset="2"/>
              </a:rPr>
              <a:t>) (p…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0; 1,R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) (p…]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3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left”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….a) (</a:t>
            </a:r>
            <a:r>
              <a:rPr lang="en-US" dirty="0" err="1">
                <a:sym typeface="Wingdings" pitchFamily="2" charset="2"/>
              </a:rPr>
              <a:t>bxp</a:t>
            </a:r>
            <a:r>
              <a:rPr lang="en-US" dirty="0">
                <a:sym typeface="Wingdings" pitchFamily="2" charset="2"/>
              </a:rPr>
              <a:t>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Capture the top of the left stack (call it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it (left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 and then push b on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 ; 0, L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[..a) (b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1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For every NDTM, there is an equivalent DTM</a:t>
            </a:r>
          </a:p>
        </p:txBody>
      </p:sp>
    </p:spTree>
    <p:extLst>
      <p:ext uri="{BB962C8B-B14F-4D97-AF65-F5344CB8AC3E}">
        <p14:creationId xmlns:p14="http://schemas.microsoft.com/office/powerpoint/2010/main" val="19868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D96-ED8C-0945-AA19-8213BFF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Wed March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DAF9-31AE-3346-8319-DF7DFD8C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students answer the assignment questions</a:t>
            </a:r>
          </a:p>
          <a:p>
            <a:r>
              <a:rPr lang="en-US" dirty="0"/>
              <a:t>Launch into the topics of RE and Recursive sets</a:t>
            </a:r>
          </a:p>
          <a:p>
            <a:r>
              <a:rPr lang="en-US" dirty="0"/>
              <a:t>Present the Halting problem (start it today; finish April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Asg</a:t>
            </a:r>
            <a:r>
              <a:rPr lang="en-US" dirty="0"/>
              <a:t> drop policy:</a:t>
            </a:r>
          </a:p>
          <a:p>
            <a:pPr lvl="2" fontAlgn="base"/>
            <a:r>
              <a:rPr lang="en-US" dirty="0"/>
              <a:t>Drop a single 200-pt </a:t>
            </a:r>
            <a:r>
              <a:rPr lang="en-US" dirty="0" err="1"/>
              <a:t>asg</a:t>
            </a:r>
            <a:r>
              <a:rPr lang="en-US" dirty="0"/>
              <a:t> OR two 100-pt </a:t>
            </a:r>
            <a:r>
              <a:rPr lang="en-US" dirty="0" err="1"/>
              <a:t>asgs</a:t>
            </a:r>
            <a:r>
              <a:rPr lang="en-US" dirty="0"/>
              <a:t> (lowest 200 pts)</a:t>
            </a:r>
          </a:p>
          <a:p>
            <a:pPr lvl="2" fontAlgn="base"/>
            <a:r>
              <a:rPr lang="en-US" dirty="0"/>
              <a:t>Grade the remaining out of 700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DTMs and NDTMs are Equivalent in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Given any DTM, there is a language-equivalent NDTM</a:t>
            </a:r>
          </a:p>
          <a:p>
            <a:pPr lvl="1"/>
            <a:r>
              <a:rPr lang="en-US" dirty="0"/>
              <a:t>Proof: Direct, because any DTM is also an NDTM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Given any NDTM, there is a language-equivalent DTM</a:t>
            </a:r>
          </a:p>
          <a:p>
            <a:pPr lvl="1"/>
            <a:r>
              <a:rPr lang="en-US" dirty="0"/>
              <a:t>Proof Sketch: One can build a DTM that can simulate each non-deterministic option taken along the computational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simulation may increase the runtime exponentially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it still ensures halting!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81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“Determinize” this NDTM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82" y="1226981"/>
            <a:ext cx="7189096" cy="185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2290482" y="3175511"/>
            <a:ext cx="8824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Determinizing any NDTM (the way it is usually done):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Show that a “multi-tape TM” is equivalent to a single-tape 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Keep the ND choices on one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Search through them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this example, this conversion would remember that at “I”, one could have</a:t>
            </a:r>
          </a:p>
          <a:p>
            <a:r>
              <a:rPr lang="en-US" b="1" dirty="0"/>
              <a:t>    executed an ND step, and builds a tree of choices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1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497870"/>
            <a:ext cx="10515600" cy="1862259"/>
          </a:xfrm>
        </p:spPr>
        <p:txBody>
          <a:bodyPr>
            <a:normAutofit/>
          </a:bodyPr>
          <a:lstStyle/>
          <a:p>
            <a:r>
              <a:rPr lang="en-US" dirty="0"/>
              <a:t>Therefore, we can study procedures/algorithms using DTM</a:t>
            </a:r>
          </a:p>
        </p:txBody>
      </p:sp>
    </p:spTree>
    <p:extLst>
      <p:ext uri="{BB962C8B-B14F-4D97-AF65-F5344CB8AC3E}">
        <p14:creationId xmlns:p14="http://schemas.microsoft.com/office/powerpoint/2010/main" val="372066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versus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a program is known to halt on all inputs, it is said to realize 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“Algorithm” goes with “Recursive Sets”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program may loop on some of its inputs (we don’t know whether it would halt on all inputs), we say that the program realizes a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”Procedure” goes with “Recursively Enumerable” sets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65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Algorithms are special cases of procedures (”always halt”)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It is only for algorithms that we meaningfully specify the runtime using the Big-O notation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a procedure, </a:t>
            </a:r>
            <a:r>
              <a:rPr lang="en-US" dirty="0">
                <a:solidFill>
                  <a:srgbClr val="FF0000"/>
                </a:solidFill>
              </a:rPr>
              <a:t>the Big-O runtime is INFINITY!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 ?</a:t>
            </a: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50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REASON: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Big-O tracks the worst-case runtime of a program.</a:t>
            </a: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If a program can loop, the worst-case is infinity.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6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3734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>
                <a:solidFill>
                  <a:srgbClr val="945200"/>
                </a:solidFill>
              </a:rPr>
              <a:t>Does this TM realize a procedure</a:t>
            </a:r>
          </a:p>
          <a:p>
            <a:r>
              <a:rPr lang="en-US" b="1" dirty="0">
                <a:solidFill>
                  <a:srgbClr val="945200"/>
                </a:solidFill>
              </a:rPr>
              <a:t>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C1B-6B3B-7641-921E-A34B44D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See Rec </a:t>
            </a:r>
            <a:r>
              <a:rPr lang="en-US" sz="3200" dirty="0" err="1"/>
              <a:t>Enum</a:t>
            </a:r>
            <a:r>
              <a:rPr lang="en-US" sz="3200" dirty="0"/>
              <a:t> sets (bottom); Rec sets are a special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2A537-8103-A84F-8D0B-950B77D8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9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71600"/>
            <a:ext cx="10515600" cy="3879012"/>
          </a:xfrm>
          <a:solidFill>
            <a:srgbClr val="AAEDEE">
              <a:alpha val="50980"/>
            </a:srgb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notion of Recursively Enumerable Sets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* Regular Sets (Languages) </a:t>
            </a:r>
            <a:r>
              <a:rPr lang="en-US" sz="3100" dirty="0">
                <a:sym typeface="Wingdings" pitchFamily="2" charset="2"/>
              </a:rPr>
              <a:t>&lt;-&gt; DFA</a:t>
            </a:r>
            <a:br>
              <a:rPr lang="en-US" sz="3100" dirty="0">
                <a:sym typeface="Wingdings" pitchFamily="2" charset="2"/>
              </a:rPr>
            </a:b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* Context-Free Sets (Languages) &lt;-&gt; PDA</a:t>
            </a:r>
            <a:br>
              <a:rPr lang="en-US" sz="3100" dirty="0">
                <a:sym typeface="Wingdings" pitchFamily="2" charset="2"/>
              </a:rPr>
            </a:b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* Recursively Enumerable Sets (Languages) &lt;-&gt; DTM</a:t>
            </a:r>
            <a:br>
              <a:rPr lang="en-US" dirty="0">
                <a:sym typeface="Wingdings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Recursively Enumerable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recursively enumerable (RE) language if there is a TM (call it TM_L) whose language L is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recursively enumerable language (RE) if the contents of L can be listed systematically (e.g. in numeric order) by a single TM, say TM_L</a:t>
            </a:r>
          </a:p>
        </p:txBody>
      </p:sp>
    </p:spTree>
    <p:extLst>
      <p:ext uri="{BB962C8B-B14F-4D97-AF65-F5344CB8AC3E}">
        <p14:creationId xmlns:p14="http://schemas.microsoft.com/office/powerpoint/2010/main" val="192890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this to gain some footing </a:t>
            </a:r>
            <a:r>
              <a:rPr lang="en-US" sz="2400" dirty="0" err="1"/>
              <a:t>wrt</a:t>
            </a:r>
            <a:r>
              <a:rPr lang="en-US" sz="2400" dirty="0"/>
              <a:t> DTM and NDTM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</a:t>
            </a:r>
            <a:r>
              <a:rPr lang="en-US" sz="2400" dirty="0" err="1">
                <a:solidFill>
                  <a:srgbClr val="0432FF"/>
                </a:solidFill>
              </a:rPr>
              <a:t>Start_with_These_Animations.ipynb</a:t>
            </a:r>
            <a:br>
              <a:rPr lang="en-US" sz="2400" dirty="0">
                <a:solidFill>
                  <a:srgbClr val="0432FF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Study the basics of DTM and NDTM behavior from there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Also helps debug file include issues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21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r>
              <a:rPr lang="en-US" dirty="0"/>
              <a:t>L is a recursive (Rec) language if there is a TM (call it TM_L) whose language L is, </a:t>
            </a:r>
            <a:r>
              <a:rPr lang="en-US" dirty="0">
                <a:solidFill>
                  <a:srgbClr val="0432FF"/>
                </a:solidFill>
              </a:rPr>
              <a:t>and furthermore given something, say “x” not in L, TM_L can examine “x”, reject it, and halt [</a:t>
            </a:r>
            <a:r>
              <a:rPr lang="en-US" dirty="0">
                <a:solidFill>
                  <a:schemeClr val="accent1"/>
                </a:solidFill>
              </a:rPr>
              <a:t>DECIDER for L </a:t>
            </a:r>
            <a:r>
              <a:rPr lang="en-US" dirty="0">
                <a:solidFill>
                  <a:srgbClr val="0432FF"/>
                </a:solidFill>
              </a:rPr>
              <a:t>or </a:t>
            </a:r>
            <a:r>
              <a:rPr lang="en-US" dirty="0">
                <a:solidFill>
                  <a:srgbClr val="C00000"/>
                </a:solidFill>
              </a:rPr>
              <a:t>ALGORITHM TO CHECK MEMBERSHIP IN L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 language (Rec) if the contents of L can be listed systematically (e.g. in numeric order) by a single TM, say TM_L</a:t>
            </a:r>
            <a:r>
              <a:rPr lang="en-US" dirty="0">
                <a:solidFill>
                  <a:srgbClr val="0432FF"/>
                </a:solidFill>
              </a:rPr>
              <a:t>, and furthermore there is also a TM, say </a:t>
            </a:r>
            <a:r>
              <a:rPr lang="en-US" dirty="0" err="1">
                <a:solidFill>
                  <a:srgbClr val="0432FF"/>
                </a:solidFill>
              </a:rPr>
              <a:t>TM_Lbar</a:t>
            </a:r>
            <a:r>
              <a:rPr lang="en-US" dirty="0">
                <a:solidFill>
                  <a:srgbClr val="0432FF"/>
                </a:solidFill>
              </a:rPr>
              <a:t>, that can enumerate L-bar (complement of L)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4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Boring/uninteresting ones</a:t>
            </a:r>
          </a:p>
          <a:p>
            <a:pPr lvl="1"/>
            <a:r>
              <a:rPr lang="en-US" dirty="0"/>
              <a:t>{} is Recursive (hence also RE)</a:t>
            </a:r>
          </a:p>
          <a:p>
            <a:pPr lvl="1"/>
            <a:r>
              <a:rPr lang="en-US" dirty="0"/>
              <a:t>{1} is Recursive</a:t>
            </a:r>
          </a:p>
          <a:p>
            <a:pPr lvl="1"/>
            <a:r>
              <a:rPr lang="en-US" dirty="0"/>
              <a:t>{1,2,3,44} is Recursive</a:t>
            </a:r>
          </a:p>
          <a:p>
            <a:pPr lvl="1"/>
            <a:r>
              <a:rPr lang="en-US" dirty="0"/>
              <a:t>{“hello”, “there”} is Recursive</a:t>
            </a:r>
          </a:p>
          <a:p>
            <a:pPr lvl="1"/>
            <a:r>
              <a:rPr lang="en-US" dirty="0"/>
              <a:t>{1,2,3,4,…. To infinity} is Recursive (set of Nat)</a:t>
            </a:r>
          </a:p>
          <a:p>
            <a:pPr lvl="1"/>
            <a:r>
              <a:rPr lang="en-US" dirty="0"/>
              <a:t>Primes are Recursive</a:t>
            </a:r>
          </a:p>
          <a:p>
            <a:pPr lvl="1"/>
            <a:r>
              <a:rPr lang="en-US" dirty="0"/>
              <a:t>Sets of all Checkmate positions in Chess boards: Recursive</a:t>
            </a:r>
          </a:p>
          <a:p>
            <a:pPr lvl="1"/>
            <a:r>
              <a:rPr lang="en-US" dirty="0"/>
              <a:t>All { &lt;</a:t>
            </a:r>
            <a:r>
              <a:rPr lang="en-US" dirty="0" err="1"/>
              <a:t>In,Out</a:t>
            </a:r>
            <a:r>
              <a:rPr lang="en-US" dirty="0"/>
              <a:t>&gt; … } where In are arrays to be sorted and Out are sorted arrays</a:t>
            </a:r>
          </a:p>
          <a:p>
            <a:pPr lvl="2"/>
            <a:r>
              <a:rPr lang="en-US" dirty="0"/>
              <a:t>Again Recursive</a:t>
            </a:r>
          </a:p>
          <a:p>
            <a:pPr lvl="1"/>
            <a:r>
              <a:rPr lang="en-US" dirty="0"/>
              <a:t>These are boring / uninteresting because we KNOW that there are algorithms to check membership</a:t>
            </a:r>
          </a:p>
          <a:p>
            <a:r>
              <a:rPr lang="en-US" dirty="0"/>
              <a:t>Really interesting ones: that study OTHER MACHINE’s BEHAVIORS!!</a:t>
            </a:r>
          </a:p>
        </p:txBody>
      </p:sp>
    </p:spTree>
    <p:extLst>
      <p:ext uri="{BB962C8B-B14F-4D97-AF65-F5344CB8AC3E}">
        <p14:creationId xmlns:p14="http://schemas.microsoft.com/office/powerpoint/2010/main" val="1013422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337733"/>
            <a:ext cx="11853333" cy="4839230"/>
          </a:xfrm>
        </p:spPr>
        <p:txBody>
          <a:bodyPr>
            <a:normAutofit/>
          </a:bodyPr>
          <a:lstStyle/>
          <a:p>
            <a:r>
              <a:rPr lang="en-US" dirty="0"/>
              <a:t>Really interesting ones: that study OTHER MACHINE’s BEHAVIORS!!</a:t>
            </a:r>
          </a:p>
          <a:p>
            <a:pPr lvl="1"/>
            <a:r>
              <a:rPr lang="en-US" dirty="0"/>
              <a:t>{ &lt;G&gt; : G is a CFG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&lt;P&gt; : P is a legal Java Program } 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&lt;D&gt; : Language(DFA D) is empty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&lt;G&gt; : Language(CFG G) is empty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We will learn how to argue that the above are true</a:t>
            </a:r>
          </a:p>
        </p:txBody>
      </p:sp>
    </p:spTree>
    <p:extLst>
      <p:ext uri="{BB962C8B-B14F-4D97-AF65-F5344CB8AC3E}">
        <p14:creationId xmlns:p14="http://schemas.microsoft.com/office/powerpoint/2010/main" val="102123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337733"/>
            <a:ext cx="11853333" cy="4839230"/>
          </a:xfrm>
        </p:spPr>
        <p:txBody>
          <a:bodyPr>
            <a:normAutofit/>
          </a:bodyPr>
          <a:lstStyle/>
          <a:p>
            <a:r>
              <a:rPr lang="en-US" dirty="0"/>
              <a:t>Really interesting ones: that study OTHER MACHINE’s BEHAVIORS!!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&lt;G,IN&gt; : G is a CFG and IN is an input and Parser(G) </a:t>
            </a:r>
            <a:r>
              <a:rPr lang="en-US" dirty="0">
                <a:solidFill>
                  <a:srgbClr val="0432FF"/>
                </a:solidFill>
              </a:rPr>
              <a:t>accepts</a:t>
            </a:r>
            <a:r>
              <a:rPr lang="en-US" dirty="0">
                <a:solidFill>
                  <a:srgbClr val="945200"/>
                </a:solidFill>
              </a:rPr>
              <a:t> IN } </a:t>
            </a:r>
            <a:r>
              <a:rPr lang="en-US" dirty="0">
                <a:solidFill>
                  <a:srgbClr val="FF0000"/>
                </a:solidFill>
              </a:rPr>
              <a:t>is Recursive 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&lt;G,IN&gt; : G is a CFG and IN is an input and Parser(G) </a:t>
            </a:r>
            <a:r>
              <a:rPr lang="en-US" dirty="0">
                <a:solidFill>
                  <a:srgbClr val="0432FF"/>
                </a:solidFill>
              </a:rPr>
              <a:t>doesn’t accept</a:t>
            </a:r>
            <a:r>
              <a:rPr lang="en-US" dirty="0">
                <a:solidFill>
                  <a:srgbClr val="945200"/>
                </a:solidFill>
              </a:rPr>
              <a:t> IN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{ &lt;M , w&gt; : M is a legal TM and w is its input and </a:t>
            </a:r>
            <a:r>
              <a:rPr lang="en-US" dirty="0">
                <a:solidFill>
                  <a:srgbClr val="0432FF"/>
                </a:solidFill>
              </a:rPr>
              <a:t>M accepts w</a:t>
            </a:r>
            <a:r>
              <a:rPr lang="en-US" dirty="0"/>
              <a:t> } : </a:t>
            </a:r>
            <a:r>
              <a:rPr lang="en-US" dirty="0">
                <a:solidFill>
                  <a:srgbClr val="FF0000"/>
                </a:solidFill>
              </a:rPr>
              <a:t>RE not Rec!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&lt;M, w&gt; : M is a legal TM and w is an input and </a:t>
            </a:r>
            <a:r>
              <a:rPr lang="en-US" dirty="0">
                <a:solidFill>
                  <a:srgbClr val="0432FF"/>
                </a:solidFill>
              </a:rPr>
              <a:t>M does not accept w </a:t>
            </a:r>
            <a:r>
              <a:rPr lang="en-US" dirty="0">
                <a:solidFill>
                  <a:srgbClr val="945200"/>
                </a:solidFill>
              </a:rPr>
              <a:t>} </a:t>
            </a:r>
            <a:r>
              <a:rPr lang="en-US" dirty="0">
                <a:solidFill>
                  <a:srgbClr val="FF0000"/>
                </a:solidFill>
              </a:rPr>
              <a:t>: not even RE !!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{ &lt;P, in&gt; : P is a legal Java Program and in is any input submitted to P and P when run on in halts </a:t>
            </a:r>
            <a:r>
              <a:rPr lang="en-US" dirty="0">
                <a:solidFill>
                  <a:srgbClr val="FF0000"/>
                </a:solidFill>
              </a:rPr>
              <a:t>}   is Recursively Enumerable but not Recursive !!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Same behavior as &lt;</a:t>
            </a:r>
            <a:r>
              <a:rPr lang="en-US" dirty="0" err="1">
                <a:solidFill>
                  <a:srgbClr val="0432FF"/>
                </a:solidFill>
              </a:rPr>
              <a:t>M,w</a:t>
            </a:r>
            <a:r>
              <a:rPr lang="en-US" dirty="0">
                <a:solidFill>
                  <a:srgbClr val="0432FF"/>
                </a:solidFill>
              </a:rPr>
              <a:t>&gt;  because Java programs and TMs are similar !!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>
                <a:solidFill>
                  <a:srgbClr val="0432FF"/>
                </a:solidFill>
              </a:rPr>
              <a:t>We will learn how to argue that the above are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how to show “Recursive”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/>
          </a:bodyPr>
          <a:lstStyle/>
          <a:p>
            <a:r>
              <a:rPr lang="en-US" dirty="0"/>
              <a:t>Set of DFA descriptions whose language is empty</a:t>
            </a:r>
          </a:p>
          <a:p>
            <a:pPr lvl="1"/>
            <a:r>
              <a:rPr lang="en-US" dirty="0"/>
              <a:t>L =  { &lt; D &gt; : D is a DFA with an empty language }</a:t>
            </a:r>
          </a:p>
          <a:p>
            <a:pPr lvl="1"/>
            <a:r>
              <a:rPr lang="en-US" dirty="0"/>
              <a:t>Is this an RE language? </a:t>
            </a:r>
          </a:p>
          <a:p>
            <a:pPr lvl="2"/>
            <a:r>
              <a:rPr lang="en-US" dirty="0"/>
              <a:t>If so which TM shows it? </a:t>
            </a:r>
          </a:p>
          <a:p>
            <a:pPr lvl="2"/>
            <a:r>
              <a:rPr lang="en-US" dirty="0"/>
              <a:t>What </a:t>
            </a:r>
            <a:r>
              <a:rPr lang="en-US" dirty="0" err="1"/>
              <a:t>enum</a:t>
            </a:r>
            <a:r>
              <a:rPr lang="en-US" dirty="0"/>
              <a:t> procedure? Shows it?</a:t>
            </a:r>
          </a:p>
          <a:p>
            <a:pPr lvl="1"/>
            <a:r>
              <a:rPr lang="en-US" dirty="0"/>
              <a:t>Is this a Recursive language? </a:t>
            </a:r>
          </a:p>
          <a:p>
            <a:pPr lvl="2"/>
            <a:r>
              <a:rPr lang="en-US" dirty="0"/>
              <a:t>If so which </a:t>
            </a:r>
            <a:r>
              <a:rPr lang="en-US" dirty="0" err="1"/>
              <a:t>algo</a:t>
            </a:r>
            <a:r>
              <a:rPr lang="en-US" dirty="0"/>
              <a:t> would you propose for membership? </a:t>
            </a:r>
          </a:p>
          <a:p>
            <a:pPr lvl="2"/>
            <a:r>
              <a:rPr lang="en-US" dirty="0"/>
              <a:t>Can you now tell me how to enumerate L-bar, the complement of L ? </a:t>
            </a:r>
          </a:p>
        </p:txBody>
      </p:sp>
    </p:spTree>
    <p:extLst>
      <p:ext uri="{BB962C8B-B14F-4D97-AF65-F5344CB8AC3E}">
        <p14:creationId xmlns:p14="http://schemas.microsoft.com/office/powerpoint/2010/main" val="154495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how to show “Recursive”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/>
          <a:lstStyle/>
          <a:p>
            <a:r>
              <a:rPr lang="en-US" dirty="0"/>
              <a:t>We just studied this in the previous slide:</a:t>
            </a:r>
          </a:p>
          <a:p>
            <a:pPr lvl="1"/>
            <a:r>
              <a:rPr lang="en-US" dirty="0"/>
              <a:t>Set of DFA descriptions whose language is empty</a:t>
            </a:r>
          </a:p>
          <a:p>
            <a:pPr lvl="2"/>
            <a:r>
              <a:rPr lang="en-US" dirty="0"/>
              <a:t>{ &lt; D &gt; : D is a DFA with an empty language }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r>
              <a:rPr lang="en-US" dirty="0"/>
              <a:t>Now study the same situations on the following languages</a:t>
            </a:r>
          </a:p>
          <a:p>
            <a:pPr lvl="1"/>
            <a:r>
              <a:rPr lang="en-US" dirty="0"/>
              <a:t>Set of DFA descriptions whose language is non-empty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pPr lvl="1"/>
            <a:r>
              <a:rPr lang="en-US" dirty="0"/>
              <a:t>Set of PDA descriptions whose language is non-empty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so,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</p:txBody>
      </p:sp>
    </p:spTree>
    <p:extLst>
      <p:ext uri="{BB962C8B-B14F-4D97-AF65-F5344CB8AC3E}">
        <p14:creationId xmlns:p14="http://schemas.microsoft.com/office/powerpoint/2010/main" val="3517736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384-DC68-4B4D-B308-8A3B5BC7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centrally important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4CC-E160-FC4D-AFC5-6052FF04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accepts w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halts on w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study these closely related languages mainly to understand the various concepts we need to deeply understand</a:t>
            </a:r>
          </a:p>
        </p:txBody>
      </p:sp>
    </p:spTree>
    <p:extLst>
      <p:ext uri="{BB962C8B-B14F-4D97-AF65-F5344CB8AC3E}">
        <p14:creationId xmlns:p14="http://schemas.microsoft.com/office/powerpoint/2010/main" val="448385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05B-407D-584A-8F57-0094804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proof of a set being RE (14.3.3)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209D6-15A0-CF45-8D1A-5A447833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054100"/>
            <a:ext cx="7736438" cy="5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384-DC68-4B4D-B308-8A3B5BC7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4CC-E160-FC4D-AFC5-6052FF04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accepts w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5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935-A29F-2847-BC94-A8FC4875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study Asg-6’s remaining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ECE1-096A-A746-B133-E1705FE4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Problem 4, except for Part (e)</a:t>
            </a:r>
          </a:p>
        </p:txBody>
      </p:sp>
    </p:spTree>
    <p:extLst>
      <p:ext uri="{BB962C8B-B14F-4D97-AF65-F5344CB8AC3E}">
        <p14:creationId xmlns:p14="http://schemas.microsoft.com/office/powerpoint/2010/main" val="35463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2"/>
            <a:ext cx="10515600" cy="3736427"/>
          </a:xfrm>
          <a:solidFill>
            <a:schemeClr val="bg1">
              <a:alpha val="51000"/>
            </a:schemeClr>
          </a:solidFill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Thereafter, 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/CH13/CH13.ipynb 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See some serious TMs from here, and get ideas for Asg-6 from here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  Includes </a:t>
            </a:r>
            <a:r>
              <a:rPr lang="en-US" sz="2400" dirty="0" err="1">
                <a:solidFill>
                  <a:srgbClr val="FF0000"/>
                </a:solidFill>
              </a:rPr>
              <a:t>w#w</a:t>
            </a:r>
            <a:r>
              <a:rPr lang="en-US" sz="2400" dirty="0">
                <a:solidFill>
                  <a:srgbClr val="FF0000"/>
                </a:solidFill>
              </a:rPr>
              <a:t> DTM runs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Includes </a:t>
            </a:r>
            <a:r>
              <a:rPr lang="en-US" sz="2400" dirty="0" err="1">
                <a:solidFill>
                  <a:srgbClr val="FF0000"/>
                </a:solidFill>
              </a:rPr>
              <a:t>ww</a:t>
            </a:r>
            <a:r>
              <a:rPr lang="en-US" sz="2400" dirty="0">
                <a:solidFill>
                  <a:srgbClr val="FF0000"/>
                </a:solidFill>
              </a:rPr>
              <a:t> NDTM runs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This last one gives you good clues for Asg-6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	 </a:t>
            </a:r>
            <a:r>
              <a:rPr lang="en-US" sz="2400" dirty="0"/>
              <a:t>You can also see how to write binary addition – a large TM you can run!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637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FAD-A212-8744-9468-84D6AA5F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can be stated as “A_TM is undecidable” </a:t>
            </a:r>
          </a:p>
          <a:p>
            <a:pPr lvl="1"/>
            <a:r>
              <a:rPr lang="en-US" dirty="0"/>
              <a:t>Undecidable means the same as “not recursive”</a:t>
            </a:r>
          </a:p>
          <a:p>
            <a:pPr lvl="1"/>
            <a:r>
              <a:rPr lang="en-US" dirty="0"/>
              <a:t>Decidable means “Recursive”</a:t>
            </a:r>
          </a:p>
          <a:p>
            <a:r>
              <a:rPr lang="en-US" dirty="0"/>
              <a:t>Deci</a:t>
            </a:r>
            <a:r>
              <a:rPr lang="en-US" sz="4400" dirty="0"/>
              <a:t>d</a:t>
            </a:r>
            <a:r>
              <a:rPr lang="en-US" dirty="0"/>
              <a:t>able problems are desi</a:t>
            </a:r>
            <a:r>
              <a:rPr lang="en-US" sz="4800" dirty="0"/>
              <a:t>r</a:t>
            </a:r>
            <a:r>
              <a:rPr lang="en-US" dirty="0"/>
              <a:t>able also !!</a:t>
            </a:r>
          </a:p>
        </p:txBody>
      </p:sp>
    </p:spTree>
    <p:extLst>
      <p:ext uri="{BB962C8B-B14F-4D97-AF65-F5344CB8AC3E}">
        <p14:creationId xmlns:p14="http://schemas.microsoft.com/office/powerpoint/2010/main" val="2565930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D3FC1-6F35-574C-9CB6-5FF3F710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357399"/>
            <a:ext cx="8365067" cy="50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5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H_TM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FAD-A212-8744-9468-84D6AA5F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Asg-6</a:t>
            </a:r>
          </a:p>
        </p:txBody>
      </p:sp>
    </p:spTree>
    <p:extLst>
      <p:ext uri="{BB962C8B-B14F-4D97-AF65-F5344CB8AC3E}">
        <p14:creationId xmlns:p14="http://schemas.microsoft.com/office/powerpoint/2010/main" val="30785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29E3-6964-A14F-AF07-A970D4D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approach to “nail” Asg-6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AFDB-BCBC-4146-8FA9-D3B709BC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+ test your DTM (study examples as much as you want)</a:t>
            </a:r>
          </a:p>
          <a:p>
            <a:r>
              <a:rPr lang="en-US" dirty="0"/>
              <a:t>NDTM and PCP then</a:t>
            </a:r>
          </a:p>
          <a:p>
            <a:r>
              <a:rPr lang="en-US" dirty="0"/>
              <a:t>Then the theoretical material (starts today)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5EF5-DC08-2345-81C1-D57FC42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now begin studying TMs with these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3AEA-79C5-7E44-B1F4-B6448182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2"/>
            <a:ext cx="10515600" cy="5621867"/>
          </a:xfrm>
        </p:spPr>
        <p:txBody>
          <a:bodyPr/>
          <a:lstStyle/>
          <a:p>
            <a:r>
              <a:rPr lang="en-US" dirty="0"/>
              <a:t>To convince </a:t>
            </a:r>
            <a:r>
              <a:rPr lang="en-US" dirty="0" err="1"/>
              <a:t>ourself</a:t>
            </a:r>
            <a:r>
              <a:rPr lang="en-US" dirty="0"/>
              <a:t> that anything that a “real” computer can do can be done on a TM (takes much longer; but feasible)</a:t>
            </a:r>
          </a:p>
          <a:p>
            <a:pPr lvl="1"/>
            <a:r>
              <a:rPr lang="en-US" dirty="0"/>
              <a:t>See a mechanical TM working here : </a:t>
            </a:r>
            <a:r>
              <a:rPr lang="en-US" dirty="0">
                <a:hlinkClick r:id="rId2"/>
              </a:rPr>
              <a:t>https://youtu.be/E3keLeMwfHY</a:t>
            </a:r>
            <a:endParaRPr lang="en-US" dirty="0"/>
          </a:p>
          <a:p>
            <a:r>
              <a:rPr lang="en-US" dirty="0"/>
              <a:t>We will then model problems using TM’s language</a:t>
            </a:r>
          </a:p>
          <a:p>
            <a:pPr lvl="1"/>
            <a:r>
              <a:rPr lang="en-US" dirty="0"/>
              <a:t>”Solve a problem” turns into “is x a member of this TM’s language?”</a:t>
            </a:r>
          </a:p>
          <a:p>
            <a:r>
              <a:rPr lang="en-US" dirty="0"/>
              <a:t>We will then use TM-based arguments as a way to “settle” many open questions out there</a:t>
            </a:r>
          </a:p>
          <a:p>
            <a:pPr lvl="1"/>
            <a:r>
              <a:rPr lang="en-US" dirty="0"/>
              <a:t>Which problems can be solved by a computer?</a:t>
            </a:r>
          </a:p>
          <a:p>
            <a:pPr lvl="2"/>
            <a:r>
              <a:rPr lang="en-US" dirty="0"/>
              <a:t>“Solved” means they have full algorithms</a:t>
            </a:r>
          </a:p>
          <a:p>
            <a:pPr lvl="1"/>
            <a:r>
              <a:rPr lang="en-US" dirty="0"/>
              <a:t>Which problems can be “semi-solved”? </a:t>
            </a:r>
          </a:p>
          <a:p>
            <a:pPr lvl="2"/>
            <a:r>
              <a:rPr lang="en-US" dirty="0"/>
              <a:t>“Semi-solved” means a “half algorithm” or “semi-algorithm”</a:t>
            </a:r>
          </a:p>
          <a:p>
            <a:pPr lvl="3"/>
            <a:r>
              <a:rPr lang="en-US" dirty="0"/>
              <a:t>You get answers when a certain language membership is true</a:t>
            </a:r>
          </a:p>
          <a:p>
            <a:pPr lvl="1"/>
            <a:r>
              <a:rPr lang="en-US" dirty="0"/>
              <a:t>Which problems cannot be solved?</a:t>
            </a:r>
          </a:p>
          <a:p>
            <a:pPr lvl="2"/>
            <a:r>
              <a:rPr lang="en-US" dirty="0"/>
              <a:t>Even a “half solution” is unavailable”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5EF5-DC08-2345-81C1-D57FC42A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now begin studying TMs with these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3AEA-79C5-7E44-B1F4-B6448182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6132"/>
            <a:ext cx="11184467" cy="5621867"/>
          </a:xfrm>
        </p:spPr>
        <p:txBody>
          <a:bodyPr/>
          <a:lstStyle/>
          <a:p>
            <a:r>
              <a:rPr lang="en-US" dirty="0"/>
              <a:t>We will then use TM-based arguments as a way to “settle” many open questions out there</a:t>
            </a:r>
          </a:p>
          <a:p>
            <a:pPr lvl="1"/>
            <a:r>
              <a:rPr lang="en-US" dirty="0"/>
              <a:t>Which problems can be solved by a computer?</a:t>
            </a:r>
          </a:p>
          <a:p>
            <a:pPr lvl="2"/>
            <a:r>
              <a:rPr lang="en-US" dirty="0"/>
              <a:t>“Solved” means they have full algorithms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The language in question is RECURSIVE (recursive implies recursively enumerable)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Which problems can be “semi-solved”? </a:t>
            </a:r>
          </a:p>
          <a:p>
            <a:pPr lvl="2"/>
            <a:r>
              <a:rPr lang="en-US" dirty="0"/>
              <a:t>“Semi-solved” means a “half algorithm” or “semi-algorithm”</a:t>
            </a:r>
          </a:p>
          <a:p>
            <a:pPr lvl="3"/>
            <a:r>
              <a:rPr lang="en-US" dirty="0"/>
              <a:t>You get answers when a certain language membership is true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The language in question is NOT RECURSIVE but RECURSIVELY ENUMERABLE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Which problems cannot be solved?</a:t>
            </a:r>
          </a:p>
          <a:p>
            <a:pPr lvl="2"/>
            <a:r>
              <a:rPr lang="en-US" dirty="0"/>
              <a:t>Even a “half solution” is unavailable”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The language in question is NOT EVEN RECURSIVELY ENUMERABLE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0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77B-0663-5542-ABEC-14361391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2674257" cy="5179331"/>
          </a:xfrm>
        </p:spPr>
        <p:txBody>
          <a:bodyPr>
            <a:normAutofit/>
          </a:bodyPr>
          <a:lstStyle/>
          <a:p>
            <a:r>
              <a:rPr lang="en-US" dirty="0"/>
              <a:t>Full picture of Formal Language Results</a:t>
            </a:r>
            <a:br>
              <a:rPr lang="en-US" dirty="0"/>
            </a:br>
            <a:r>
              <a:rPr lang="en-US" dirty="0"/>
              <a:t>(Ch 14, Fig 14.2)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D28E4-9522-3F4E-8566-3C78637C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7" y="0"/>
            <a:ext cx="7235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4054-E5B2-DE4C-B580-1E28EB6A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TM in Turing’s Own Words… (Hodge’s biography)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4DCAA-531B-034B-8738-9C1D2980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15" y="1449980"/>
            <a:ext cx="8601102" cy="3697602"/>
          </a:xfrm>
          <a:prstGeom prst="rect">
            <a:avLst/>
          </a:prstGeom>
        </p:spPr>
      </p:pic>
      <p:pic>
        <p:nvPicPr>
          <p:cNvPr id="7" name="Picture 6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05D29128-655D-684F-9F74-E08CDF35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4299857"/>
            <a:ext cx="1314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14998</TotalTime>
  <Words>2436</Words>
  <Application>Microsoft Macintosh PowerPoint</Application>
  <PresentationFormat>Widescreen</PresentationFormat>
  <Paragraphs>264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Helvetica</vt:lpstr>
      <vt:lpstr>Trebuchet MS</vt:lpstr>
      <vt:lpstr>Office Theme</vt:lpstr>
      <vt:lpstr>CS 3100, Models of Computation, Spring 20, Lec 20 March 30, 2020</vt:lpstr>
      <vt:lpstr>Agenda for Wed March 30</vt:lpstr>
      <vt:lpstr>Run this to gain some footing wrt DTM and NDTM  First_Jove_Tutorial/Start_with_These_Animations.ipynb  Study the basics of DTM and NDTM behavior from there  Also helps debug file include issues </vt:lpstr>
      <vt:lpstr>Thereafter, run this!    First_Jove_Tutorial/CH13/CH13.ipynb        See some serious TMs from here, and get ideas for Asg-6 from here     Includes w#w DTM runs        Includes ww NDTM runs          This last one gives you good clues for Asg-6    You can also see how to write binary addition – a large TM you can run! </vt:lpstr>
      <vt:lpstr>Your approach to “nail” Asg-6</vt:lpstr>
      <vt:lpstr>We now begin studying TMs with these views</vt:lpstr>
      <vt:lpstr>We now begin studying TMs with these views</vt:lpstr>
      <vt:lpstr>Full picture of Formal Language Results (Ch 14, Fig 14.2)</vt:lpstr>
      <vt:lpstr>TM in Turing’s Own Words… (Hodge’s biography)</vt:lpstr>
      <vt:lpstr>Checklist to do Quiz-7</vt:lpstr>
      <vt:lpstr>The Chomsky Hierarchy of Machines/Languages</vt:lpstr>
      <vt:lpstr>The notion of the Language of a TM</vt:lpstr>
      <vt:lpstr>Languages of these TM?</vt:lpstr>
      <vt:lpstr>Languages of these TM?</vt:lpstr>
      <vt:lpstr>Languages of these TM?</vt:lpstr>
      <vt:lpstr>Simulating TMs using “PDA with 2 stacks”</vt:lpstr>
      <vt:lpstr>Simulating TMs using “PDA with 2 stacks”</vt:lpstr>
      <vt:lpstr>Simulating TMs using “PDA with 2 stacks”</vt:lpstr>
      <vt:lpstr>For every NDTM, there is an equivalent DTM</vt:lpstr>
      <vt:lpstr>DTMs and NDTMs are Equivalent in Power</vt:lpstr>
      <vt:lpstr>How to “Determinize” this NDTM</vt:lpstr>
      <vt:lpstr>Therefore, we can study procedures/algorithms using DTM</vt:lpstr>
      <vt:lpstr>Procedure versus Algorithm</vt:lpstr>
      <vt:lpstr>Key Features of Algorithms</vt:lpstr>
      <vt:lpstr>Key Features of Algorithms</vt:lpstr>
      <vt:lpstr>Example TM dtm2</vt:lpstr>
      <vt:lpstr>See Rec Enum sets (bottom); Rec sets are a special case</vt:lpstr>
      <vt:lpstr>The notion of Recursively Enumerable Sets  * Regular Sets (Languages) &lt;-&gt; DFA  * Context-Free Sets (Languages) &lt;-&gt; PDA  * Recursively Enumerable Sets (Languages) &lt;-&gt; DTM </vt:lpstr>
      <vt:lpstr>Recursively Enumerable Language L</vt:lpstr>
      <vt:lpstr>Recursive Language L</vt:lpstr>
      <vt:lpstr>Examples of RE and Recursive Languages</vt:lpstr>
      <vt:lpstr>Examples of RE and Recursive Languages</vt:lpstr>
      <vt:lpstr>Examples of RE and Recursive Languages</vt:lpstr>
      <vt:lpstr>Example of how to show “Recursive”</vt:lpstr>
      <vt:lpstr>Example of how to show “Recursive”</vt:lpstr>
      <vt:lpstr>Two centrally important languages</vt:lpstr>
      <vt:lpstr>A general proof of a set being RE (14.3.3)</vt:lpstr>
      <vt:lpstr>How to argue that A_TM is RE</vt:lpstr>
      <vt:lpstr>Now, study Asg-6’s remaining problems</vt:lpstr>
      <vt:lpstr>How to argue that A_TM is not recursive</vt:lpstr>
      <vt:lpstr>How to argue that A_TM is not recursive</vt:lpstr>
      <vt:lpstr>How to argue that H_TM is not recursive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484</cp:revision>
  <cp:lastPrinted>2018-09-12T17:40:35Z</cp:lastPrinted>
  <dcterms:created xsi:type="dcterms:W3CDTF">2017-08-23T19:27:01Z</dcterms:created>
  <dcterms:modified xsi:type="dcterms:W3CDTF">2020-03-30T18:48:19Z</dcterms:modified>
</cp:coreProperties>
</file>