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14" r:id="rId2"/>
    <p:sldId id="958" r:id="rId3"/>
    <p:sldId id="953" r:id="rId4"/>
    <p:sldId id="968" r:id="rId5"/>
    <p:sldId id="967" r:id="rId6"/>
    <p:sldId id="876" r:id="rId7"/>
    <p:sldId id="902" r:id="rId8"/>
    <p:sldId id="903" r:id="rId9"/>
    <p:sldId id="928" r:id="rId10"/>
    <p:sldId id="960" r:id="rId11"/>
    <p:sldId id="963" r:id="rId12"/>
    <p:sldId id="976" r:id="rId13"/>
    <p:sldId id="977" r:id="rId14"/>
    <p:sldId id="978" r:id="rId15"/>
    <p:sldId id="962" r:id="rId16"/>
    <p:sldId id="969" r:id="rId17"/>
    <p:sldId id="970" r:id="rId18"/>
    <p:sldId id="957" r:id="rId19"/>
    <p:sldId id="979" r:id="rId20"/>
    <p:sldId id="972" r:id="rId21"/>
    <p:sldId id="1009" r:id="rId22"/>
    <p:sldId id="1010" r:id="rId23"/>
    <p:sldId id="980" r:id="rId24"/>
    <p:sldId id="982" r:id="rId25"/>
    <p:sldId id="981" r:id="rId26"/>
    <p:sldId id="1011" r:id="rId27"/>
    <p:sldId id="1014" r:id="rId28"/>
    <p:sldId id="1013" r:id="rId29"/>
    <p:sldId id="1015" r:id="rId30"/>
    <p:sldId id="1012" r:id="rId31"/>
    <p:sldId id="1016" r:id="rId32"/>
    <p:sldId id="998" r:id="rId33"/>
    <p:sldId id="983" r:id="rId34"/>
    <p:sldId id="984" r:id="rId35"/>
    <p:sldId id="985" r:id="rId36"/>
    <p:sldId id="997" r:id="rId37"/>
    <p:sldId id="999" r:id="rId38"/>
    <p:sldId id="1000" r:id="rId39"/>
    <p:sldId id="1001" r:id="rId40"/>
    <p:sldId id="1002" r:id="rId41"/>
    <p:sldId id="1006" r:id="rId42"/>
    <p:sldId id="1003" r:id="rId43"/>
    <p:sldId id="1004" r:id="rId44"/>
    <p:sldId id="1005" r:id="rId45"/>
    <p:sldId id="1007" r:id="rId46"/>
    <p:sldId id="10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4779DE-E800-8544-8E00-0FD60BC31577}">
          <p14:sldIdLst>
            <p14:sldId id="414"/>
            <p14:sldId id="958"/>
            <p14:sldId id="953"/>
            <p14:sldId id="968"/>
            <p14:sldId id="967"/>
            <p14:sldId id="876"/>
            <p14:sldId id="902"/>
            <p14:sldId id="903"/>
            <p14:sldId id="928"/>
            <p14:sldId id="960"/>
            <p14:sldId id="963"/>
            <p14:sldId id="976"/>
            <p14:sldId id="977"/>
            <p14:sldId id="978"/>
            <p14:sldId id="962"/>
            <p14:sldId id="969"/>
            <p14:sldId id="970"/>
            <p14:sldId id="957"/>
            <p14:sldId id="979"/>
            <p14:sldId id="972"/>
            <p14:sldId id="1009"/>
            <p14:sldId id="1010"/>
            <p14:sldId id="980"/>
            <p14:sldId id="982"/>
            <p14:sldId id="981"/>
            <p14:sldId id="1011"/>
            <p14:sldId id="1014"/>
            <p14:sldId id="1013"/>
            <p14:sldId id="1015"/>
            <p14:sldId id="1012"/>
            <p14:sldId id="1016"/>
            <p14:sldId id="998"/>
            <p14:sldId id="983"/>
            <p14:sldId id="984"/>
            <p14:sldId id="985"/>
            <p14:sldId id="997"/>
            <p14:sldId id="999"/>
            <p14:sldId id="1000"/>
            <p14:sldId id="1001"/>
            <p14:sldId id="1002"/>
            <p14:sldId id="1006"/>
            <p14:sldId id="1003"/>
            <p14:sldId id="1004"/>
            <p14:sldId id="1005"/>
            <p14:sldId id="1007"/>
            <p14:sldId id="1008"/>
          </p14:sldIdLst>
        </p14:section>
        <p14:section name="Untitled Section" id="{017831F3-6D95-F64C-B486-2B1B42181AD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  <a:srgbClr val="945200"/>
    <a:srgbClr val="AAEDEE"/>
    <a:srgbClr val="FF0000"/>
    <a:srgbClr val="011893"/>
    <a:srgbClr val="0096FF"/>
    <a:srgbClr val="FF2F92"/>
    <a:srgbClr val="FF40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20"/>
    <p:restoredTop sz="95007"/>
  </p:normalViewPr>
  <p:slideViewPr>
    <p:cSldViewPr snapToGrid="0" snapToObjects="1">
      <p:cViewPr varScale="1">
        <p:scale>
          <a:sx n="84" d="100"/>
          <a:sy n="84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100f19Syllab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055904" y="3391480"/>
            <a:ext cx="557524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:  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https://bit.ly/3100s20Syllabus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977566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22</a:t>
            </a:r>
            <a:br>
              <a:rPr lang="en-US" sz="3600" dirty="0"/>
            </a:br>
            <a:r>
              <a:rPr lang="en-US" sz="3600" dirty="0"/>
              <a:t>April 1,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Recursively Enumerable Language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is a recursively enumerable (RE) language if there is a TM (call it TM_L) whose language L is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EQUIVALENTLY</a:t>
            </a:r>
          </a:p>
          <a:p>
            <a:endParaRPr lang="en-US" dirty="0"/>
          </a:p>
          <a:p>
            <a:r>
              <a:rPr lang="en-US" dirty="0"/>
              <a:t>L is a recursively enumerable language (RE) if the contents of L can be listed systematically (e.g. in numeric order) by a single TM, say TM_L</a:t>
            </a:r>
          </a:p>
        </p:txBody>
      </p:sp>
    </p:spTree>
    <p:extLst>
      <p:ext uri="{BB962C8B-B14F-4D97-AF65-F5344CB8AC3E}">
        <p14:creationId xmlns:p14="http://schemas.microsoft.com/office/powerpoint/2010/main" val="192890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Language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025496"/>
          </a:xfrm>
        </p:spPr>
        <p:txBody>
          <a:bodyPr>
            <a:normAutofit/>
          </a:bodyPr>
          <a:lstStyle/>
          <a:p>
            <a:r>
              <a:rPr lang="en-US" dirty="0"/>
              <a:t>L is a recursive (Rec) language if there is a TM (call it TM_L) whose language L is, </a:t>
            </a:r>
            <a:r>
              <a:rPr lang="en-US" dirty="0">
                <a:solidFill>
                  <a:srgbClr val="0432FF"/>
                </a:solidFill>
              </a:rPr>
              <a:t>and furthermore given something, say “x” not in L, TM_L can examine “x”, reject it, and halt [</a:t>
            </a:r>
            <a:r>
              <a:rPr lang="en-US" dirty="0">
                <a:solidFill>
                  <a:schemeClr val="accent1"/>
                </a:solidFill>
              </a:rPr>
              <a:t>DECIDER for L </a:t>
            </a:r>
            <a:r>
              <a:rPr lang="en-US" dirty="0">
                <a:solidFill>
                  <a:srgbClr val="0432FF"/>
                </a:solidFill>
              </a:rPr>
              <a:t>or </a:t>
            </a:r>
            <a:r>
              <a:rPr lang="en-US" dirty="0">
                <a:solidFill>
                  <a:srgbClr val="C00000"/>
                </a:solidFill>
              </a:rPr>
              <a:t>ALGORITHM TO CHECK MEMBERSHIP IN L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EQUIVALENTLY</a:t>
            </a:r>
          </a:p>
          <a:p>
            <a:endParaRPr lang="en-US" dirty="0"/>
          </a:p>
          <a:p>
            <a:r>
              <a:rPr lang="en-US" dirty="0"/>
              <a:t>L is a recursive language (Rec) if the contents of L can be listed systematically (e.g. in numeric order) by a single TM, say TM_L</a:t>
            </a:r>
            <a:r>
              <a:rPr lang="en-US" dirty="0">
                <a:solidFill>
                  <a:srgbClr val="0432FF"/>
                </a:solidFill>
              </a:rPr>
              <a:t>, and furthermore there is also a TM, say </a:t>
            </a:r>
            <a:r>
              <a:rPr lang="en-US" dirty="0" err="1">
                <a:solidFill>
                  <a:srgbClr val="0432FF"/>
                </a:solidFill>
              </a:rPr>
              <a:t>TM_Lbar</a:t>
            </a:r>
            <a:r>
              <a:rPr lang="en-US" dirty="0">
                <a:solidFill>
                  <a:srgbClr val="0432FF"/>
                </a:solidFill>
              </a:rPr>
              <a:t>, that can enumerate L-bar (complement of L) also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4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017-7CA5-A94E-8DCD-1AD5CBB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 and Recursive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3F21-D453-5246-B703-9046E8CB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Boring/uninteresting ones</a:t>
            </a:r>
          </a:p>
          <a:p>
            <a:pPr lvl="1"/>
            <a:r>
              <a:rPr lang="en-US" dirty="0"/>
              <a:t>{} is Recursive (hence also RE)</a:t>
            </a:r>
          </a:p>
          <a:p>
            <a:pPr lvl="1"/>
            <a:r>
              <a:rPr lang="en-US" dirty="0"/>
              <a:t>{1} is Recursive</a:t>
            </a:r>
          </a:p>
          <a:p>
            <a:pPr lvl="1"/>
            <a:r>
              <a:rPr lang="en-US" dirty="0"/>
              <a:t>{1,2,3,44} is Recursive</a:t>
            </a:r>
          </a:p>
          <a:p>
            <a:pPr lvl="1"/>
            <a:r>
              <a:rPr lang="en-US" dirty="0"/>
              <a:t>{“hello”, “there”} is Recursive</a:t>
            </a:r>
          </a:p>
          <a:p>
            <a:pPr lvl="1"/>
            <a:r>
              <a:rPr lang="en-US" dirty="0"/>
              <a:t>{1,2,3,4,…. To infinity} is Recursive (set of Nat)</a:t>
            </a:r>
          </a:p>
          <a:p>
            <a:pPr lvl="1"/>
            <a:r>
              <a:rPr lang="en-US" dirty="0"/>
              <a:t>Primes are Recursive</a:t>
            </a:r>
          </a:p>
          <a:p>
            <a:pPr lvl="1"/>
            <a:r>
              <a:rPr lang="en-US" dirty="0"/>
              <a:t>Sets of all Checkmate positions in Chess boards: Recursive</a:t>
            </a:r>
          </a:p>
          <a:p>
            <a:pPr lvl="1"/>
            <a:r>
              <a:rPr lang="en-US" dirty="0"/>
              <a:t>All { &lt;</a:t>
            </a:r>
            <a:r>
              <a:rPr lang="en-US" dirty="0" err="1"/>
              <a:t>In,Out</a:t>
            </a:r>
            <a:r>
              <a:rPr lang="en-US" dirty="0"/>
              <a:t>&gt; … } where In are arrays to be sorted and Out are sorted arrays</a:t>
            </a:r>
          </a:p>
          <a:p>
            <a:pPr lvl="2"/>
            <a:r>
              <a:rPr lang="en-US" dirty="0"/>
              <a:t>Again Recursive</a:t>
            </a:r>
          </a:p>
          <a:p>
            <a:pPr lvl="1"/>
            <a:r>
              <a:rPr lang="en-US" dirty="0"/>
              <a:t>These are boring / uninteresting because we KNOW that there are algorithms to check membership</a:t>
            </a:r>
          </a:p>
          <a:p>
            <a:r>
              <a:rPr lang="en-US" dirty="0"/>
              <a:t>Really interesting ones: that study OTHER MACHINE’s BEHAVIORS!!</a:t>
            </a:r>
          </a:p>
        </p:txBody>
      </p:sp>
    </p:spTree>
    <p:extLst>
      <p:ext uri="{BB962C8B-B14F-4D97-AF65-F5344CB8AC3E}">
        <p14:creationId xmlns:p14="http://schemas.microsoft.com/office/powerpoint/2010/main" val="101342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017-7CA5-A94E-8DCD-1AD5CBB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 and Recursive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3F21-D453-5246-B703-9046E8CB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337733"/>
            <a:ext cx="11853333" cy="4839230"/>
          </a:xfrm>
        </p:spPr>
        <p:txBody>
          <a:bodyPr>
            <a:normAutofit/>
          </a:bodyPr>
          <a:lstStyle/>
          <a:p>
            <a:r>
              <a:rPr lang="en-US" dirty="0"/>
              <a:t>Really interesting ones: that study OTHER MACHINE’s BEHAVIORS!!</a:t>
            </a:r>
          </a:p>
          <a:p>
            <a:pPr lvl="1"/>
            <a:r>
              <a:rPr lang="en-US" dirty="0"/>
              <a:t>{ &lt;G&gt; : G is a CFG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r>
              <a:rPr lang="en-US" dirty="0"/>
              <a:t>{ &lt;P&gt; : P is a legal Java Program } 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r>
              <a:rPr lang="en-US" dirty="0"/>
              <a:t>{ &lt;D&gt; : Language(DFA D) is empty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r>
              <a:rPr lang="en-US" dirty="0"/>
              <a:t>{ &lt;G&gt; : Language(CFG G) is empty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We will learn how to argue that the above are true</a:t>
            </a:r>
          </a:p>
        </p:txBody>
      </p:sp>
    </p:spTree>
    <p:extLst>
      <p:ext uri="{BB962C8B-B14F-4D97-AF65-F5344CB8AC3E}">
        <p14:creationId xmlns:p14="http://schemas.microsoft.com/office/powerpoint/2010/main" val="102123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C017-7CA5-A94E-8DCD-1AD5CBB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RE and Recursive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3F21-D453-5246-B703-9046E8CB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337733"/>
            <a:ext cx="11853333" cy="4839230"/>
          </a:xfrm>
        </p:spPr>
        <p:txBody>
          <a:bodyPr>
            <a:normAutofit/>
          </a:bodyPr>
          <a:lstStyle/>
          <a:p>
            <a:r>
              <a:rPr lang="en-US" dirty="0"/>
              <a:t>Really interesting ones: that study OTHER MACHINE’s BEHAVIORS!!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{ &lt;G,IN&gt; : G is a CFG and IN is an input and Parser(G) </a:t>
            </a:r>
            <a:r>
              <a:rPr lang="en-US" dirty="0">
                <a:solidFill>
                  <a:srgbClr val="0432FF"/>
                </a:solidFill>
              </a:rPr>
              <a:t>accepts</a:t>
            </a:r>
            <a:r>
              <a:rPr lang="en-US" dirty="0">
                <a:solidFill>
                  <a:srgbClr val="945200"/>
                </a:solidFill>
              </a:rPr>
              <a:t> IN } </a:t>
            </a:r>
            <a:r>
              <a:rPr lang="en-US" dirty="0">
                <a:solidFill>
                  <a:srgbClr val="FF0000"/>
                </a:solidFill>
              </a:rPr>
              <a:t>is Recursive 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{ &lt;G,IN&gt; : G is a CFG and IN is an input and Parser(G) </a:t>
            </a:r>
            <a:r>
              <a:rPr lang="en-US" dirty="0">
                <a:solidFill>
                  <a:srgbClr val="0432FF"/>
                </a:solidFill>
              </a:rPr>
              <a:t>doesn’t accept</a:t>
            </a:r>
            <a:r>
              <a:rPr lang="en-US" dirty="0">
                <a:solidFill>
                  <a:srgbClr val="945200"/>
                </a:solidFill>
              </a:rPr>
              <a:t> IN } </a:t>
            </a:r>
            <a:r>
              <a:rPr lang="en-US" dirty="0">
                <a:solidFill>
                  <a:srgbClr val="FF0000"/>
                </a:solidFill>
              </a:rPr>
              <a:t>is Recursive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{ &lt;M , w&gt; : M is a legal TM and w is its input and </a:t>
            </a:r>
            <a:r>
              <a:rPr lang="en-US" dirty="0">
                <a:solidFill>
                  <a:srgbClr val="0432FF"/>
                </a:solidFill>
              </a:rPr>
              <a:t>M accepts w</a:t>
            </a:r>
            <a:r>
              <a:rPr lang="en-US" dirty="0"/>
              <a:t> } : </a:t>
            </a:r>
            <a:r>
              <a:rPr lang="en-US" dirty="0">
                <a:solidFill>
                  <a:srgbClr val="FF0000"/>
                </a:solidFill>
              </a:rPr>
              <a:t>RE not Rec!</a:t>
            </a:r>
          </a:p>
          <a:p>
            <a:pPr lvl="1"/>
            <a:r>
              <a:rPr lang="en-US" dirty="0">
                <a:solidFill>
                  <a:srgbClr val="945200"/>
                </a:solidFill>
              </a:rPr>
              <a:t>{ &lt;M, w&gt; : M is a legal TM and w is an input and </a:t>
            </a:r>
            <a:r>
              <a:rPr lang="en-US" dirty="0">
                <a:solidFill>
                  <a:srgbClr val="0432FF"/>
                </a:solidFill>
              </a:rPr>
              <a:t>M does not accept w </a:t>
            </a:r>
            <a:r>
              <a:rPr lang="en-US" dirty="0">
                <a:solidFill>
                  <a:srgbClr val="945200"/>
                </a:solidFill>
              </a:rPr>
              <a:t>} </a:t>
            </a:r>
            <a:r>
              <a:rPr lang="en-US" dirty="0">
                <a:solidFill>
                  <a:srgbClr val="FF0000"/>
                </a:solidFill>
              </a:rPr>
              <a:t>: not even RE !!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{ &lt;P, in&gt; : P is a legal Java Program and in is any input submitted to P and P when run on in halts </a:t>
            </a:r>
            <a:r>
              <a:rPr lang="en-US" dirty="0">
                <a:solidFill>
                  <a:srgbClr val="FF0000"/>
                </a:solidFill>
              </a:rPr>
              <a:t>}   is Recursively Enumerable but not Recursive !!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Same behavior as &lt;</a:t>
            </a:r>
            <a:r>
              <a:rPr lang="en-US" dirty="0" err="1">
                <a:solidFill>
                  <a:srgbClr val="0432FF"/>
                </a:solidFill>
              </a:rPr>
              <a:t>M,w</a:t>
            </a:r>
            <a:r>
              <a:rPr lang="en-US" dirty="0">
                <a:solidFill>
                  <a:srgbClr val="0432FF"/>
                </a:solidFill>
              </a:rPr>
              <a:t>&gt;  because Java programs and TMs are similar !!</a:t>
            </a:r>
          </a:p>
          <a:p>
            <a:pPr lvl="2"/>
            <a:endParaRPr lang="en-US" dirty="0">
              <a:solidFill>
                <a:srgbClr val="0432FF"/>
              </a:solidFill>
            </a:endParaRPr>
          </a:p>
          <a:p>
            <a:pPr lvl="1"/>
            <a:r>
              <a:rPr lang="en-US" dirty="0">
                <a:solidFill>
                  <a:srgbClr val="0432FF"/>
                </a:solidFill>
              </a:rPr>
              <a:t>We will learn how to argue that the above are true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how to show “Recursive”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/>
          </a:bodyPr>
          <a:lstStyle/>
          <a:p>
            <a:r>
              <a:rPr lang="en-US" dirty="0"/>
              <a:t>Set of DFA descriptions whose language is empty</a:t>
            </a:r>
          </a:p>
          <a:p>
            <a:pPr lvl="1"/>
            <a:r>
              <a:rPr lang="en-US" dirty="0"/>
              <a:t>L =  { &lt; D &gt; : D is a DFA with an empty language }</a:t>
            </a:r>
          </a:p>
          <a:p>
            <a:pPr lvl="1"/>
            <a:r>
              <a:rPr lang="en-US" dirty="0"/>
              <a:t>Is this an RE language? </a:t>
            </a:r>
          </a:p>
          <a:p>
            <a:pPr lvl="2"/>
            <a:r>
              <a:rPr lang="en-US" dirty="0"/>
              <a:t>If so which TM shows it? </a:t>
            </a:r>
          </a:p>
          <a:p>
            <a:pPr lvl="2"/>
            <a:r>
              <a:rPr lang="en-US" dirty="0"/>
              <a:t>What </a:t>
            </a:r>
            <a:r>
              <a:rPr lang="en-US" dirty="0" err="1"/>
              <a:t>enum</a:t>
            </a:r>
            <a:r>
              <a:rPr lang="en-US" dirty="0"/>
              <a:t> procedure? Shows it?</a:t>
            </a:r>
          </a:p>
          <a:p>
            <a:pPr lvl="1"/>
            <a:r>
              <a:rPr lang="en-US" dirty="0"/>
              <a:t>Is this a Recursive language? </a:t>
            </a:r>
          </a:p>
          <a:p>
            <a:pPr lvl="2"/>
            <a:r>
              <a:rPr lang="en-US" dirty="0"/>
              <a:t>If so which </a:t>
            </a:r>
            <a:r>
              <a:rPr lang="en-US" dirty="0" err="1"/>
              <a:t>algo</a:t>
            </a:r>
            <a:r>
              <a:rPr lang="en-US" dirty="0"/>
              <a:t> would you propose for membership? </a:t>
            </a:r>
          </a:p>
          <a:p>
            <a:pPr lvl="2"/>
            <a:r>
              <a:rPr lang="en-US" dirty="0"/>
              <a:t>Can you now tell me how to enumerate L-bar, the complement of L ? </a:t>
            </a:r>
          </a:p>
        </p:txBody>
      </p:sp>
    </p:spTree>
    <p:extLst>
      <p:ext uri="{BB962C8B-B14F-4D97-AF65-F5344CB8AC3E}">
        <p14:creationId xmlns:p14="http://schemas.microsoft.com/office/powerpoint/2010/main" val="154495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how to show “Recursive”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/>
          <a:lstStyle/>
          <a:p>
            <a:r>
              <a:rPr lang="en-US" dirty="0"/>
              <a:t>We just studied this in the previous slide:</a:t>
            </a:r>
          </a:p>
          <a:p>
            <a:pPr lvl="1"/>
            <a:r>
              <a:rPr lang="en-US" dirty="0"/>
              <a:t>Set of DFA descriptions whose language is empty</a:t>
            </a:r>
          </a:p>
          <a:p>
            <a:pPr lvl="2"/>
            <a:r>
              <a:rPr lang="en-US" dirty="0"/>
              <a:t>{ &lt; D &gt; : D is a DFA with an empty language }</a:t>
            </a:r>
          </a:p>
          <a:p>
            <a:pPr lvl="2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  <a:p>
            <a:r>
              <a:rPr lang="en-US" dirty="0"/>
              <a:t>Now study the same situations on the following languages</a:t>
            </a:r>
          </a:p>
          <a:p>
            <a:pPr lvl="1"/>
            <a:r>
              <a:rPr lang="en-US" dirty="0"/>
              <a:t>Set of DFA descriptions whose language is non-empty</a:t>
            </a:r>
          </a:p>
          <a:p>
            <a:pPr lvl="2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  <a:p>
            <a:pPr lvl="1"/>
            <a:r>
              <a:rPr lang="en-US" dirty="0"/>
              <a:t>Set of PDA descriptions whose language is non-empty</a:t>
            </a:r>
          </a:p>
          <a:p>
            <a:pPr lvl="2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so,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</p:txBody>
      </p:sp>
    </p:spTree>
    <p:extLst>
      <p:ext uri="{BB962C8B-B14F-4D97-AF65-F5344CB8AC3E}">
        <p14:creationId xmlns:p14="http://schemas.microsoft.com/office/powerpoint/2010/main" val="351773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384-DC68-4B4D-B308-8A3B5BC7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centrally important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4CC-E160-FC4D-AFC5-6052FF04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A_TM = { &lt;</a:t>
            </a:r>
            <a:r>
              <a:rPr lang="en-US" dirty="0" err="1"/>
              <a:t>M,w</a:t>
            </a:r>
            <a:r>
              <a:rPr lang="en-US" dirty="0"/>
              <a:t>&gt; : M is a TM with input alphabet Sigma, </a:t>
            </a:r>
          </a:p>
          <a:p>
            <a:pPr marL="0" indent="0">
              <a:buNone/>
            </a:pPr>
            <a:r>
              <a:rPr lang="en-US" dirty="0"/>
              <a:t>                      and w is a string in Sigma* and M accepts w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H_TM = { &lt;</a:t>
            </a:r>
            <a:r>
              <a:rPr lang="en-US" dirty="0" err="1"/>
              <a:t>M,w</a:t>
            </a:r>
            <a:r>
              <a:rPr lang="en-US" dirty="0"/>
              <a:t>&gt; : M is a TM with input alphabet Sigma, </a:t>
            </a:r>
          </a:p>
          <a:p>
            <a:pPr marL="0" indent="0">
              <a:buNone/>
            </a:pPr>
            <a:r>
              <a:rPr lang="en-US" dirty="0"/>
              <a:t>                      and w is a string in Sigma* and M halts on w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study these closely related languages mainly to understand the various concepts we need to deeply understand</a:t>
            </a:r>
          </a:p>
        </p:txBody>
      </p:sp>
    </p:spTree>
    <p:extLst>
      <p:ext uri="{BB962C8B-B14F-4D97-AF65-F5344CB8AC3E}">
        <p14:creationId xmlns:p14="http://schemas.microsoft.com/office/powerpoint/2010/main" val="44838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805B-407D-584A-8F57-0094804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 proof of a set being RE (14.3.3)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209D6-15A0-CF45-8D1A-5A447833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054100"/>
            <a:ext cx="7736438" cy="54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75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384-DC68-4B4D-B308-8A3B5BC7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A_TM is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4CC-E160-FC4D-AFC5-6052FF04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A_TM = { &lt;</a:t>
            </a:r>
            <a:r>
              <a:rPr lang="en-US" dirty="0" err="1"/>
              <a:t>M,w</a:t>
            </a:r>
            <a:r>
              <a:rPr lang="en-US" dirty="0"/>
              <a:t>&gt; : M is a TM with input alphabet Sigma, </a:t>
            </a:r>
          </a:p>
          <a:p>
            <a:pPr marL="0" indent="0">
              <a:buNone/>
            </a:pPr>
            <a:r>
              <a:rPr lang="en-US" dirty="0"/>
              <a:t>                      and w is a string in Sigma* and M accepts w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5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D96-ED8C-0945-AA19-8213BFF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Wed Apr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DAF9-31AE-3346-8319-DF7DFD8C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basic definitions</a:t>
            </a:r>
          </a:p>
          <a:p>
            <a:r>
              <a:rPr lang="en-US" dirty="0"/>
              <a:t>Make sure everyone can do Asg-6</a:t>
            </a:r>
          </a:p>
          <a:p>
            <a:r>
              <a:rPr lang="en-US" dirty="0"/>
              <a:t>Introduce Diagonalization and the A_TM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8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935-A29F-2847-BC94-A8FC4875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Now, study Asg-6’s remaining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ECE1-096A-A746-B133-E1705FE4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Problem 4 </a:t>
            </a:r>
          </a:p>
        </p:txBody>
      </p:sp>
    </p:spTree>
    <p:extLst>
      <p:ext uri="{BB962C8B-B14F-4D97-AF65-F5344CB8AC3E}">
        <p14:creationId xmlns:p14="http://schemas.microsoft.com/office/powerpoint/2010/main" val="354631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06CD-6069-F245-B296-2D545E63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9354"/>
          </a:xfrm>
        </p:spPr>
        <p:txBody>
          <a:bodyPr>
            <a:normAutofit fontScale="90000"/>
          </a:bodyPr>
          <a:lstStyle/>
          <a:p>
            <a:r>
              <a:rPr lang="en-US" dirty="0"/>
              <a:t>This is where we will study </a:t>
            </a:r>
            <a:br>
              <a:rPr lang="en-US" dirty="0"/>
            </a:br>
            <a:r>
              <a:rPr lang="en-US" dirty="0"/>
              <a:t>the “Halting Problem”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6535-3C91-2C46-BABF-6E04B7E8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colloquially stated as </a:t>
            </a:r>
          </a:p>
          <a:p>
            <a:pPr lvl="1"/>
            <a:r>
              <a:rPr lang="en-US" dirty="0"/>
              <a:t>We cannot tell if a program will halt on an input</a:t>
            </a:r>
          </a:p>
          <a:p>
            <a:pPr lvl="1"/>
            <a:endParaRPr lang="en-US" dirty="0"/>
          </a:p>
          <a:p>
            <a:r>
              <a:rPr lang="en-US" dirty="0"/>
              <a:t>There are many connotations to this question</a:t>
            </a:r>
          </a:p>
          <a:p>
            <a:pPr lvl="1"/>
            <a:r>
              <a:rPr lang="en-US" dirty="0"/>
              <a:t>There is no way one can know whether a given problem is “solvable”</a:t>
            </a:r>
          </a:p>
          <a:p>
            <a:pPr lvl="2"/>
            <a:r>
              <a:rPr lang="en-US" dirty="0"/>
              <a:t>E.g. check the Ambiguity of a given CFG algorithmically!</a:t>
            </a:r>
          </a:p>
          <a:p>
            <a:pPr lvl="2"/>
            <a:r>
              <a:rPr lang="en-US" dirty="0"/>
              <a:t>E.g. Does this given PCP puzzle have a solution (or not)?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also includes everyday problems</a:t>
            </a:r>
          </a:p>
          <a:p>
            <a:pPr lvl="2"/>
            <a:r>
              <a:rPr lang="en-US" dirty="0"/>
              <a:t>E.g. why is this program not executing this “print” statement?</a:t>
            </a:r>
          </a:p>
          <a:p>
            <a:pPr lvl="2"/>
            <a:r>
              <a:rPr lang="en-US" dirty="0"/>
              <a:t>Can I even show that this “print” will never get executed?</a:t>
            </a:r>
          </a:p>
        </p:txBody>
      </p:sp>
    </p:spTree>
    <p:extLst>
      <p:ext uri="{BB962C8B-B14F-4D97-AF65-F5344CB8AC3E}">
        <p14:creationId xmlns:p14="http://schemas.microsoft.com/office/powerpoint/2010/main" val="8538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06CD-6069-F245-B296-2D545E63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9354"/>
          </a:xfrm>
        </p:spPr>
        <p:txBody>
          <a:bodyPr>
            <a:normAutofit/>
          </a:bodyPr>
          <a:lstStyle/>
          <a:p>
            <a:r>
              <a:rPr lang="en-US" dirty="0"/>
              <a:t>The Halting Problem is FOUNDATIONAL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6535-3C91-2C46-BABF-6E04B7E8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 we study in CS finally leads to the question of “what are the fundamental limits of computing”?</a:t>
            </a:r>
          </a:p>
          <a:p>
            <a:endParaRPr lang="en-US" dirty="0"/>
          </a:p>
          <a:p>
            <a:r>
              <a:rPr lang="en-US" dirty="0"/>
              <a:t>We formulate and prove the undecidability of the Halting Problem using a proof that A_TM is undecidable</a:t>
            </a:r>
          </a:p>
          <a:p>
            <a:pPr lvl="1"/>
            <a:r>
              <a:rPr lang="en-US" dirty="0"/>
              <a:t>The A_TM problem really shows “acceptance is undecidable”</a:t>
            </a:r>
          </a:p>
          <a:p>
            <a:pPr lvl="1"/>
            <a:r>
              <a:rPr lang="en-US" dirty="0"/>
              <a:t>In Asg6, you will prove that H_TM is undecidable (“halting is undecidable”)</a:t>
            </a:r>
          </a:p>
          <a:p>
            <a:pPr lvl="1"/>
            <a:endParaRPr lang="en-US" dirty="0"/>
          </a:p>
          <a:p>
            <a:r>
              <a:rPr lang="en-US" dirty="0"/>
              <a:t>Recall: ”Is undecidable” means “is not recursive”</a:t>
            </a:r>
          </a:p>
        </p:txBody>
      </p:sp>
    </p:spTree>
    <p:extLst>
      <p:ext uri="{BB962C8B-B14F-4D97-AF65-F5344CB8AC3E}">
        <p14:creationId xmlns:p14="http://schemas.microsoft.com/office/powerpoint/2010/main" val="86545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85-FC38-A349-8F3B-733FCD8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A_TM is </a:t>
            </a:r>
            <a:r>
              <a:rPr lang="en-US" sz="6700" b="1" dirty="0">
                <a:solidFill>
                  <a:srgbClr val="FF0000"/>
                </a:solidFill>
              </a:rPr>
              <a:t>not</a:t>
            </a:r>
            <a:r>
              <a:rPr lang="en-US" dirty="0"/>
              <a:t>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FAD-A212-8744-9468-84D6AA5F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can be stated as “A_TM is undecidable” </a:t>
            </a:r>
          </a:p>
          <a:p>
            <a:pPr lvl="1"/>
            <a:r>
              <a:rPr lang="en-US" dirty="0"/>
              <a:t>Undecidable means the same as “not recursive”</a:t>
            </a:r>
          </a:p>
          <a:p>
            <a:pPr lvl="1"/>
            <a:r>
              <a:rPr lang="en-US" dirty="0"/>
              <a:t>Decidable means “Recursive”</a:t>
            </a:r>
          </a:p>
          <a:p>
            <a:r>
              <a:rPr lang="en-US" dirty="0"/>
              <a:t>Deci</a:t>
            </a:r>
            <a:r>
              <a:rPr lang="en-US" sz="4400" dirty="0"/>
              <a:t>d</a:t>
            </a:r>
            <a:r>
              <a:rPr lang="en-US" dirty="0"/>
              <a:t>able problems are desi</a:t>
            </a:r>
            <a:r>
              <a:rPr lang="en-US" sz="4800" dirty="0"/>
              <a:t>r</a:t>
            </a:r>
            <a:r>
              <a:rPr lang="en-US" dirty="0"/>
              <a:t>able also !!</a:t>
            </a:r>
          </a:p>
        </p:txBody>
      </p:sp>
    </p:spTree>
    <p:extLst>
      <p:ext uri="{BB962C8B-B14F-4D97-AF65-F5344CB8AC3E}">
        <p14:creationId xmlns:p14="http://schemas.microsoft.com/office/powerpoint/2010/main" val="256593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85-FC38-A349-8F3B-733FCD8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A_TM is </a:t>
            </a:r>
            <a:r>
              <a:rPr lang="en-US" sz="6700" b="1" dirty="0">
                <a:solidFill>
                  <a:srgbClr val="FF0000"/>
                </a:solidFill>
              </a:rPr>
              <a:t>not</a:t>
            </a:r>
            <a:r>
              <a:rPr lang="en-US" dirty="0"/>
              <a:t> recursive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8D3FC1-6F35-574C-9CB6-5FF3F710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357399"/>
            <a:ext cx="8365067" cy="50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5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585-FC38-A349-8F3B-733FCD8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argue that H_TM is </a:t>
            </a:r>
            <a:r>
              <a:rPr lang="en-US" sz="6700" b="1" dirty="0">
                <a:solidFill>
                  <a:srgbClr val="FF0000"/>
                </a:solidFill>
              </a:rPr>
              <a:t>not</a:t>
            </a:r>
            <a:r>
              <a:rPr lang="en-US" dirty="0"/>
              <a:t> 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EFAD-A212-8744-9468-84D6AA5F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Asg-6</a:t>
            </a:r>
          </a:p>
        </p:txBody>
      </p:sp>
    </p:spTree>
    <p:extLst>
      <p:ext uri="{BB962C8B-B14F-4D97-AF65-F5344CB8AC3E}">
        <p14:creationId xmlns:p14="http://schemas.microsoft.com/office/powerpoint/2010/main" val="3078536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6F0-0F7F-E54E-A48D-A64B07A5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80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“diagonalization?” (See Appendix C, 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0A7-785D-BF41-8FC2-A6E616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/>
          </a:bodyPr>
          <a:lstStyle/>
          <a:p>
            <a:r>
              <a:rPr lang="en-US" dirty="0"/>
              <a:t>Arose from Cantor’s proof method called “diagonalization”</a:t>
            </a:r>
          </a:p>
          <a:p>
            <a:r>
              <a:rPr lang="en-US" dirty="0"/>
              <a:t>Basics</a:t>
            </a:r>
          </a:p>
          <a:p>
            <a:r>
              <a:rPr lang="en-US" dirty="0"/>
              <a:t>Nat is an infinite set</a:t>
            </a:r>
          </a:p>
          <a:p>
            <a:r>
              <a:rPr lang="en-US" dirty="0"/>
              <a:t>Real is an infinite set</a:t>
            </a:r>
          </a:p>
          <a:p>
            <a:r>
              <a:rPr lang="en-US" dirty="0"/>
              <a:t>There are “more Reals than Nat”</a:t>
            </a:r>
          </a:p>
          <a:p>
            <a:r>
              <a:rPr lang="en-US" dirty="0"/>
              <a:t>There are Aleph_0 </a:t>
            </a:r>
            <a:r>
              <a:rPr lang="en-US" dirty="0" err="1"/>
              <a:t>Nats</a:t>
            </a:r>
            <a:r>
              <a:rPr lang="en-US" dirty="0"/>
              <a:t> (first infinite cardinality)</a:t>
            </a:r>
          </a:p>
          <a:p>
            <a:pPr lvl="1"/>
            <a:r>
              <a:rPr lang="en-US" dirty="0"/>
              <a:t>“Countably Infinite”</a:t>
            </a:r>
          </a:p>
          <a:p>
            <a:r>
              <a:rPr lang="en-US" dirty="0"/>
              <a:t>There are Aleph_1 Reals (second infinite cardinality)</a:t>
            </a:r>
          </a:p>
          <a:p>
            <a:pPr lvl="1"/>
            <a:r>
              <a:rPr lang="en-US" dirty="0"/>
              <a:t>“Uncountably Infinite”</a:t>
            </a:r>
          </a:p>
        </p:txBody>
      </p:sp>
    </p:spTree>
    <p:extLst>
      <p:ext uri="{BB962C8B-B14F-4D97-AF65-F5344CB8AC3E}">
        <p14:creationId xmlns:p14="http://schemas.microsoft.com/office/powerpoint/2010/main" val="4277990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6F0-0F7F-E54E-A48D-A64B07A5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80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“diagonalization?” (See Appendix C, 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0A7-785D-BF41-8FC2-A6E616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/>
          </a:bodyPr>
          <a:lstStyle/>
          <a:p>
            <a:r>
              <a:rPr lang="en-US" dirty="0"/>
              <a:t>Arose from Cantor’s proof method called “diagonalization”</a:t>
            </a:r>
          </a:p>
          <a:p>
            <a:r>
              <a:rPr lang="en-US" dirty="0"/>
              <a:t>Quick illustration: There are more languages than RE languages</a:t>
            </a:r>
          </a:p>
          <a:p>
            <a:r>
              <a:rPr lang="en-US" dirty="0"/>
              <a:t>Each RE language goes with a TM</a:t>
            </a:r>
          </a:p>
          <a:p>
            <a:r>
              <a:rPr lang="en-US" dirty="0"/>
              <a:t>There are an Aleph_0  number of TMs </a:t>
            </a:r>
          </a:p>
          <a:p>
            <a:pPr lvl="1"/>
            <a:r>
              <a:rPr lang="en-US" dirty="0"/>
              <a:t>How to show? Use the Schroder-Bernstein Theorem (SBT)</a:t>
            </a:r>
          </a:p>
          <a:p>
            <a:pPr lvl="1"/>
            <a:r>
              <a:rPr lang="en-US" dirty="0"/>
              <a:t>Also known as “mirror in front of a mirror” Theorem (I call it that, anyhow)</a:t>
            </a:r>
          </a:p>
          <a:p>
            <a:r>
              <a:rPr lang="en-US" dirty="0"/>
              <a:t>Will present the SBT soon</a:t>
            </a:r>
          </a:p>
        </p:txBody>
      </p:sp>
    </p:spTree>
    <p:extLst>
      <p:ext uri="{BB962C8B-B14F-4D97-AF65-F5344CB8AC3E}">
        <p14:creationId xmlns:p14="http://schemas.microsoft.com/office/powerpoint/2010/main" val="391314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6F0-0F7F-E54E-A48D-A64B07A5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8804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Why “diagonalization?” (See Appendix C, 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0A7-785D-BF41-8FC2-A6E616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Arose from Cantor’s proof method called “diagonalization”</a:t>
            </a:r>
          </a:p>
          <a:p>
            <a:r>
              <a:rPr lang="en-US" dirty="0"/>
              <a:t>Quick illustration: There are more languages than RE languages</a:t>
            </a:r>
          </a:p>
          <a:p>
            <a:pPr marL="0" indent="0">
              <a:buNone/>
            </a:pPr>
            <a:r>
              <a:rPr lang="en-US" dirty="0"/>
              <a:t>     ‘’  0   1   00   01   10   11  000  001</a:t>
            </a:r>
          </a:p>
          <a:p>
            <a:pPr marL="0" indent="0">
              <a:buNone/>
            </a:pPr>
            <a:r>
              <a:rPr lang="en-US" dirty="0"/>
              <a:t>L0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432FF"/>
                </a:solidFill>
              </a:rPr>
              <a:t>  1   0    0    1     1     0 …            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 language {0,01,10}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L1  0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0   ….                                   -&gt; Language { }</a:t>
            </a:r>
          </a:p>
          <a:p>
            <a:pPr marL="0" indent="0">
              <a:buNone/>
            </a:pPr>
            <a:r>
              <a:rPr lang="en-US" dirty="0"/>
              <a:t>L2  1  1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  1                                    -&gt; Language Sigma*</a:t>
            </a:r>
          </a:p>
          <a:p>
            <a:pPr marL="0" indent="0">
              <a:buNone/>
            </a:pPr>
            <a:r>
              <a:rPr lang="en-US" dirty="0"/>
              <a:t>L3  1  0   1  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 1   0  … -&gt;                  -&gt; </a:t>
            </a:r>
            <a:r>
              <a:rPr lang="en-US" sz="2000" dirty="0"/>
              <a:t>Alternate strings in num order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Diag</a:t>
            </a:r>
            <a:r>
              <a:rPr lang="en-US" sz="2000" dirty="0"/>
              <a:t> language :  Complement the diagonal (red bits) </a:t>
            </a:r>
            <a:r>
              <a:rPr lang="en-US" sz="2000" dirty="0">
                <a:sym typeface="Wingdings" pitchFamily="2" charset="2"/>
              </a:rPr>
              <a:t> is a language not in the listing!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L0 L1 L2 L3 … all go with TMs (Aleph_0). The diagonal language can’t be the language of a TM</a:t>
            </a:r>
          </a:p>
        </p:txBody>
      </p:sp>
    </p:spTree>
    <p:extLst>
      <p:ext uri="{BB962C8B-B14F-4D97-AF65-F5344CB8AC3E}">
        <p14:creationId xmlns:p14="http://schemas.microsoft.com/office/powerpoint/2010/main" val="2058733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962D-2492-1247-9A3B-B648C265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954"/>
          </a:xfrm>
        </p:spPr>
        <p:txBody>
          <a:bodyPr>
            <a:normAutofit fontScale="90000"/>
          </a:bodyPr>
          <a:lstStyle/>
          <a:p>
            <a:r>
              <a:rPr lang="en-US" dirty="0"/>
              <a:t>In our proof of A_TM, we have diagonalization going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DE70-E91A-CA49-AB89-3132675F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These are Machines</a:t>
            </a:r>
          </a:p>
          <a:p>
            <a:pPr marL="0" indent="0">
              <a:buNone/>
            </a:pPr>
            <a:r>
              <a:rPr lang="en-US" dirty="0"/>
              <a:t>------------------------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|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|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|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|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V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Being run on these machines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Machine “D” is on the diagonal, and D is being run on D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And that causes a contradiction! Hence “like diagonalization”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77B-0663-5542-ABEC-14361391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2674257" cy="5179331"/>
          </a:xfrm>
        </p:spPr>
        <p:txBody>
          <a:bodyPr>
            <a:normAutofit/>
          </a:bodyPr>
          <a:lstStyle/>
          <a:p>
            <a:r>
              <a:rPr lang="en-US" dirty="0"/>
              <a:t>Full picture of Formal Language Results</a:t>
            </a:r>
            <a:br>
              <a:rPr lang="en-US" dirty="0"/>
            </a:br>
            <a:r>
              <a:rPr lang="en-US" dirty="0"/>
              <a:t>(Ch 14, Fig 14.2)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D28E4-9522-3F4E-8566-3C78637C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7" y="0"/>
            <a:ext cx="7235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8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6F0-0F7F-E54E-A48D-A64B07A5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“diagonalization?” Two illustrations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40A7-785D-BF41-8FC2-A6E61665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Arose from Cantor’s proof method called “diagonalization”</a:t>
            </a:r>
          </a:p>
          <a:p>
            <a:pPr lvl="1"/>
            <a:r>
              <a:rPr lang="en-US" dirty="0"/>
              <a:t>Cantor showed that no set and its powerset can have a bijective map</a:t>
            </a:r>
          </a:p>
          <a:p>
            <a:pPr lvl="2"/>
            <a:r>
              <a:rPr lang="en-US" dirty="0"/>
              <a:t>No 1-1 and onto map</a:t>
            </a:r>
          </a:p>
          <a:p>
            <a:pPr lvl="1"/>
            <a:r>
              <a:rPr lang="en-US" dirty="0"/>
              <a:t>For finite or infinite set</a:t>
            </a:r>
          </a:p>
          <a:p>
            <a:pPr lvl="1"/>
            <a:r>
              <a:rPr lang="en-US" dirty="0"/>
              <a:t>Example: Nat and Powerset of Nat don’t have a bijective map</a:t>
            </a:r>
          </a:p>
          <a:p>
            <a:pPr lvl="1"/>
            <a:r>
              <a:rPr lang="en-US" dirty="0"/>
              <a:t>Powerset of Nat and Reals have a bijective map</a:t>
            </a:r>
          </a:p>
          <a:p>
            <a:pPr lvl="1"/>
            <a:r>
              <a:rPr lang="en-US" dirty="0"/>
              <a:t>Thus Nat and Real don’t have a Bijective map</a:t>
            </a:r>
          </a:p>
          <a:p>
            <a:r>
              <a:rPr lang="en-US" dirty="0"/>
              <a:t>Schroder-Bernstein Theorem</a:t>
            </a:r>
          </a:p>
          <a:p>
            <a:pPr lvl="1"/>
            <a:r>
              <a:rPr lang="en-US" dirty="0"/>
              <a:t>If A and B are two sets and there is a 1-1 map from A to B and vice-versa, then there is a bijective map between A and 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7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D291-CD0B-6C4E-9DC6-EC6220A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Illustration of the SBT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BEE1-45A4-2844-9C94-8EC101CA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are many C programs as Nat</a:t>
            </a:r>
          </a:p>
          <a:p>
            <a:endParaRPr lang="en-US" dirty="0"/>
          </a:p>
          <a:p>
            <a:r>
              <a:rPr lang="en-US" dirty="0"/>
              <a:t>SBT requires two injections (1-1 maps)</a:t>
            </a:r>
          </a:p>
          <a:p>
            <a:pPr lvl="1"/>
            <a:r>
              <a:rPr lang="en-US" dirty="0"/>
              <a:t>One from Nat to C and the other from C to Nat</a:t>
            </a:r>
          </a:p>
          <a:p>
            <a:pPr lvl="1"/>
            <a:endParaRPr lang="en-US" dirty="0"/>
          </a:p>
          <a:p>
            <a:r>
              <a:rPr lang="en-US" dirty="0"/>
              <a:t>Nat to C :  0 -&gt; main(){} , 1 -&gt; main(){;}, 2 -&gt; main(){ ;; },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 these trivial C programs are legal; they do compile and run!</a:t>
            </a:r>
          </a:p>
          <a:p>
            <a:endParaRPr lang="en-US" dirty="0"/>
          </a:p>
          <a:p>
            <a:r>
              <a:rPr lang="en-US" dirty="0"/>
              <a:t>C to Nat : just take the ascii string and read it as a Nat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57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07BB-2EA5-264B-A714-4C70E70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69" y="2844557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Zoom quizzes</a:t>
            </a:r>
          </a:p>
        </p:txBody>
      </p:sp>
    </p:spTree>
    <p:extLst>
      <p:ext uri="{BB962C8B-B14F-4D97-AF65-F5344CB8AC3E}">
        <p14:creationId xmlns:p14="http://schemas.microsoft.com/office/powerpoint/2010/main" val="3165886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This is how I feed "equal a's and b's to a TM" - for example the string "</a:t>
            </a:r>
            <a:r>
              <a:rPr lang="en-US" dirty="0" err="1"/>
              <a:t>aabb</a:t>
            </a:r>
            <a:r>
              <a:rPr lang="en-US" dirty="0"/>
              <a:t>" ( Multiple Choice)</a:t>
            </a:r>
          </a:p>
          <a:p>
            <a:pPr lvl="1"/>
            <a:r>
              <a:rPr lang="en-US" dirty="0"/>
              <a:t>Answer 1: By putting it as "</a:t>
            </a:r>
            <a:r>
              <a:rPr lang="en-US" dirty="0" err="1"/>
              <a:t>aabb</a:t>
            </a:r>
            <a:r>
              <a:rPr lang="en-US" dirty="0"/>
              <a:t>" and no other restriction</a:t>
            </a:r>
          </a:p>
          <a:p>
            <a:pPr lvl="1"/>
            <a:r>
              <a:rPr lang="en-US" dirty="0"/>
              <a:t>Answer 2: Put it as "</a:t>
            </a:r>
            <a:r>
              <a:rPr lang="en-US" dirty="0" err="1"/>
              <a:t>aabb</a:t>
            </a:r>
            <a:r>
              <a:rPr lang="en-US" dirty="0"/>
              <a:t>" with the TM head pointing to the left end</a:t>
            </a:r>
          </a:p>
          <a:p>
            <a:pPr lvl="1"/>
            <a:r>
              <a:rPr lang="en-US" dirty="0"/>
              <a:t>Answer 3: Put it as "</a:t>
            </a:r>
            <a:r>
              <a:rPr lang="en-US" dirty="0" err="1"/>
              <a:t>aa.bb</a:t>
            </a:r>
            <a:r>
              <a:rPr lang="en-US" dirty="0"/>
              <a:t>" on the tape (allow blanks in the input)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3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DTM versus NDTM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facts that apply to a DTM and an NDTM ( Multiple Choice)</a:t>
            </a:r>
          </a:p>
          <a:p>
            <a:pPr lvl="1"/>
            <a:r>
              <a:rPr lang="en-US" dirty="0"/>
              <a:t>Answer 1: An NDTM can move without processing the current character under its tape head</a:t>
            </a:r>
          </a:p>
          <a:p>
            <a:pPr lvl="1"/>
            <a:r>
              <a:rPr lang="en-US" dirty="0"/>
              <a:t>Answer 2: An NDTM and DTM are one and the same syntactically</a:t>
            </a:r>
          </a:p>
          <a:p>
            <a:pPr lvl="1"/>
            <a:r>
              <a:rPr lang="en-US" dirty="0"/>
              <a:t>Answer 3: You would not even know whether the nondeterminism you coded in a TM will ever get exercised!</a:t>
            </a:r>
          </a:p>
          <a:p>
            <a:pPr lvl="1"/>
            <a:r>
              <a:rPr lang="en-US" dirty="0"/>
              <a:t>Answer 4: You can deliberately plan to be coding an NDTM (then choose the guess/check approach)</a:t>
            </a:r>
          </a:p>
          <a:p>
            <a:pPr lvl="1"/>
            <a:r>
              <a:rPr lang="en-US" dirty="0"/>
              <a:t>Answer 5: A DTM or an NDTM can leave the current character and tape-head position the same (it still REWRITES the character and executes the S move)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NDTM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algorithmically determine whether the nondeterminism one coded in a TM will ever get exercised ( Single Choice)</a:t>
            </a:r>
          </a:p>
          <a:p>
            <a:pPr lvl="1"/>
            <a:r>
              <a:rPr lang="en-US" dirty="0"/>
              <a:t>Answer 1: Yes</a:t>
            </a:r>
          </a:p>
          <a:p>
            <a:pPr lvl="1"/>
            <a:r>
              <a:rPr lang="en-US" dirty="0"/>
              <a:t>Answer 2: 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16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TM's alphabet, its makeup and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TM's tape alphabet is ( Multiple Choice)</a:t>
            </a:r>
          </a:p>
          <a:p>
            <a:pPr lvl="1"/>
            <a:r>
              <a:rPr lang="en-US" dirty="0"/>
              <a:t>Answer 1: Always larger than the "input alphabet" by exactly one</a:t>
            </a:r>
          </a:p>
          <a:p>
            <a:pPr lvl="1"/>
            <a:r>
              <a:rPr lang="en-US" dirty="0"/>
              <a:t>Answer 2: Could be larger than the input alphabet by at least one but any finite amount after that</a:t>
            </a:r>
          </a:p>
          <a:p>
            <a:pPr lvl="1"/>
            <a:r>
              <a:rPr lang="en-US" dirty="0"/>
              <a:t>Answer 3: Could be infinite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9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Turing machine and when it accepts its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TM accepts its input under these conditions (Multiple Choice)</a:t>
            </a:r>
          </a:p>
          <a:p>
            <a:pPr lvl="1"/>
            <a:r>
              <a:rPr lang="en-US" dirty="0"/>
              <a:t>Answer 1: It has fully read its input exactly once (nothing more)</a:t>
            </a:r>
          </a:p>
          <a:p>
            <a:pPr lvl="1"/>
            <a:r>
              <a:rPr lang="en-US" dirty="0"/>
              <a:t>Answer 2: It has read its input more than once (nothing more)</a:t>
            </a:r>
          </a:p>
          <a:p>
            <a:pPr lvl="1"/>
            <a:r>
              <a:rPr lang="en-US" dirty="0"/>
              <a:t>Answer 3: It may read its input any number of times or even partially and be stuck in a state</a:t>
            </a:r>
          </a:p>
          <a:p>
            <a:pPr lvl="1"/>
            <a:r>
              <a:rPr lang="en-US" dirty="0"/>
              <a:t>Answer 4: It may read its input any number of times or even partially and be stuck in a FINAL state</a:t>
            </a:r>
          </a:p>
          <a:p>
            <a:pPr lvl="1"/>
            <a:r>
              <a:rPr lang="en-US" dirty="0"/>
              <a:t>Answer 5: It has to exactly read its input left-to-right and be stuck in a final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03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language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of a TM is ( Multiple Choice)</a:t>
            </a:r>
          </a:p>
          <a:p>
            <a:pPr lvl="1"/>
            <a:r>
              <a:rPr lang="en-US" dirty="0"/>
              <a:t>Answer 1: All the strings that lead it to get stuck in a final state</a:t>
            </a:r>
          </a:p>
          <a:p>
            <a:pPr lvl="1"/>
            <a:r>
              <a:rPr lang="en-US" dirty="0"/>
              <a:t>Answer 2: All the strings that lead it to get stuck in some state</a:t>
            </a:r>
          </a:p>
          <a:p>
            <a:pPr lvl="1"/>
            <a:r>
              <a:rPr lang="en-US" dirty="0"/>
              <a:t>Answer 3: For a given TM, its language can be regular</a:t>
            </a:r>
          </a:p>
          <a:p>
            <a:pPr lvl="1"/>
            <a:r>
              <a:rPr lang="en-US" dirty="0"/>
              <a:t>Answer 4: In general, the language of a TM is recursively enumerable (higher in the Chomsky Hierarchy which we will study)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64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Venn Diagram of languages (Fig 14.2)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1560496"/>
          </a:xfrm>
        </p:spPr>
        <p:txBody>
          <a:bodyPr/>
          <a:lstStyle/>
          <a:p>
            <a:pPr lvl="1"/>
            <a:r>
              <a:rPr lang="en-US" dirty="0"/>
              <a:t>Answer 1: It shows closure and containment of formal languages</a:t>
            </a:r>
          </a:p>
          <a:p>
            <a:pPr lvl="1"/>
            <a:r>
              <a:rPr lang="en-US" dirty="0"/>
              <a:t>Answer 2: It shows how you can fall outside of a class under some operations</a:t>
            </a:r>
          </a:p>
          <a:p>
            <a:pPr lvl="1"/>
            <a:r>
              <a:rPr lang="en-US" dirty="0"/>
              <a:t>Answer 3: It shows that there are languages not even model-able by a TM (non-RE)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2A55D-9C18-324D-A913-144FA66D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7" y="2229896"/>
            <a:ext cx="4857880" cy="46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5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3BC-5F36-C44C-8A3B-2474F14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77" y="691662"/>
            <a:ext cx="10515600" cy="5133380"/>
          </a:xfrm>
          <a:solidFill>
            <a:schemeClr val="accent2">
              <a:lumMod val="20000"/>
              <a:lumOff val="80000"/>
              <a:alpha val="5098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notion of Recursively Enumerable Sets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* Regular Sets (Languages) </a:t>
            </a:r>
            <a:r>
              <a:rPr lang="en-US" sz="3100" dirty="0">
                <a:sym typeface="Wingdings" pitchFamily="2" charset="2"/>
              </a:rPr>
              <a:t>&lt;-&gt; DFA or NFA</a:t>
            </a:r>
            <a:br>
              <a:rPr lang="en-US" sz="3100" dirty="0">
                <a:sym typeface="Wingdings" pitchFamily="2" charset="2"/>
              </a:rPr>
            </a:br>
            <a:br>
              <a:rPr lang="en-US" sz="3100" dirty="0">
                <a:sym typeface="Wingdings" pitchFamily="2" charset="2"/>
              </a:rPr>
            </a:br>
            <a:r>
              <a:rPr lang="en-US" sz="3100" dirty="0">
                <a:sym typeface="Wingdings" pitchFamily="2" charset="2"/>
              </a:rPr>
              <a:t>* Context-Free Sets (Languages) &lt;-&gt; PDA (not just DPDA)</a:t>
            </a:r>
            <a:br>
              <a:rPr lang="en-US" sz="3100" dirty="0">
                <a:sym typeface="Wingdings" pitchFamily="2" charset="2"/>
              </a:rPr>
            </a:br>
            <a:br>
              <a:rPr lang="en-US" sz="3100" dirty="0">
                <a:sym typeface="Wingdings" pitchFamily="2" charset="2"/>
              </a:rPr>
            </a:br>
            <a:r>
              <a:rPr lang="en-US" sz="3100" dirty="0">
                <a:sym typeface="Wingdings" pitchFamily="2" charset="2"/>
              </a:rPr>
              <a:t>* Context-Sensitive Sets (Languages) &lt;-&gt; LBA </a:t>
            </a:r>
            <a:r>
              <a:rPr lang="en-US" sz="1300" dirty="0">
                <a:solidFill>
                  <a:srgbClr val="FF0000"/>
                </a:solidFill>
                <a:sym typeface="Wingdings" pitchFamily="2" charset="2"/>
              </a:rPr>
              <a:t>(open issue: NLBA versus DLBA)</a:t>
            </a:r>
            <a:br>
              <a:rPr lang="en-US" sz="3100" dirty="0">
                <a:sym typeface="Wingdings" pitchFamily="2" charset="2"/>
              </a:rPr>
            </a:br>
            <a:br>
              <a:rPr lang="en-US" sz="3100" dirty="0">
                <a:sym typeface="Wingdings" pitchFamily="2" charset="2"/>
              </a:rPr>
            </a:br>
            <a:r>
              <a:rPr lang="en-US" sz="3100" dirty="0">
                <a:sym typeface="Wingdings" pitchFamily="2" charset="2"/>
              </a:rPr>
              <a:t>* Recursively Enumerable Sets (Languages) &lt;-&gt; DTM or NDTM</a:t>
            </a:r>
            <a:br>
              <a:rPr lang="en-US" sz="3100" dirty="0">
                <a:sym typeface="Wingdings" pitchFamily="2" charset="2"/>
              </a:rPr>
            </a:br>
            <a:r>
              <a:rPr lang="en-US" sz="3100" dirty="0">
                <a:sym typeface="Wingdings" pitchFamily="2" charset="2"/>
              </a:rPr>
              <a:t>  - </a:t>
            </a:r>
            <a:r>
              <a:rPr lang="en-US" sz="3100" dirty="0">
                <a:solidFill>
                  <a:srgbClr val="4E8F00"/>
                </a:solidFill>
                <a:sym typeface="Wingdings" pitchFamily="2" charset="2"/>
              </a:rPr>
              <a:t>Special case: Recursive Sets</a:t>
            </a:r>
            <a:br>
              <a:rPr lang="en-US" dirty="0">
                <a:sym typeface="Wingdings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65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859"/>
          </a:xfrm>
        </p:spPr>
        <p:txBody>
          <a:bodyPr>
            <a:normAutofit/>
          </a:bodyPr>
          <a:lstStyle/>
          <a:p>
            <a:r>
              <a:rPr lang="en-US" sz="2400" dirty="0"/>
              <a:t>Can this TM (dtm1) loop? on what inputs? </a:t>
            </a:r>
            <a:r>
              <a:rPr lang="en-US" sz="2000" dirty="0"/>
              <a:t>( Multiple Choice)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Answer 1: It can loop</a:t>
            </a:r>
          </a:p>
          <a:p>
            <a:r>
              <a:rPr lang="en-US" dirty="0"/>
              <a:t>Answer 2: It can't loop</a:t>
            </a:r>
          </a:p>
          <a:p>
            <a:r>
              <a:rPr lang="en-US" dirty="0"/>
              <a:t>Answer 3: It can loop on THIS input (type in chat)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746F9-5DED-DE45-99A1-A6E3EE94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0" y="3255284"/>
            <a:ext cx="6398246" cy="30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08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859"/>
          </a:xfrm>
        </p:spPr>
        <p:txBody>
          <a:bodyPr>
            <a:normAutofit/>
          </a:bodyPr>
          <a:lstStyle/>
          <a:p>
            <a:r>
              <a:rPr lang="en-US" sz="2400" dirty="0"/>
              <a:t>Can this TM (dtm2) loop? on what inputs? </a:t>
            </a:r>
            <a:r>
              <a:rPr lang="en-US" sz="2000" dirty="0"/>
              <a:t>( Multiple Choice)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Answer 1: It can loop</a:t>
            </a:r>
          </a:p>
          <a:p>
            <a:r>
              <a:rPr lang="en-US" dirty="0"/>
              <a:t>Answer 2: It can't loop</a:t>
            </a:r>
          </a:p>
          <a:p>
            <a:r>
              <a:rPr lang="en-US" dirty="0"/>
              <a:t>Answer 3: It can loop on THIS input (type in chat)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82F25-DAE4-A64F-A6D9-D294657D7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56" y="3140154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86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three 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1: first TM empty</a:t>
            </a:r>
          </a:p>
          <a:p>
            <a:r>
              <a:rPr lang="en-US" dirty="0"/>
              <a:t>Answer 2: second TM empty</a:t>
            </a:r>
          </a:p>
          <a:p>
            <a:r>
              <a:rPr lang="en-US" dirty="0"/>
              <a:t>Answer 3: second TM sigma*</a:t>
            </a:r>
          </a:p>
          <a:p>
            <a:r>
              <a:rPr lang="en-US" dirty="0"/>
              <a:t>Answer 4: second TM unit language</a:t>
            </a:r>
          </a:p>
          <a:p>
            <a:r>
              <a:rPr lang="en-US" dirty="0"/>
              <a:t>Answer 5: Third TM - no zero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BB332C-757C-6646-99AC-23762D50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97" y="1223176"/>
            <a:ext cx="4669703" cy="158757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3D195-7456-384C-B2C4-81A5EE5C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92" y="2903057"/>
            <a:ext cx="3905765" cy="149981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3C9E3-A5A2-E243-BC95-61833B041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092" y="4816320"/>
            <a:ext cx="3797859" cy="16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9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RE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5"/>
            <a:ext cx="10744200" cy="4351338"/>
          </a:xfrm>
        </p:spPr>
        <p:txBody>
          <a:bodyPr/>
          <a:lstStyle/>
          <a:p>
            <a:r>
              <a:rPr lang="en-US" dirty="0"/>
              <a:t>A recursively enumerable language L ( Multiple Choice)</a:t>
            </a:r>
          </a:p>
          <a:p>
            <a:pPr lvl="1"/>
            <a:r>
              <a:rPr lang="en-US" dirty="0"/>
              <a:t>Answer 1: Is associated with one specific TM</a:t>
            </a:r>
          </a:p>
          <a:p>
            <a:pPr lvl="1"/>
            <a:r>
              <a:rPr lang="en-US" dirty="0"/>
              <a:t>Answer 2: Is associated with any one of an infinity of TMs that have language L</a:t>
            </a:r>
          </a:p>
          <a:p>
            <a:pPr lvl="1"/>
            <a:r>
              <a:rPr lang="en-US" dirty="0"/>
              <a:t>Answer 3: The language of a TM that must always halt regardless of whether it is run on a string in L or outside of L</a:t>
            </a:r>
          </a:p>
          <a:p>
            <a:pPr lvl="1"/>
            <a:r>
              <a:rPr lang="en-US" dirty="0"/>
              <a:t>Answer 4: The language of a TM that must halt on inputs in L (may loop on inputs outside of 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0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language L is ( Multiple Choice)</a:t>
            </a:r>
          </a:p>
          <a:p>
            <a:pPr lvl="1"/>
            <a:r>
              <a:rPr lang="en-US" dirty="0"/>
              <a:t>Answer 1: The language of a single TM M</a:t>
            </a:r>
          </a:p>
          <a:p>
            <a:pPr lvl="1"/>
            <a:r>
              <a:rPr lang="en-US" dirty="0"/>
              <a:t>Answer 2: The language of any one of an infinity of TMs whose language is L</a:t>
            </a:r>
          </a:p>
          <a:p>
            <a:pPr lvl="1"/>
            <a:r>
              <a:rPr lang="en-US" dirty="0"/>
              <a:t>Answer 3: The language of a TM that halts on inputs inside and outside of L</a:t>
            </a:r>
          </a:p>
          <a:p>
            <a:pPr lvl="1"/>
            <a:r>
              <a:rPr lang="en-US" dirty="0"/>
              <a:t>Answer 4: A language L such that both L and L-bar (complement) are RE</a:t>
            </a:r>
          </a:p>
          <a:p>
            <a:pPr lvl="1"/>
            <a:r>
              <a:rPr lang="en-US" dirty="0"/>
              <a:t>Answer 5: Also known as a Decidable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35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language L is finite then ( Multiple Choice)</a:t>
            </a:r>
          </a:p>
          <a:p>
            <a:pPr lvl="1"/>
            <a:r>
              <a:rPr lang="en-US" dirty="0"/>
              <a:t>Answer 1: L is RE</a:t>
            </a:r>
          </a:p>
          <a:p>
            <a:pPr lvl="1"/>
            <a:r>
              <a:rPr lang="en-US" dirty="0"/>
              <a:t>Answer 2: L-bar (complement of L) is RE</a:t>
            </a:r>
          </a:p>
          <a:p>
            <a:pPr lvl="1"/>
            <a:r>
              <a:rPr lang="en-US" dirty="0"/>
              <a:t>Answer 3: L is recursive</a:t>
            </a:r>
          </a:p>
          <a:p>
            <a:pPr lvl="1"/>
            <a:r>
              <a:rPr lang="en-US" dirty="0"/>
              <a:t>Answer 4: It is possible that L is RE but not Recursive</a:t>
            </a:r>
          </a:p>
          <a:p>
            <a:pPr lvl="1"/>
            <a:r>
              <a:rPr lang="en-US" dirty="0"/>
              <a:t>Answer 5: It is possible that L is Recursive but not 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28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F866-5820-1C40-9D7A-CE1C195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Wof</a:t>
            </a:r>
            <a:r>
              <a:rPr lang="en-US" dirty="0"/>
              <a:t> defining an RE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7B6C-05DC-3648-A8CB-3942E077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 An RE language L can be defined in many ways ( Multiple Choice). Also many associated facts</a:t>
            </a:r>
          </a:p>
          <a:p>
            <a:pPr lvl="1"/>
            <a:r>
              <a:rPr lang="en-US" dirty="0"/>
              <a:t>Answer 1: There is a TM that enumerates L</a:t>
            </a:r>
          </a:p>
          <a:p>
            <a:pPr lvl="1"/>
            <a:r>
              <a:rPr lang="en-US" dirty="0"/>
              <a:t>Answer 2: There is a TM that recognizes L</a:t>
            </a:r>
          </a:p>
          <a:p>
            <a:pPr lvl="1"/>
            <a:r>
              <a:rPr lang="en-US" dirty="0"/>
              <a:t>Answer 3: There is a TM that enumerates L; then one can realize a TM that recognizes L also</a:t>
            </a:r>
          </a:p>
          <a:p>
            <a:pPr lvl="1"/>
            <a:r>
              <a:rPr lang="en-US" dirty="0"/>
              <a:t>Answer 4: There is a TM that recognizes L; then one can realize a TM that enumerates L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2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83BC-5F36-C44C-8A3B-2474F14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2497870"/>
            <a:ext cx="10515600" cy="1862259"/>
          </a:xfrm>
        </p:spPr>
        <p:txBody>
          <a:bodyPr>
            <a:normAutofit/>
          </a:bodyPr>
          <a:lstStyle/>
          <a:p>
            <a:r>
              <a:rPr lang="en-US" sz="3600" dirty="0"/>
              <a:t>We can study procedures/algorithms using DTM</a:t>
            </a:r>
          </a:p>
        </p:txBody>
      </p:sp>
    </p:spTree>
    <p:extLst>
      <p:ext uri="{BB962C8B-B14F-4D97-AF65-F5344CB8AC3E}">
        <p14:creationId xmlns:p14="http://schemas.microsoft.com/office/powerpoint/2010/main" val="372066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versus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a program is known to halt on all inputs, it is said to realize an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“Algorithm” goes with “Recursive Sets”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a program may loop on some of its inputs (we don’t know whether it would halt on all inputs), we say that the program realizes a </a:t>
            </a:r>
            <a:r>
              <a:rPr lang="en-US" dirty="0">
                <a:solidFill>
                  <a:srgbClr val="FF0000"/>
                </a:solidFill>
              </a:rPr>
              <a:t>procedure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”Procedure” goes with “Recursively Enumerable” sets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65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Algorithms are special cases of procedures (”always halt”)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It is only for algorithms that we meaningfully specify the runtime using the Big-O notation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a procedure, </a:t>
            </a:r>
            <a:r>
              <a:rPr lang="en-US" dirty="0">
                <a:solidFill>
                  <a:srgbClr val="FF0000"/>
                </a:solidFill>
              </a:rPr>
              <a:t>the Big-O runtime is INFINITY!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 ?</a:t>
            </a: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750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REASON: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Big-O tracks the worst-case runtime of a program.</a:t>
            </a:r>
          </a:p>
          <a:p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 If a program can loop, the worst-case is infinity.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76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3734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>
                <a:solidFill>
                  <a:srgbClr val="945200"/>
                </a:solidFill>
              </a:rPr>
              <a:t>Does this TM realize a procedure</a:t>
            </a:r>
          </a:p>
          <a:p>
            <a:r>
              <a:rPr lang="en-US" b="1" dirty="0">
                <a:solidFill>
                  <a:srgbClr val="945200"/>
                </a:solidFill>
              </a:rPr>
              <a:t>or an algorithm?</a:t>
            </a:r>
          </a:p>
          <a:p>
            <a:endParaRPr lang="en-US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945200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If an algorithm, what time </a:t>
            </a:r>
          </a:p>
          <a:p>
            <a:r>
              <a:rPr lang="en-US" b="1" dirty="0">
                <a:solidFill>
                  <a:srgbClr val="945200"/>
                </a:solidFill>
              </a:rPr>
              <a:t>complexity (# of steps taken by</a:t>
            </a:r>
          </a:p>
          <a:p>
            <a:r>
              <a:rPr lang="en-US" b="1" dirty="0">
                <a:solidFill>
                  <a:srgbClr val="945200"/>
                </a:solidFill>
              </a:rPr>
              <a:t>the TM as a function of the </a:t>
            </a:r>
          </a:p>
          <a:p>
            <a:r>
              <a:rPr lang="en-US" b="1" dirty="0">
                <a:solidFill>
                  <a:srgbClr val="945200"/>
                </a:solidFill>
              </a:rPr>
              <a:t>input length)</a:t>
            </a: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955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15164</TotalTime>
  <Words>3052</Words>
  <Application>Microsoft Macintosh PowerPoint</Application>
  <PresentationFormat>Widescreen</PresentationFormat>
  <Paragraphs>298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Helvetica</vt:lpstr>
      <vt:lpstr>Trebuchet MS</vt:lpstr>
      <vt:lpstr>Office Theme</vt:lpstr>
      <vt:lpstr>CS 3100, Models of Computation, Spring 20, Lec 22 April 1, 2020</vt:lpstr>
      <vt:lpstr>Agenda for Wed Apr 1</vt:lpstr>
      <vt:lpstr>Full picture of Formal Language Results (Ch 14, Fig 14.2)</vt:lpstr>
      <vt:lpstr>The notion of Recursively Enumerable Sets  * Regular Sets (Languages) &lt;-&gt; DFA or NFA  * Context-Free Sets (Languages) &lt;-&gt; PDA (not just DPDA)  * Context-Sensitive Sets (Languages) &lt;-&gt; LBA (open issue: NLBA versus DLBA)  * Recursively Enumerable Sets (Languages) &lt;-&gt; DTM or NDTM   - Special case: Recursive Sets </vt:lpstr>
      <vt:lpstr>We can study procedures/algorithms using DTM</vt:lpstr>
      <vt:lpstr>Procedure versus Algorithm</vt:lpstr>
      <vt:lpstr>Key Features of Algorithms</vt:lpstr>
      <vt:lpstr>Key Features of Algorithms</vt:lpstr>
      <vt:lpstr>Example TM dtm2</vt:lpstr>
      <vt:lpstr>Recursively Enumerable Language L</vt:lpstr>
      <vt:lpstr>Recursive Language L</vt:lpstr>
      <vt:lpstr>Examples of RE and Recursive Languages</vt:lpstr>
      <vt:lpstr>Examples of RE and Recursive Languages</vt:lpstr>
      <vt:lpstr>Examples of RE and Recursive Languages</vt:lpstr>
      <vt:lpstr>Example of how to show “Recursive”</vt:lpstr>
      <vt:lpstr>Example of how to show “Recursive”</vt:lpstr>
      <vt:lpstr>Two centrally important languages</vt:lpstr>
      <vt:lpstr>A general proof of a set being RE (14.3.3)</vt:lpstr>
      <vt:lpstr>How to argue that A_TM is RE</vt:lpstr>
      <vt:lpstr>Now, study Asg-6’s remaining problems</vt:lpstr>
      <vt:lpstr>This is where we will study  the “Halting Problem”</vt:lpstr>
      <vt:lpstr>The Halting Problem is FOUNDATIONAL</vt:lpstr>
      <vt:lpstr>How to argue that A_TM is not recursive</vt:lpstr>
      <vt:lpstr>How to argue that A_TM is not recursive</vt:lpstr>
      <vt:lpstr>How to argue that H_TM is not recursive</vt:lpstr>
      <vt:lpstr>Why “diagonalization?” (See Appendix C, book)</vt:lpstr>
      <vt:lpstr>Why “diagonalization?” (See Appendix C, book)</vt:lpstr>
      <vt:lpstr>Why “diagonalization?” (See Appendix C, book)</vt:lpstr>
      <vt:lpstr>In our proof of A_TM, we have diagonalization going on…</vt:lpstr>
      <vt:lpstr>Why “diagonalization?” Two illustrations</vt:lpstr>
      <vt:lpstr>Illustration of the SBT</vt:lpstr>
      <vt:lpstr>                       Zoom quizzes</vt:lpstr>
      <vt:lpstr>Concepts Covered</vt:lpstr>
      <vt:lpstr>DTM versus NDTM</vt:lpstr>
      <vt:lpstr>NDTM versus DTM</vt:lpstr>
      <vt:lpstr>TM's alphabet, its makeup and size</vt:lpstr>
      <vt:lpstr>Turing machine and when it accepts its input</vt:lpstr>
      <vt:lpstr>The language of a TM</vt:lpstr>
      <vt:lpstr>The Venn Diagram of languages (Fig 14.2)</vt:lpstr>
      <vt:lpstr>Can this TM (dtm1) loop? on what inputs? ( Multiple Choice)</vt:lpstr>
      <vt:lpstr>Can this TM (dtm2) loop? on what inputs? ( Multiple Choice)</vt:lpstr>
      <vt:lpstr>The three TMs</vt:lpstr>
      <vt:lpstr>What is an RE Language?</vt:lpstr>
      <vt:lpstr>Recursive Language?</vt:lpstr>
      <vt:lpstr>RE Languages</vt:lpstr>
      <vt:lpstr>Wof defining an RE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497</cp:revision>
  <cp:lastPrinted>2018-09-12T17:40:35Z</cp:lastPrinted>
  <dcterms:created xsi:type="dcterms:W3CDTF">2017-08-23T19:27:01Z</dcterms:created>
  <dcterms:modified xsi:type="dcterms:W3CDTF">2020-04-01T18:20:54Z</dcterms:modified>
</cp:coreProperties>
</file>