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14" r:id="rId2"/>
    <p:sldId id="958" r:id="rId3"/>
    <p:sldId id="1025" r:id="rId4"/>
    <p:sldId id="1018" r:id="rId5"/>
    <p:sldId id="1017" r:id="rId6"/>
    <p:sldId id="1019" r:id="rId7"/>
    <p:sldId id="1021" r:id="rId8"/>
    <p:sldId id="1022" r:id="rId9"/>
    <p:sldId id="1026" r:id="rId10"/>
    <p:sldId id="1027" r:id="rId11"/>
    <p:sldId id="1016" r:id="rId12"/>
    <p:sldId id="1023" r:id="rId13"/>
    <p:sldId id="1013" r:id="rId14"/>
    <p:sldId id="1024" r:id="rId15"/>
    <p:sldId id="1028" r:id="rId16"/>
    <p:sldId id="1029" r:id="rId17"/>
    <p:sldId id="1030" r:id="rId18"/>
    <p:sldId id="982" r:id="rId19"/>
    <p:sldId id="1032" r:id="rId20"/>
    <p:sldId id="1033" r:id="rId21"/>
    <p:sldId id="1031" r:id="rId22"/>
    <p:sldId id="977" r:id="rId23"/>
    <p:sldId id="1035" r:id="rId24"/>
    <p:sldId id="978" r:id="rId25"/>
    <p:sldId id="979" r:id="rId26"/>
    <p:sldId id="980" r:id="rId27"/>
    <p:sldId id="1034" r:id="rId28"/>
    <p:sldId id="1036" r:id="rId29"/>
    <p:sldId id="1037" r:id="rId30"/>
    <p:sldId id="9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4779DE-E800-8544-8E00-0FD60BC31577}">
          <p14:sldIdLst>
            <p14:sldId id="414"/>
            <p14:sldId id="958"/>
            <p14:sldId id="1025"/>
            <p14:sldId id="1018"/>
            <p14:sldId id="1017"/>
            <p14:sldId id="1019"/>
            <p14:sldId id="1021"/>
            <p14:sldId id="1022"/>
            <p14:sldId id="1026"/>
            <p14:sldId id="1027"/>
            <p14:sldId id="1016"/>
            <p14:sldId id="1023"/>
            <p14:sldId id="1013"/>
            <p14:sldId id="1024"/>
            <p14:sldId id="1028"/>
            <p14:sldId id="1029"/>
            <p14:sldId id="1030"/>
            <p14:sldId id="982"/>
            <p14:sldId id="1032"/>
            <p14:sldId id="1033"/>
            <p14:sldId id="1031"/>
            <p14:sldId id="977"/>
            <p14:sldId id="1035"/>
            <p14:sldId id="978"/>
            <p14:sldId id="979"/>
            <p14:sldId id="980"/>
            <p14:sldId id="1034"/>
            <p14:sldId id="1036"/>
            <p14:sldId id="1037"/>
            <p14:sldId id="964"/>
          </p14:sldIdLst>
        </p14:section>
        <p14:section name="Untitled Section" id="{017831F3-6D95-F64C-B486-2B1B42181AD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  <a:srgbClr val="945200"/>
    <a:srgbClr val="AAEDEE"/>
    <a:srgbClr val="FF0000"/>
    <a:srgbClr val="011893"/>
    <a:srgbClr val="0096FF"/>
    <a:srgbClr val="FF2F92"/>
    <a:srgbClr val="FF40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86"/>
    <p:restoredTop sz="94944"/>
  </p:normalViewPr>
  <p:slideViewPr>
    <p:cSldViewPr snapToGrid="0" snapToObjects="1">
      <p:cViewPr varScale="1">
        <p:scale>
          <a:sx n="100" d="100"/>
          <a:sy n="100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100f19Syllab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055904" y="3391480"/>
            <a:ext cx="5575244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:  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rPr>
              <a:t>https://bit.ly/3100s20Syllabus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977566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Spring 20, </a:t>
            </a:r>
            <a:r>
              <a:rPr lang="en-US" sz="3600" dirty="0" err="1"/>
              <a:t>Lec</a:t>
            </a:r>
            <a:r>
              <a:rPr lang="en-US" sz="3600" dirty="0"/>
              <a:t> 23</a:t>
            </a:r>
            <a:br>
              <a:rPr lang="en-US" sz="3600" dirty="0"/>
            </a:br>
            <a:r>
              <a:rPr lang="en-US" sz="3600" dirty="0"/>
              <a:t>April 6,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E58E-46D5-9E4D-9B56-C0E1A463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Cantor-Schroder-Bernstein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0379-3A30-0A46-BF96-A33DB0E6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sets A and B</a:t>
            </a:r>
          </a:p>
          <a:p>
            <a:endParaRPr lang="en-US" dirty="0"/>
          </a:p>
          <a:p>
            <a:r>
              <a:rPr lang="en-US" dirty="0"/>
              <a:t>If there is a     1-1 map  f : A -&gt; B</a:t>
            </a:r>
          </a:p>
          <a:p>
            <a:r>
              <a:rPr lang="en-US" dirty="0"/>
              <a:t>And there is a  1-1 map  g : B -&gt; A</a:t>
            </a:r>
          </a:p>
          <a:p>
            <a:endParaRPr lang="en-US" dirty="0"/>
          </a:p>
          <a:p>
            <a:r>
              <a:rPr lang="en-US" dirty="0"/>
              <a:t>Then there is a 1-1 Correspondence h : A -&gt; B</a:t>
            </a:r>
          </a:p>
          <a:p>
            <a:r>
              <a:rPr lang="en-US" dirty="0"/>
              <a:t>i.e. we will now have a function “h” that is a 1-1 and Onto map from A and B</a:t>
            </a:r>
          </a:p>
          <a:p>
            <a:pPr lvl="1"/>
            <a:r>
              <a:rPr lang="en-US" dirty="0"/>
              <a:t>And by virtue of that, the inverse of h must exist also !!</a:t>
            </a:r>
          </a:p>
        </p:txBody>
      </p:sp>
    </p:spTree>
    <p:extLst>
      <p:ext uri="{BB962C8B-B14F-4D97-AF65-F5344CB8AC3E}">
        <p14:creationId xmlns:p14="http://schemas.microsoft.com/office/powerpoint/2010/main" val="162308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D291-CD0B-6C4E-9DC6-EC6220A8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Illustration of the CSB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BEE1-45A4-2844-9C94-8EC101CA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8942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Show that </a:t>
            </a:r>
            <a:r>
              <a:rPr lang="en-US" dirty="0"/>
              <a:t>there are Aleph_0 C programs (same cardinality as Nat)</a:t>
            </a:r>
          </a:p>
          <a:p>
            <a:r>
              <a:rPr lang="en-US" dirty="0"/>
              <a:t>SBT requires two 1-1 maps</a:t>
            </a:r>
          </a:p>
          <a:p>
            <a:pPr lvl="1"/>
            <a:r>
              <a:rPr lang="en-US" dirty="0"/>
              <a:t>One from Nat to C and the other from C to Nat</a:t>
            </a:r>
          </a:p>
          <a:p>
            <a:pPr lvl="1"/>
            <a:endParaRPr lang="en-US" dirty="0"/>
          </a:p>
          <a:p>
            <a:r>
              <a:rPr lang="en-US" dirty="0"/>
              <a:t>Nat to C :  0 -&gt; main(){} , 1 -&gt; main(){;}, 2 -&gt; main(){ ;; },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All these trivial C programs are legal; they do compile and run!</a:t>
            </a:r>
          </a:p>
          <a:p>
            <a:pPr lvl="1"/>
            <a:r>
              <a:rPr lang="en-US" dirty="0"/>
              <a:t>We don’t need to hit all C programs!  Just finding ANY 1-1 map is sufficient</a:t>
            </a:r>
          </a:p>
          <a:p>
            <a:endParaRPr lang="en-US" dirty="0"/>
          </a:p>
          <a:p>
            <a:r>
              <a:rPr lang="en-US" dirty="0"/>
              <a:t>C to Nat : just take the ASCII string and read it as a Nat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Hence proved!  </a:t>
            </a:r>
            <a:r>
              <a:rPr lang="en-US" dirty="0">
                <a:sym typeface="Wingdings" pitchFamily="2" charset="2"/>
              </a:rPr>
              <a:t>We just proved that there are as many C programs as Nat</a:t>
            </a:r>
          </a:p>
          <a:p>
            <a:r>
              <a:rPr lang="en-US" dirty="0">
                <a:sym typeface="Wingdings" pitchFamily="2" charset="2"/>
              </a:rPr>
              <a:t>The same argument can be applied to TMs</a:t>
            </a:r>
          </a:p>
          <a:p>
            <a:pPr lvl="1"/>
            <a:r>
              <a:rPr lang="en-US" dirty="0">
                <a:sym typeface="Wingdings" pitchFamily="2" charset="2"/>
              </a:rPr>
              <a:t>Take 0 -&gt; First-Trivial-TM  ,   1 -&gt; First-Trivial-TM-with-One-</a:t>
            </a:r>
            <a:r>
              <a:rPr lang="en-US" dirty="0" err="1">
                <a:sym typeface="Wingdings" pitchFamily="2" charset="2"/>
              </a:rPr>
              <a:t>NoOp</a:t>
            </a:r>
            <a:r>
              <a:rPr lang="en-US" dirty="0">
                <a:sym typeface="Wingdings" pitchFamily="2" charset="2"/>
              </a:rPr>
              <a:t>-move </a:t>
            </a:r>
          </a:p>
          <a:p>
            <a:pPr lvl="1"/>
            <a:r>
              <a:rPr lang="en-US" dirty="0">
                <a:sym typeface="Wingdings" pitchFamily="2" charset="2"/>
              </a:rPr>
              <a:t>Take 2 -&gt; First-Trivial-TM-with-Two-</a:t>
            </a:r>
            <a:r>
              <a:rPr lang="en-US" dirty="0" err="1">
                <a:sym typeface="Wingdings" pitchFamily="2" charset="2"/>
              </a:rPr>
              <a:t>NoOp</a:t>
            </a:r>
            <a:r>
              <a:rPr lang="en-US" dirty="0">
                <a:sym typeface="Wingdings" pitchFamily="2" charset="2"/>
              </a:rPr>
              <a:t>-moves,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9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A59-BBAA-4B4F-95C9-9BBB4456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exist non-RE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4B0B-2D60-0E42-98B2-04F64CF9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as many RE languages as Turing Machines</a:t>
            </a:r>
          </a:p>
          <a:p>
            <a:pPr lvl="1"/>
            <a:r>
              <a:rPr lang="en-US" dirty="0"/>
              <a:t>Because each TM goes with an RE language</a:t>
            </a:r>
          </a:p>
          <a:p>
            <a:r>
              <a:rPr lang="en-US" dirty="0"/>
              <a:t>Thus there are Aleph_0 RE languages</a:t>
            </a:r>
          </a:p>
          <a:p>
            <a:endParaRPr lang="en-US" dirty="0"/>
          </a:p>
          <a:p>
            <a:r>
              <a:rPr lang="en-US" dirty="0"/>
              <a:t>We will now show that there are Aleph_1 languages</a:t>
            </a:r>
          </a:p>
          <a:p>
            <a:pPr lvl="1"/>
            <a:r>
              <a:rPr lang="en-US" dirty="0"/>
              <a:t>The cardinality of Languages is Aleph_1</a:t>
            </a:r>
          </a:p>
          <a:p>
            <a:pPr lvl="1"/>
            <a:r>
              <a:rPr lang="en-US" dirty="0"/>
              <a:t>Aleph_1 is the cardinality of Reals</a:t>
            </a:r>
          </a:p>
          <a:p>
            <a:pPr lvl="1"/>
            <a:endParaRPr lang="en-US" dirty="0"/>
          </a:p>
          <a:p>
            <a:r>
              <a:rPr lang="en-US" dirty="0"/>
              <a:t>Thus there are more languages than RE languages</a:t>
            </a:r>
          </a:p>
          <a:p>
            <a:pPr lvl="1"/>
            <a:r>
              <a:rPr lang="en-US" dirty="0"/>
              <a:t>Or some language is non-RE !!</a:t>
            </a:r>
          </a:p>
        </p:txBody>
      </p:sp>
    </p:spTree>
    <p:extLst>
      <p:ext uri="{BB962C8B-B14F-4D97-AF65-F5344CB8AC3E}">
        <p14:creationId xmlns:p14="http://schemas.microsoft.com/office/powerpoint/2010/main" val="152917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86F0-0F7F-E54E-A48D-A64B07A5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880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Now to show there are ”more languages”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40A7-785D-BF41-8FC2-A6E616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805160" cy="50831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there is a 1-1 Correspondence between TMs and 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‘’  0   1   00   01   10   11  000  001…. (all possible strings)</a:t>
            </a:r>
          </a:p>
          <a:p>
            <a:pPr marL="0" indent="0">
              <a:buNone/>
            </a:pPr>
            <a:r>
              <a:rPr lang="en-US" dirty="0"/>
              <a:t>TM0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432FF"/>
                </a:solidFill>
              </a:rPr>
              <a:t>  1   0    0    1     1     0 …            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 language {0,01,10}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TM1  0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 0   ….                                   -&gt; Language { }</a:t>
            </a:r>
          </a:p>
          <a:p>
            <a:pPr marL="0" indent="0">
              <a:buNone/>
            </a:pPr>
            <a:r>
              <a:rPr lang="en-US" dirty="0"/>
              <a:t>TM2  1  1 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  1                                    -&gt; Language Sigma*</a:t>
            </a:r>
          </a:p>
          <a:p>
            <a:pPr marL="0" indent="0">
              <a:buNone/>
            </a:pPr>
            <a:r>
              <a:rPr lang="en-US" dirty="0"/>
              <a:t>TM3  1  0   1  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 1   0  … -&gt;                  -&gt; </a:t>
            </a:r>
            <a:r>
              <a:rPr lang="en-US" sz="2000" dirty="0"/>
              <a:t>Alternate strings in num order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above listing shows all candidate strings on the top row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And uses a “bit vector” to pull out languages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Here we portray as if TM0’s language is {0, 01, 10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TM1’s language is portrayed as {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TM2’s language is portrayed as Sigma*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TM3’s language is portrayed as {‘’, 1, 01, …. (alternate strings of the numeric order) }</a:t>
            </a:r>
          </a:p>
        </p:txBody>
      </p:sp>
    </p:spTree>
    <p:extLst>
      <p:ext uri="{BB962C8B-B14F-4D97-AF65-F5344CB8AC3E}">
        <p14:creationId xmlns:p14="http://schemas.microsoft.com/office/powerpoint/2010/main" val="35282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86F0-0F7F-E54E-A48D-A64B07A5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880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Now to show there are ”more languages”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40A7-785D-BF41-8FC2-A6E616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805160" cy="47672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Then in this listing, consider the COMPLEMENT of the diagonal</a:t>
            </a:r>
          </a:p>
          <a:p>
            <a:pPr marL="0" indent="0">
              <a:buNone/>
            </a:pPr>
            <a:r>
              <a:rPr lang="en-US" dirty="0"/>
              <a:t>        ‘’  0   1   00   01   10   11  000  001…. (all possible strings)</a:t>
            </a:r>
          </a:p>
          <a:p>
            <a:pPr marL="0" indent="0">
              <a:buNone/>
            </a:pPr>
            <a:r>
              <a:rPr lang="en-US" dirty="0"/>
              <a:t>TM0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432FF"/>
                </a:solidFill>
              </a:rPr>
              <a:t>  1   0    0    1     1     0 …            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 language {0,01,10}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TM1  0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 0   ….                                   -&gt; Language { }</a:t>
            </a:r>
          </a:p>
          <a:p>
            <a:pPr marL="0" indent="0">
              <a:buNone/>
            </a:pPr>
            <a:r>
              <a:rPr lang="en-US" dirty="0"/>
              <a:t>TM2  1  1 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  1                                    -&gt; Language Sigma*</a:t>
            </a:r>
          </a:p>
          <a:p>
            <a:pPr marL="0" indent="0">
              <a:buNone/>
            </a:pPr>
            <a:r>
              <a:rPr lang="en-US" dirty="0"/>
              <a:t>TM3  1  0   1  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 1   0  … -&gt;                  -&gt; </a:t>
            </a:r>
            <a:r>
              <a:rPr lang="en-US" sz="2000" dirty="0"/>
              <a:t>Alternate strings in num order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Then the DIAGONAL LANGUAGE – the language obtained by complementing the diagonal CANNOT be in the listing because it differs from each listed language at least at one place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But since there are Aleph_0 TMs,  there must be Aleph_1 languages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( there is no cardinality between Aleph_0 and Aleph_1 )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And in fact we can read out each “bit vector” for a language as a Real Number also !!</a:t>
            </a:r>
          </a:p>
        </p:txBody>
      </p:sp>
    </p:spTree>
    <p:extLst>
      <p:ext uri="{BB962C8B-B14F-4D97-AF65-F5344CB8AC3E}">
        <p14:creationId xmlns:p14="http://schemas.microsoft.com/office/powerpoint/2010/main" val="119042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4E02-4FE9-F247-AB88-0E536C4E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9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348975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AC1C-1155-5C4A-B24C-5CE42083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Mapping 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AD1D-45A9-8C4C-98EE-8B08B2F7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Reductions help “bridge” from an OLD and HARD problem to a potentially HARDER problem</a:t>
            </a:r>
          </a:p>
          <a:p>
            <a:endParaRPr lang="en-US" dirty="0"/>
          </a:p>
          <a:p>
            <a:r>
              <a:rPr lang="en-US" dirty="0"/>
              <a:t>This way if the HARDER problem can be solved, then the OLD and HARD problem can be solved</a:t>
            </a:r>
          </a:p>
          <a:p>
            <a:endParaRPr lang="en-US" dirty="0"/>
          </a:p>
          <a:p>
            <a:r>
              <a:rPr lang="en-US" dirty="0"/>
              <a:t>This is how we show that TMs ”can’t solve certain problems”</a:t>
            </a:r>
          </a:p>
          <a:p>
            <a:r>
              <a:rPr lang="en-US" dirty="0"/>
              <a:t>This is how we show that some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47953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4E02-4FE9-F247-AB88-0E536C4E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9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Mapping Reductions: Definition</a:t>
            </a:r>
          </a:p>
        </p:txBody>
      </p:sp>
    </p:spTree>
    <p:extLst>
      <p:ext uri="{BB962C8B-B14F-4D97-AF65-F5344CB8AC3E}">
        <p14:creationId xmlns:p14="http://schemas.microsoft.com/office/powerpoint/2010/main" val="204934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Mapping Reduction : Definition </a:t>
            </a:r>
            <a:r>
              <a:rPr lang="en-US" sz="3200" dirty="0" err="1"/>
              <a:t>w.r.t.</a:t>
            </a:r>
            <a:r>
              <a:rPr lang="en-US" sz="3200" dirty="0"/>
              <a:t> Language Mapping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A is mapping-reduced to a language B via function f</a:t>
            </a:r>
          </a:p>
          <a:p>
            <a:pPr lvl="1"/>
            <a:r>
              <a:rPr lang="en-US" dirty="0"/>
              <a:t>Written A &lt;=m B </a:t>
            </a:r>
          </a:p>
          <a:p>
            <a:pPr lvl="1"/>
            <a:r>
              <a:rPr lang="en-US" dirty="0"/>
              <a:t>If the following holds</a:t>
            </a:r>
          </a:p>
          <a:p>
            <a:pPr lvl="1"/>
            <a:r>
              <a:rPr lang="en-US" dirty="0"/>
              <a:t>We find a Turing-computable function “Translate” (“f” below) such that</a:t>
            </a:r>
          </a:p>
          <a:p>
            <a:pPr lvl="1"/>
            <a:r>
              <a:rPr lang="en-US" dirty="0"/>
              <a:t>For any x in Sigma*</a:t>
            </a:r>
          </a:p>
          <a:p>
            <a:pPr lvl="2"/>
            <a:r>
              <a:rPr lang="en-US" dirty="0"/>
              <a:t>x in A </a:t>
            </a:r>
            <a:r>
              <a:rPr lang="en-US" dirty="0" err="1"/>
              <a:t>iff</a:t>
            </a:r>
            <a:r>
              <a:rPr lang="en-US" dirty="0"/>
              <a:t> Translate(x) in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63" y="3484097"/>
            <a:ext cx="5213591" cy="30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2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Mapping Reduction : Definition </a:t>
            </a:r>
            <a:r>
              <a:rPr lang="en-US" sz="3200" dirty="0" err="1"/>
              <a:t>w.r.t.</a:t>
            </a:r>
            <a:r>
              <a:rPr lang="en-US" sz="3200" dirty="0"/>
              <a:t> Problem-Solving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308428"/>
            <a:ext cx="10515600" cy="5184446"/>
          </a:xfrm>
        </p:spPr>
        <p:txBody>
          <a:bodyPr/>
          <a:lstStyle/>
          <a:p>
            <a:r>
              <a:rPr lang="en-US" dirty="0"/>
              <a:t>Problem A is mapping-reduced to Problem B via function f</a:t>
            </a:r>
          </a:p>
          <a:p>
            <a:pPr lvl="1"/>
            <a:r>
              <a:rPr lang="en-US" dirty="0"/>
              <a:t>Written A &lt;=m B </a:t>
            </a:r>
          </a:p>
          <a:p>
            <a:pPr lvl="1"/>
            <a:r>
              <a:rPr lang="en-US" dirty="0"/>
              <a:t>If the following holds</a:t>
            </a:r>
          </a:p>
          <a:p>
            <a:pPr lvl="1"/>
            <a:r>
              <a:rPr lang="en-US" dirty="0"/>
              <a:t>We find a Turing-computable function “Translate” (“f” below) such that</a:t>
            </a:r>
          </a:p>
          <a:p>
            <a:pPr lvl="1"/>
            <a:r>
              <a:rPr lang="en-US" dirty="0"/>
              <a:t>For any x in Sigma*</a:t>
            </a:r>
          </a:p>
          <a:p>
            <a:pPr lvl="1"/>
            <a:r>
              <a:rPr lang="en-US" dirty="0"/>
              <a:t>We produce f(x)  also falling into Sigma*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we focus on what x does to points in A</a:t>
            </a:r>
          </a:p>
          <a:p>
            <a:pPr lvl="1"/>
            <a:r>
              <a:rPr lang="en-US" dirty="0"/>
              <a:t>Those points must fall INTO 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Points x outside of A must fall OUTSIDE B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10" y="3276600"/>
            <a:ext cx="4061344" cy="23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2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D96-ED8C-0945-AA19-8213BFF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for Wed Apr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DAF9-31AE-3346-8319-DF7DFD8C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Review of Functions</a:t>
            </a:r>
          </a:p>
          <a:p>
            <a:pPr lvl="1"/>
            <a:r>
              <a:rPr lang="en-US" dirty="0"/>
              <a:t>Review of basic concepts such as Domain, </a:t>
            </a:r>
            <a:r>
              <a:rPr lang="en-US" dirty="0" err="1"/>
              <a:t>CoDomain</a:t>
            </a:r>
            <a:r>
              <a:rPr lang="en-US" dirty="0"/>
              <a:t>, Range, 1-1, Onto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Cantor-Schroder-Bernstein Theorem (CSB Theorem)</a:t>
            </a:r>
          </a:p>
          <a:p>
            <a:pPr lvl="1"/>
            <a:r>
              <a:rPr lang="en-US" dirty="0"/>
              <a:t>Counting sets using the SBT</a:t>
            </a:r>
          </a:p>
          <a:p>
            <a:pPr lvl="1"/>
            <a:r>
              <a:rPr lang="en-US" dirty="0"/>
              <a:t>Show that there are as many TMs as Nat</a:t>
            </a:r>
          </a:p>
          <a:p>
            <a:endParaRPr lang="en-US" dirty="0"/>
          </a:p>
          <a:p>
            <a:r>
              <a:rPr lang="en-US" dirty="0"/>
              <a:t>Showing that there exist non-RE languages (Appendix C)</a:t>
            </a:r>
          </a:p>
          <a:p>
            <a:pPr lvl="1"/>
            <a:r>
              <a:rPr lang="en-US" dirty="0"/>
              <a:t>Show that a Correspondence between TMs and Languages FAILS</a:t>
            </a:r>
          </a:p>
          <a:p>
            <a:pPr lvl="1"/>
            <a:r>
              <a:rPr lang="en-US" dirty="0"/>
              <a:t>Hence non-RE sets exist</a:t>
            </a:r>
          </a:p>
          <a:p>
            <a:pPr lvl="1"/>
            <a:endParaRPr lang="en-US" dirty="0"/>
          </a:p>
          <a:p>
            <a:r>
              <a:rPr lang="en-US" dirty="0"/>
              <a:t>Mapping Reductions: Two Approaches</a:t>
            </a:r>
          </a:p>
          <a:p>
            <a:pPr lvl="1"/>
            <a:r>
              <a:rPr lang="en-US" dirty="0"/>
              <a:t>Solver for New Problem helping solve an Already Impossible Problem</a:t>
            </a:r>
          </a:p>
          <a:p>
            <a:pPr lvl="1"/>
            <a:r>
              <a:rPr lang="en-US" dirty="0"/>
              <a:t>As a transformation from an Old Impossible problem to a New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8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98529" cy="618286"/>
          </a:xfrm>
        </p:spPr>
        <p:txBody>
          <a:bodyPr>
            <a:normAutofit/>
          </a:bodyPr>
          <a:lstStyle/>
          <a:p>
            <a:r>
              <a:rPr lang="en-US" sz="3200" dirty="0"/>
              <a:t>Mapping Reduction : Definition </a:t>
            </a:r>
            <a:r>
              <a:rPr lang="en-US" sz="3200" dirty="0" err="1"/>
              <a:t>w.r.t.</a:t>
            </a:r>
            <a:r>
              <a:rPr lang="en-US" sz="3200" dirty="0"/>
              <a:t>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308428"/>
            <a:ext cx="10515600" cy="51844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A is mapping-reduced to Problem B via function f</a:t>
            </a:r>
          </a:p>
          <a:p>
            <a:pPr lvl="1"/>
            <a:r>
              <a:rPr lang="en-US" dirty="0"/>
              <a:t>The ENTIRETY of A is mapped into a subspace of B via f</a:t>
            </a:r>
          </a:p>
          <a:p>
            <a:pPr lvl="1"/>
            <a:r>
              <a:rPr lang="en-US" dirty="0"/>
              <a:t>A are “all the Old and Hard” problem instances</a:t>
            </a:r>
          </a:p>
          <a:p>
            <a:pPr lvl="1"/>
            <a:r>
              <a:rPr lang="en-US" dirty="0"/>
              <a:t>B are the “New and Potentially Harder” problem instances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Thus, if there is </a:t>
            </a:r>
            <a:r>
              <a:rPr lang="en-US" dirty="0">
                <a:solidFill>
                  <a:schemeClr val="tx1"/>
                </a:solidFill>
              </a:rPr>
              <a:t>an algorithm for </a:t>
            </a:r>
            <a:r>
              <a:rPr lang="en-US" dirty="0"/>
              <a:t>B</a:t>
            </a:r>
          </a:p>
          <a:p>
            <a:pPr lvl="1"/>
            <a:r>
              <a:rPr lang="en-US" dirty="0"/>
              <a:t>We must have </a:t>
            </a:r>
            <a:r>
              <a:rPr lang="en-US" dirty="0">
                <a:solidFill>
                  <a:schemeClr val="tx1"/>
                </a:solidFill>
              </a:rPr>
              <a:t>an algorithm for the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 f(A) region </a:t>
            </a:r>
            <a:r>
              <a:rPr lang="en-US" dirty="0"/>
              <a:t>which is contained in 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But we now have an algorithm for A also!</a:t>
            </a:r>
          </a:p>
          <a:p>
            <a:pPr lvl="2"/>
            <a:r>
              <a:rPr lang="en-US" dirty="0"/>
              <a:t>Given an instance x in A, map it via “f” into B</a:t>
            </a:r>
          </a:p>
          <a:p>
            <a:pPr lvl="2"/>
            <a:r>
              <a:rPr lang="en-US" dirty="0"/>
              <a:t>Then solve the mapped problem via B’s algorithm!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Let us illustrate these specifically on an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10" y="3276600"/>
            <a:ext cx="4061344" cy="23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4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4E02-4FE9-F247-AB88-0E536C4E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9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Mapping Reductions: Examples</a:t>
            </a:r>
          </a:p>
        </p:txBody>
      </p:sp>
    </p:spTree>
    <p:extLst>
      <p:ext uri="{BB962C8B-B14F-4D97-AF65-F5344CB8AC3E}">
        <p14:creationId xmlns:p14="http://schemas.microsoft.com/office/powerpoint/2010/main" val="276472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87100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Regular_TM</a:t>
            </a:r>
            <a:r>
              <a:rPr lang="en-US" dirty="0"/>
              <a:t> is not decidable (has no 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Regular_TM</a:t>
            </a:r>
            <a:r>
              <a:rPr lang="en-US" dirty="0"/>
              <a:t> is a language</a:t>
            </a:r>
          </a:p>
          <a:p>
            <a:r>
              <a:rPr lang="en-US" dirty="0" err="1"/>
              <a:t>Regular_TM</a:t>
            </a:r>
            <a:r>
              <a:rPr lang="en-US" dirty="0"/>
              <a:t> = { &lt;M&gt; : The language of M is regular }</a:t>
            </a:r>
          </a:p>
          <a:p>
            <a:r>
              <a:rPr lang="en-US" dirty="0"/>
              <a:t>Suppose </a:t>
            </a:r>
            <a:r>
              <a:rPr lang="en-US" dirty="0" err="1"/>
              <a:t>Regular_TM</a:t>
            </a:r>
            <a:r>
              <a:rPr lang="en-US" dirty="0"/>
              <a:t> is decidable</a:t>
            </a:r>
          </a:p>
          <a:p>
            <a:r>
              <a:rPr lang="en-US" dirty="0"/>
              <a:t>Then we can build a decider for A_TM</a:t>
            </a:r>
          </a:p>
          <a:p>
            <a:pPr lvl="1"/>
            <a:endParaRPr lang="en-US" dirty="0"/>
          </a:p>
          <a:p>
            <a:r>
              <a:rPr lang="en-US" dirty="0"/>
              <a:t>But we have already shown that A_TM does not have an algorithm</a:t>
            </a:r>
          </a:p>
          <a:p>
            <a:r>
              <a:rPr lang="en-US" dirty="0"/>
              <a:t>Thus, we cannot have an algorithm for </a:t>
            </a:r>
            <a:r>
              <a:rPr lang="en-US" dirty="0" err="1"/>
              <a:t>Regular_TM</a:t>
            </a:r>
            <a:r>
              <a:rPr lang="en-US" dirty="0"/>
              <a:t> (</a:t>
            </a:r>
            <a:r>
              <a:rPr lang="en-US" dirty="0" err="1"/>
              <a:t>Reg_TM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 will show A_TM &lt;=m </a:t>
            </a:r>
            <a:r>
              <a:rPr lang="en-US" dirty="0" err="1"/>
              <a:t>Reg_TM</a:t>
            </a:r>
            <a:r>
              <a:rPr lang="en-US" dirty="0"/>
              <a:t>  by presenting the “f” function</a:t>
            </a:r>
          </a:p>
        </p:txBody>
      </p:sp>
    </p:spTree>
    <p:extLst>
      <p:ext uri="{BB962C8B-B14F-4D97-AF65-F5344CB8AC3E}">
        <p14:creationId xmlns:p14="http://schemas.microsoft.com/office/powerpoint/2010/main" val="147368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9092-5B96-7040-B2C4-6EA56C3F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Mapping Reduction Picture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AC8-D20D-7B46-9DB1-0099F70D9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11049000" cy="4351338"/>
          </a:xfrm>
        </p:spPr>
        <p:txBody>
          <a:bodyPr/>
          <a:lstStyle/>
          <a:p>
            <a:r>
              <a:rPr lang="en-US" dirty="0"/>
              <a:t>Let “A” be A_TM</a:t>
            </a:r>
          </a:p>
          <a:p>
            <a:r>
              <a:rPr lang="en-US" dirty="0"/>
              <a:t>Let “B” be </a:t>
            </a:r>
            <a:r>
              <a:rPr lang="en-US" dirty="0" err="1"/>
              <a:t>Reg_TM</a:t>
            </a:r>
            <a:endParaRPr lang="en-US" dirty="0"/>
          </a:p>
          <a:p>
            <a:r>
              <a:rPr lang="en-US" dirty="0"/>
              <a:t>We want a function “f” </a:t>
            </a:r>
          </a:p>
          <a:p>
            <a:r>
              <a:rPr lang="en-US" dirty="0"/>
              <a:t>f must be a computable function</a:t>
            </a:r>
          </a:p>
          <a:p>
            <a:r>
              <a:rPr lang="en-US" dirty="0"/>
              <a:t>Thus, f is a program-function that</a:t>
            </a:r>
          </a:p>
          <a:p>
            <a:pPr marL="0" indent="0">
              <a:buNone/>
            </a:pPr>
            <a:r>
              <a:rPr lang="en-US" dirty="0"/>
              <a:t>  translates an &lt;</a:t>
            </a:r>
            <a:r>
              <a:rPr lang="en-US" dirty="0" err="1"/>
              <a:t>M,w</a:t>
            </a:r>
            <a:r>
              <a:rPr lang="en-US" dirty="0"/>
              <a:t>&gt; within A_TM into an M’ that falls into </a:t>
            </a:r>
            <a:r>
              <a:rPr lang="en-US" dirty="0" err="1"/>
              <a:t>Reg_TM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define such a translator called “Translate” (next slide)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681FC-DA9E-524A-9924-B02CE6E6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56" y="1714500"/>
            <a:ext cx="4061344" cy="23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076"/>
            <a:ext cx="10515600" cy="1162732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that </a:t>
            </a:r>
            <a:r>
              <a:rPr lang="en-US" dirty="0" err="1"/>
              <a:t>Regular_TM</a:t>
            </a:r>
            <a:r>
              <a:rPr lang="en-US" dirty="0"/>
              <a:t> is not recursive: define function “Translate” as follows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434461"/>
            <a:ext cx="11391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Translate yield?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yields the description of a TM M’</a:t>
            </a:r>
          </a:p>
          <a:p>
            <a:r>
              <a:rPr lang="en-US" dirty="0"/>
              <a:t>That is what the “print” produces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suppose </a:t>
            </a:r>
            <a:r>
              <a:rPr lang="en-US" dirty="0" err="1"/>
              <a:t>FullDeciderRegTM</a:t>
            </a:r>
            <a:r>
              <a:rPr lang="en-US" dirty="0"/>
              <a:t> exists (algorithm for </a:t>
            </a:r>
            <a:r>
              <a:rPr lang="en-US" dirty="0" err="1"/>
              <a:t>Reg_TM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How can we build </a:t>
            </a:r>
            <a:r>
              <a:rPr lang="en-US" dirty="0" err="1"/>
              <a:t>FullDeciderATM</a:t>
            </a:r>
            <a:r>
              <a:rPr lang="en-US" dirty="0"/>
              <a:t> ?  (algorithm for A_TM)</a:t>
            </a:r>
          </a:p>
        </p:txBody>
      </p:sp>
    </p:spTree>
    <p:extLst>
      <p:ext uri="{BB962C8B-B14F-4D97-AF65-F5344CB8AC3E}">
        <p14:creationId xmlns:p14="http://schemas.microsoft.com/office/powerpoint/2010/main" val="163657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FullDeciderATM</a:t>
            </a:r>
            <a:r>
              <a:rPr lang="en-US" dirty="0"/>
              <a:t> is built as follows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0" y="1291806"/>
            <a:ext cx="1183640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1" y="1664281"/>
            <a:ext cx="6451600" cy="147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044143"/>
            <a:ext cx="88745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What are the strings that fall into the language of M’  ??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First they are strings “x” of the form 0^n and 1^n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Then there are additional strings (all other strings in fact), provided M accepts w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is the language of M’  if M accepts w?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is the language of M’  if M does not accept w?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When is it that the language of M’ is </a:t>
            </a:r>
            <a:r>
              <a:rPr lang="en-US" dirty="0" err="1"/>
              <a:t>regualr</a:t>
            </a:r>
            <a:r>
              <a:rPr lang="en-US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199011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F31D-213E-264B-BE7A-F9A3E48A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</a:t>
            </a:r>
            <a:r>
              <a:rPr lang="en-US" dirty="0" err="1"/>
              <a:t>Reg_TM</a:t>
            </a:r>
            <a:r>
              <a:rPr lang="en-US" dirty="0"/>
              <a:t> have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FFC3-D1C0-5B4E-96CF-46E123C4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only two possibilities:</a:t>
            </a:r>
          </a:p>
          <a:p>
            <a:pPr lvl="1"/>
            <a:r>
              <a:rPr lang="en-US" dirty="0"/>
              <a:t>Either M’ has a regular language or not</a:t>
            </a:r>
          </a:p>
          <a:p>
            <a:pPr lvl="1"/>
            <a:endParaRPr lang="en-US" dirty="0"/>
          </a:p>
          <a:p>
            <a:r>
              <a:rPr lang="en-US" dirty="0"/>
              <a:t>We see that M’ includes strings of the form 0^n 1^n always</a:t>
            </a:r>
          </a:p>
          <a:p>
            <a:endParaRPr lang="en-US" dirty="0"/>
          </a:p>
          <a:p>
            <a:r>
              <a:rPr lang="en-US" dirty="0"/>
              <a:t>But if M accepts w, then M’ also includes strings that are NOT of the form 0^n 1^n</a:t>
            </a:r>
          </a:p>
          <a:p>
            <a:endParaRPr lang="en-US" dirty="0"/>
          </a:p>
          <a:p>
            <a:r>
              <a:rPr lang="en-US" dirty="0"/>
              <a:t>Thus if M accepts w, the language of M’ is regular</a:t>
            </a:r>
          </a:p>
          <a:p>
            <a:r>
              <a:rPr lang="en-US" dirty="0"/>
              <a:t>If M does not accept w, the language of M’ is not regular</a:t>
            </a:r>
          </a:p>
          <a:p>
            <a:r>
              <a:rPr lang="en-US" dirty="0"/>
              <a:t>Thus we have shown A_TM &lt;=m   </a:t>
            </a:r>
            <a:r>
              <a:rPr lang="en-US" dirty="0" err="1"/>
              <a:t>Reg_TM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Asg-6 asks you to modify this proof for CFL_TM </a:t>
            </a:r>
          </a:p>
        </p:txBody>
      </p:sp>
    </p:spTree>
    <p:extLst>
      <p:ext uri="{BB962C8B-B14F-4D97-AF65-F5344CB8AC3E}">
        <p14:creationId xmlns:p14="http://schemas.microsoft.com/office/powerpoint/2010/main" val="80407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9092-5B96-7040-B2C4-6EA56C3F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Asg-6 also asks you to show </a:t>
            </a:r>
            <a:r>
              <a:rPr lang="en-US" dirty="0" err="1"/>
              <a:t>Amb</a:t>
            </a:r>
            <a:r>
              <a:rPr lang="en-US" dirty="0"/>
              <a:t> has no </a:t>
            </a:r>
            <a:r>
              <a:rPr lang="en-US" dirty="0" err="1"/>
              <a:t>algo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AC8-D20D-7B46-9DB1-0099F70D9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110490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Let “A” be PCP</a:t>
            </a:r>
          </a:p>
          <a:p>
            <a:r>
              <a:rPr lang="en-US" dirty="0"/>
              <a:t>Let “B” be AMB</a:t>
            </a:r>
          </a:p>
          <a:p>
            <a:r>
              <a:rPr lang="en-US" dirty="0"/>
              <a:t>Function f is given to you </a:t>
            </a:r>
          </a:p>
          <a:p>
            <a:r>
              <a:rPr lang="en-US" dirty="0"/>
              <a:t>f takes a collection of tiles (PCP inst.)</a:t>
            </a:r>
          </a:p>
          <a:p>
            <a:pPr marL="0" indent="0">
              <a:buNone/>
            </a:pPr>
            <a:r>
              <a:rPr lang="en-US" dirty="0"/>
              <a:t>  and produces a CFG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Such that the CFG will be unambiguous IF and ONLY IF the PCP system has no 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 if we bring along an algorithm for </a:t>
            </a:r>
            <a:r>
              <a:rPr lang="en-US" dirty="0" err="1"/>
              <a:t>Amb</a:t>
            </a:r>
            <a:r>
              <a:rPr lang="en-US" dirty="0"/>
              <a:t>, we will have an algorithm for PCP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 we have shown PCP &lt;=m </a:t>
            </a:r>
            <a:r>
              <a:rPr lang="en-US" dirty="0" err="1"/>
              <a:t>Amb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681FC-DA9E-524A-9924-B02CE6E6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56" y="1714500"/>
            <a:ext cx="4061344" cy="23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9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4E02-4FE9-F247-AB88-0E536C4E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9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Ways of </a:t>
            </a:r>
            <a:r>
              <a:rPr lang="en-US" dirty="0" err="1"/>
              <a:t>pictorically</a:t>
            </a:r>
            <a:r>
              <a:rPr lang="en-US" dirty="0"/>
              <a:t> presenting &lt;=m</a:t>
            </a:r>
          </a:p>
        </p:txBody>
      </p:sp>
    </p:spTree>
    <p:extLst>
      <p:ext uri="{BB962C8B-B14F-4D97-AF65-F5344CB8AC3E}">
        <p14:creationId xmlns:p14="http://schemas.microsoft.com/office/powerpoint/2010/main" val="104648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4E02-4FE9-F247-AB88-0E536C4E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9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3724152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78610" cy="618286"/>
          </a:xfrm>
        </p:spPr>
        <p:txBody>
          <a:bodyPr>
            <a:noAutofit/>
          </a:bodyPr>
          <a:lstStyle/>
          <a:p>
            <a:r>
              <a:rPr lang="en-US" sz="3200" dirty="0"/>
              <a:t>Boxes inside boxes view of A_TM to </a:t>
            </a:r>
            <a:r>
              <a:rPr lang="en-US" sz="3200" dirty="0" err="1"/>
              <a:t>Reg_TM</a:t>
            </a:r>
            <a:endParaRPr lang="en-US" sz="3200" dirty="0">
              <a:solidFill>
                <a:srgbClr val="FF2F9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D14C4B-D260-B440-AF95-1212720EC627}"/>
              </a:ext>
            </a:extLst>
          </p:cNvPr>
          <p:cNvSpPr/>
          <p:nvPr/>
        </p:nvSpPr>
        <p:spPr>
          <a:xfrm>
            <a:off x="1959428" y="1654629"/>
            <a:ext cx="8273143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D66AB5-CB26-6643-BE52-E8EFBE661A21}"/>
              </a:ext>
            </a:extLst>
          </p:cNvPr>
          <p:cNvCxnSpPr/>
          <p:nvPr/>
        </p:nvCxnSpPr>
        <p:spPr>
          <a:xfrm>
            <a:off x="838200" y="2365829"/>
            <a:ext cx="1121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1F9DA-2FC0-3447-A887-9548F1DE3268}"/>
              </a:ext>
            </a:extLst>
          </p:cNvPr>
          <p:cNvCxnSpPr/>
          <p:nvPr/>
        </p:nvCxnSpPr>
        <p:spPr>
          <a:xfrm>
            <a:off x="838200" y="4535715"/>
            <a:ext cx="1121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D6FE69-5845-7A46-9E7A-63788C018B3B}"/>
              </a:ext>
            </a:extLst>
          </p:cNvPr>
          <p:cNvSpPr txBox="1"/>
          <p:nvPr/>
        </p:nvSpPr>
        <p:spPr>
          <a:xfrm>
            <a:off x="972457" y="19594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F301-6790-3148-A5FE-504D3F067755}"/>
              </a:ext>
            </a:extLst>
          </p:cNvPr>
          <p:cNvSpPr txBox="1"/>
          <p:nvPr/>
        </p:nvSpPr>
        <p:spPr>
          <a:xfrm>
            <a:off x="972457" y="395514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9CC02E-AE83-724C-A21E-EA14132C65C7}"/>
              </a:ext>
            </a:extLst>
          </p:cNvPr>
          <p:cNvCxnSpPr/>
          <p:nvPr/>
        </p:nvCxnSpPr>
        <p:spPr>
          <a:xfrm>
            <a:off x="10232571" y="2365829"/>
            <a:ext cx="1121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1EC77-5561-0044-ACF7-E7F99BF53512}"/>
              </a:ext>
            </a:extLst>
          </p:cNvPr>
          <p:cNvCxnSpPr/>
          <p:nvPr/>
        </p:nvCxnSpPr>
        <p:spPr>
          <a:xfrm>
            <a:off x="10232571" y="4535715"/>
            <a:ext cx="1121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818719-2554-E24C-9A85-DF58EAAC13E0}"/>
              </a:ext>
            </a:extLst>
          </p:cNvPr>
          <p:cNvSpPr txBox="1"/>
          <p:nvPr/>
        </p:nvSpPr>
        <p:spPr>
          <a:xfrm>
            <a:off x="10320244" y="1447140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  <a:p>
            <a:r>
              <a:rPr lang="en-US" dirty="0"/>
              <a:t>i.e. </a:t>
            </a:r>
          </a:p>
          <a:p>
            <a:r>
              <a:rPr lang="en-US" dirty="0"/>
              <a:t>M accepts 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98C8C-AAF7-E542-9E6B-E1982FC55C42}"/>
              </a:ext>
            </a:extLst>
          </p:cNvPr>
          <p:cNvSpPr txBox="1"/>
          <p:nvPr/>
        </p:nvSpPr>
        <p:spPr>
          <a:xfrm>
            <a:off x="10320244" y="3354978"/>
            <a:ext cx="1367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</a:t>
            </a:r>
          </a:p>
          <a:p>
            <a:r>
              <a:rPr lang="en-US" dirty="0"/>
              <a:t>i.e.</a:t>
            </a:r>
          </a:p>
          <a:p>
            <a:r>
              <a:rPr lang="en-US" dirty="0"/>
              <a:t>M does not </a:t>
            </a:r>
          </a:p>
          <a:p>
            <a:r>
              <a:rPr lang="en-US" dirty="0"/>
              <a:t>accept 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4322B3-171C-8C4A-B8EE-12A581268A10}"/>
              </a:ext>
            </a:extLst>
          </p:cNvPr>
          <p:cNvSpPr/>
          <p:nvPr/>
        </p:nvSpPr>
        <p:spPr>
          <a:xfrm>
            <a:off x="2974973" y="2925299"/>
            <a:ext cx="2779485" cy="1518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BE5A1-E055-294C-80EB-B7666E547130}"/>
              </a:ext>
            </a:extLst>
          </p:cNvPr>
          <p:cNvSpPr/>
          <p:nvPr/>
        </p:nvSpPr>
        <p:spPr>
          <a:xfrm>
            <a:off x="6353344" y="2918038"/>
            <a:ext cx="2779485" cy="1518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14B930-8027-8843-BE5E-CC71933936C9}"/>
              </a:ext>
            </a:extLst>
          </p:cNvPr>
          <p:cNvCxnSpPr>
            <a:cxnSpLocks/>
          </p:cNvCxnSpPr>
          <p:nvPr/>
        </p:nvCxnSpPr>
        <p:spPr>
          <a:xfrm>
            <a:off x="2454272" y="3164784"/>
            <a:ext cx="560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66F801-71EB-DD4B-9611-5D603A986ECB}"/>
              </a:ext>
            </a:extLst>
          </p:cNvPr>
          <p:cNvSpPr txBox="1"/>
          <p:nvPr/>
        </p:nvSpPr>
        <p:spPr>
          <a:xfrm>
            <a:off x="2560493" y="274063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0FC52-1FFE-6343-B14B-292F9CE1BD17}"/>
              </a:ext>
            </a:extLst>
          </p:cNvPr>
          <p:cNvSpPr txBox="1"/>
          <p:nvPr/>
        </p:nvSpPr>
        <p:spPr>
          <a:xfrm>
            <a:off x="2475143" y="405209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CF9F-B241-B842-AE7C-8CA0D15C969A}"/>
              </a:ext>
            </a:extLst>
          </p:cNvPr>
          <p:cNvCxnSpPr>
            <a:cxnSpLocks/>
          </p:cNvCxnSpPr>
          <p:nvPr/>
        </p:nvCxnSpPr>
        <p:spPr>
          <a:xfrm>
            <a:off x="2454272" y="3926326"/>
            <a:ext cx="560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1CDCCA-AC31-BC45-98E2-2AD67936D2C0}"/>
              </a:ext>
            </a:extLst>
          </p:cNvPr>
          <p:cNvSpPr txBox="1"/>
          <p:nvPr/>
        </p:nvSpPr>
        <p:spPr>
          <a:xfrm>
            <a:off x="5842027" y="33362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M’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BE5BCB-7AD3-1E4F-A0D2-91222591B18E}"/>
              </a:ext>
            </a:extLst>
          </p:cNvPr>
          <p:cNvCxnSpPr>
            <a:cxnSpLocks/>
          </p:cNvCxnSpPr>
          <p:nvPr/>
        </p:nvCxnSpPr>
        <p:spPr>
          <a:xfrm>
            <a:off x="9132829" y="4086736"/>
            <a:ext cx="560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0DE9C2-F7EF-1346-B883-DD919153BBFA}"/>
              </a:ext>
            </a:extLst>
          </p:cNvPr>
          <p:cNvSpPr txBox="1"/>
          <p:nvPr/>
        </p:nvSpPr>
        <p:spPr>
          <a:xfrm>
            <a:off x="3863084" y="3361593"/>
            <a:ext cx="1132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  <a:p>
            <a:r>
              <a:rPr lang="en-US" dirty="0"/>
              <a:t>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CA23B6-CB70-2545-8D91-BD73948C7A87}"/>
              </a:ext>
            </a:extLst>
          </p:cNvPr>
          <p:cNvSpPr txBox="1"/>
          <p:nvPr/>
        </p:nvSpPr>
        <p:spPr>
          <a:xfrm>
            <a:off x="7261223" y="3382404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Reg_TM</a:t>
            </a:r>
            <a:endParaRPr lang="en-US" dirty="0"/>
          </a:p>
          <a:p>
            <a:r>
              <a:rPr lang="en-US" dirty="0"/>
              <a:t>decider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2E146B-A57F-1040-92C7-851586C3D330}"/>
              </a:ext>
            </a:extLst>
          </p:cNvPr>
          <p:cNvCxnSpPr>
            <a:cxnSpLocks/>
          </p:cNvCxnSpPr>
          <p:nvPr/>
        </p:nvCxnSpPr>
        <p:spPr>
          <a:xfrm>
            <a:off x="5759900" y="3742575"/>
            <a:ext cx="560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837230-F3E3-DD46-B88E-91CE2EF05C0C}"/>
              </a:ext>
            </a:extLst>
          </p:cNvPr>
          <p:cNvCxnSpPr>
            <a:cxnSpLocks/>
          </p:cNvCxnSpPr>
          <p:nvPr/>
        </p:nvCxnSpPr>
        <p:spPr>
          <a:xfrm>
            <a:off x="9132829" y="3241231"/>
            <a:ext cx="560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6D683-5BDB-B84F-BB65-84DA95F3292D}"/>
              </a:ext>
            </a:extLst>
          </p:cNvPr>
          <p:cNvCxnSpPr>
            <a:cxnSpLocks/>
          </p:cNvCxnSpPr>
          <p:nvPr/>
        </p:nvCxnSpPr>
        <p:spPr>
          <a:xfrm>
            <a:off x="1944172" y="2384184"/>
            <a:ext cx="510014" cy="78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AA19F6-4D59-064B-9AE7-11D2E06C38CE}"/>
              </a:ext>
            </a:extLst>
          </p:cNvPr>
          <p:cNvCxnSpPr>
            <a:cxnSpLocks/>
          </p:cNvCxnSpPr>
          <p:nvPr/>
        </p:nvCxnSpPr>
        <p:spPr>
          <a:xfrm flipV="1">
            <a:off x="1956561" y="3894339"/>
            <a:ext cx="497625" cy="639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252E57-E543-F44B-BE64-BFB8286DD2CC}"/>
              </a:ext>
            </a:extLst>
          </p:cNvPr>
          <p:cNvCxnSpPr>
            <a:cxnSpLocks/>
          </p:cNvCxnSpPr>
          <p:nvPr/>
        </p:nvCxnSpPr>
        <p:spPr>
          <a:xfrm>
            <a:off x="9601788" y="4086736"/>
            <a:ext cx="645340" cy="468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300117-8D44-CB42-9409-91466CC86974}"/>
              </a:ext>
            </a:extLst>
          </p:cNvPr>
          <p:cNvCxnSpPr>
            <a:cxnSpLocks/>
          </p:cNvCxnSpPr>
          <p:nvPr/>
        </p:nvCxnSpPr>
        <p:spPr>
          <a:xfrm flipV="1">
            <a:off x="9601788" y="2370470"/>
            <a:ext cx="645340" cy="87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0BD34B-31DB-8746-8010-8377CF299E7F}"/>
              </a:ext>
            </a:extLst>
          </p:cNvPr>
          <p:cNvSpPr txBox="1"/>
          <p:nvPr/>
        </p:nvSpPr>
        <p:spPr>
          <a:xfrm>
            <a:off x="2984081" y="1037883"/>
            <a:ext cx="670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a </a:t>
            </a:r>
            <a:r>
              <a:rPr lang="en-US" dirty="0" err="1"/>
              <a:t>Reg_TM</a:t>
            </a:r>
            <a:r>
              <a:rPr lang="en-US" dirty="0"/>
              <a:t> decider, you can build up an A_TM decider which is “known impossible”</a:t>
            </a:r>
          </a:p>
        </p:txBody>
      </p:sp>
    </p:spTree>
    <p:extLst>
      <p:ext uri="{BB962C8B-B14F-4D97-AF65-F5344CB8AC3E}">
        <p14:creationId xmlns:p14="http://schemas.microsoft.com/office/powerpoint/2010/main" val="125115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7B29-8E79-304E-8878-964208FB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6618-6225-1941-8DF7-E92C5C07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map Domains to their </a:t>
            </a:r>
            <a:r>
              <a:rPr lang="en-US" dirty="0" err="1"/>
              <a:t>CoDomains</a:t>
            </a:r>
            <a:endParaRPr lang="en-US" dirty="0"/>
          </a:p>
          <a:p>
            <a:r>
              <a:rPr lang="en-US" dirty="0"/>
              <a:t>Where the mapped points fall is called the Range of a function</a:t>
            </a:r>
          </a:p>
          <a:p>
            <a:r>
              <a:rPr lang="en-US" dirty="0"/>
              <a:t>Functions can be 1-1 (injections) or Many-to-one</a:t>
            </a:r>
          </a:p>
          <a:p>
            <a:r>
              <a:rPr lang="en-US" dirty="0"/>
              <a:t>Functions can be Onto (covers the range) or Into (does not)</a:t>
            </a:r>
          </a:p>
          <a:p>
            <a:r>
              <a:rPr lang="en-US" dirty="0"/>
              <a:t>Which of these are 1-1 and which are many-to-one ?</a:t>
            </a:r>
          </a:p>
          <a:p>
            <a:pPr lvl="1"/>
            <a:r>
              <a:rPr lang="en-US" dirty="0"/>
              <a:t>Rot13: {A,B,C, …, Z} </a:t>
            </a:r>
            <a:r>
              <a:rPr lang="en-US" dirty="0">
                <a:sym typeface="Wingdings" pitchFamily="2" charset="2"/>
              </a:rPr>
              <a:t>  {A,B,C,…,Z}   where rot13 maps each character to the 13th next character; for instance </a:t>
            </a:r>
          </a:p>
          <a:p>
            <a:pPr lvl="2"/>
            <a:r>
              <a:rPr lang="en-US" dirty="0">
                <a:sym typeface="Wingdings" pitchFamily="2" charset="2"/>
              </a:rPr>
              <a:t>A &lt;-&gt; N,  B &lt;-&gt; O, ….,  L &lt;-&gt; Y,  M &lt;-&gt; Z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Mod3 : Nat   Nat where</a:t>
            </a:r>
          </a:p>
          <a:p>
            <a:pPr lvl="2"/>
            <a:r>
              <a:rPr lang="en-US" dirty="0">
                <a:sym typeface="Wingdings" pitchFamily="2" charset="2"/>
              </a:rPr>
              <a:t>0 -&gt; 0, 1 -&gt; 1, 2 -&gt; 2, 3 -&gt; 0, 4 -&gt; 1, …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7B29-8E79-304E-8878-964208FB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6618-6225-1941-8DF7-E92C5C07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Rot13 Onto, where Rot13: {A,B,C, …, Z} </a:t>
            </a:r>
            <a:r>
              <a:rPr lang="en-US" dirty="0">
                <a:sym typeface="Wingdings" pitchFamily="2" charset="2"/>
              </a:rPr>
              <a:t>  {A,B,C,…,Z} ? </a:t>
            </a:r>
          </a:p>
          <a:p>
            <a:r>
              <a:rPr lang="en-US" dirty="0">
                <a:sym typeface="Wingdings" pitchFamily="2" charset="2"/>
              </a:rPr>
              <a:t>Mod3 : Nat -&gt; Nat Onto?</a:t>
            </a:r>
          </a:p>
          <a:p>
            <a:r>
              <a:rPr lang="en-US" dirty="0">
                <a:sym typeface="Wingdings" pitchFamily="2" charset="2"/>
              </a:rPr>
              <a:t>Suppose we define Mod3 : Nat  {0,1,2} then is Mod3 Onto?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Functions that are 1-1 and Onto are important </a:t>
            </a:r>
          </a:p>
          <a:p>
            <a:pPr lvl="1"/>
            <a:r>
              <a:rPr lang="en-US" dirty="0">
                <a:sym typeface="Wingdings" pitchFamily="2" charset="2"/>
              </a:rPr>
              <a:t>They are called Bijections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Establishes a 1-1 Correspondence between the sets</a:t>
            </a:r>
          </a:p>
          <a:p>
            <a:pPr lvl="1"/>
            <a:r>
              <a:rPr lang="en-US" dirty="0">
                <a:sym typeface="Wingdings" pitchFamily="2" charset="2"/>
              </a:rPr>
              <a:t>E.g. a “barter”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7B29-8E79-304E-8878-964208FB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617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Fun Exercise using Functions: the CSB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6618-6225-1941-8DF7-E92C5C07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“count” infinite sets via a Correspondence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I.e.  we place the sets into a 1-1, Onto arrangement   (Correspondence)</a:t>
            </a:r>
          </a:p>
          <a:p>
            <a:pPr lvl="1"/>
            <a:r>
              <a:rPr lang="en-US" dirty="0">
                <a:sym typeface="Wingdings" pitchFamily="2" charset="2"/>
              </a:rPr>
              <a:t>Example : Nat  Int </a:t>
            </a:r>
          </a:p>
          <a:p>
            <a:pPr lvl="1"/>
            <a:r>
              <a:rPr lang="en-US" dirty="0">
                <a:sym typeface="Wingdings" pitchFamily="2" charset="2"/>
              </a:rPr>
              <a:t>Recall Nat = {0,1,2,3…}</a:t>
            </a:r>
          </a:p>
          <a:p>
            <a:pPr lvl="1"/>
            <a:r>
              <a:rPr lang="en-US" dirty="0">
                <a:sym typeface="Wingdings" pitchFamily="2" charset="2"/>
              </a:rPr>
              <a:t>And Int = {0, 1, -1, 2, -2, 3, -3, …}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Suppose we specify this function: h : Nat  Int</a:t>
            </a:r>
          </a:p>
          <a:p>
            <a:pPr lvl="1"/>
            <a:r>
              <a:rPr lang="en-US" dirty="0">
                <a:sym typeface="Wingdings" pitchFamily="2" charset="2"/>
              </a:rPr>
              <a:t>0 -&gt; 0,        1 -&gt; 1,        2 -&gt; -1,        3 -&gt; 2,         4 -&gt; -2,      5 -&gt; 3,    6 -&gt; -3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Odd n  -&gt;  (n+1)/2     Even n  -&gt;  - n/2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This is a Correspondence between Nat and Int</a:t>
            </a:r>
          </a:p>
          <a:p>
            <a:r>
              <a:rPr lang="en-US" dirty="0">
                <a:sym typeface="Wingdings" pitchFamily="2" charset="2"/>
              </a:rPr>
              <a:t>There are as many Nat as Int  -- even though Nat is a proper subset of Int !!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7B29-8E79-304E-8878-964208FB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887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Fun Exercise using Functions: the CSB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6618-6225-1941-8DF7-E92C5C07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This is a 1-1 Correspondence between Nat and Int</a:t>
            </a:r>
          </a:p>
          <a:p>
            <a:r>
              <a:rPr lang="en-US" dirty="0">
                <a:sym typeface="Wingdings" pitchFamily="2" charset="2"/>
              </a:rPr>
              <a:t>There are as many Nat as Int  -- even though Nat is a proper subset of Int !!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cardinality of Nat is Aleph_0</a:t>
            </a:r>
          </a:p>
          <a:p>
            <a:r>
              <a:rPr lang="en-US" dirty="0">
                <a:sym typeface="Wingdings" pitchFamily="2" charset="2"/>
              </a:rPr>
              <a:t>Hence the cardinality of Int is also Aleph_0</a:t>
            </a:r>
          </a:p>
          <a:p>
            <a:pPr lvl="1"/>
            <a:r>
              <a:rPr lang="en-US" dirty="0">
                <a:sym typeface="Wingdings" pitchFamily="2" charset="2"/>
              </a:rPr>
              <a:t>Because there is a 1-1 correspondence between Nat and Int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2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7B29-8E79-304E-8878-964208FB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2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Fun Exercise using Functions: the CSB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6618-6225-1941-8DF7-E92C5C07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a 1-1 correspondence between Nat and Int was easy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Odd n  -&gt;  (n+1)/2     Even n  -&gt;  - n/2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But often it is not that easy</a:t>
            </a:r>
          </a:p>
          <a:p>
            <a:r>
              <a:rPr lang="en-US" dirty="0">
                <a:sym typeface="Wingdings" pitchFamily="2" charset="2"/>
              </a:rPr>
              <a:t>E.g. how do we find a 1-1 correspondence between </a:t>
            </a:r>
          </a:p>
          <a:p>
            <a:pPr lvl="1"/>
            <a:r>
              <a:rPr lang="en-US" dirty="0">
                <a:sym typeface="Wingdings" pitchFamily="2" charset="2"/>
              </a:rPr>
              <a:t>Nat and C programs ?</a:t>
            </a:r>
          </a:p>
          <a:p>
            <a:pPr lvl="1"/>
            <a:r>
              <a:rPr lang="en-US" dirty="0">
                <a:sym typeface="Wingdings" pitchFamily="2" charset="2"/>
              </a:rPr>
              <a:t>Nat and TMs ?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Cantor-Schroder-Bernstein Theorem helps find a 1-1 correspondence by merely asking you to find 1-1 maps going both ways!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8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4E02-4FE9-F247-AB88-0E536C4E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9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The Cantor-Schroder-Bernstein Theorem</a:t>
            </a:r>
          </a:p>
        </p:txBody>
      </p:sp>
    </p:spTree>
    <p:extLst>
      <p:ext uri="{BB962C8B-B14F-4D97-AF65-F5344CB8AC3E}">
        <p14:creationId xmlns:p14="http://schemas.microsoft.com/office/powerpoint/2010/main" val="19416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15346</TotalTime>
  <Words>2210</Words>
  <Application>Microsoft Macintosh PowerPoint</Application>
  <PresentationFormat>Widescreen</PresentationFormat>
  <Paragraphs>272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Helvetica</vt:lpstr>
      <vt:lpstr>Trebuchet MS</vt:lpstr>
      <vt:lpstr>Office Theme</vt:lpstr>
      <vt:lpstr>CS 3100, Models of Computation, Spring 20, Lec 23 April 6, 2020</vt:lpstr>
      <vt:lpstr>Agenda for Wed Apr 6</vt:lpstr>
      <vt:lpstr>                     Review of Functions</vt:lpstr>
      <vt:lpstr>Review of Functions</vt:lpstr>
      <vt:lpstr>Review of Functions</vt:lpstr>
      <vt:lpstr>Fun Exercise using Functions: the CSB Theorem</vt:lpstr>
      <vt:lpstr>Fun Exercise using Functions: the CSB Theorem</vt:lpstr>
      <vt:lpstr>Fun Exercise using Functions: the CSB Theorem</vt:lpstr>
      <vt:lpstr>    The Cantor-Schroder-Bernstein Theorem</vt:lpstr>
      <vt:lpstr>The Cantor-Schroder-Bernstein Theorem</vt:lpstr>
      <vt:lpstr>Illustration of the CSB Theorem</vt:lpstr>
      <vt:lpstr>There exist non-RE Languages</vt:lpstr>
      <vt:lpstr>Now to show there are ”more languages”</vt:lpstr>
      <vt:lpstr>Now to show there are ”more languages”</vt:lpstr>
      <vt:lpstr>                  Mapping Reductions</vt:lpstr>
      <vt:lpstr>Basics of Mapping Reductions</vt:lpstr>
      <vt:lpstr>         Mapping Reductions: Definition</vt:lpstr>
      <vt:lpstr>Mapping Reduction : Definition w.r.t. Language Mapping</vt:lpstr>
      <vt:lpstr>Mapping Reduction : Definition w.r.t. Problem-Solving</vt:lpstr>
      <vt:lpstr>Mapping Reduction : Definition w.r.t. Problems</vt:lpstr>
      <vt:lpstr>         Mapping Reductions: Examples</vt:lpstr>
      <vt:lpstr>Regular_TM is not decidable (has no algorithm)</vt:lpstr>
      <vt:lpstr>The Mapping Reduction Picture now</vt:lpstr>
      <vt:lpstr>Proof that Regular_TM is not recursive: define function “Translate” as follows</vt:lpstr>
      <vt:lpstr>What does Translate yield?</vt:lpstr>
      <vt:lpstr>FullDeciderATM is built as follows</vt:lpstr>
      <vt:lpstr>Does Reg_TM have an algorithm?</vt:lpstr>
      <vt:lpstr>Asg-6 also asks you to show Amb has no algo.</vt:lpstr>
      <vt:lpstr>         Ways of pictorically presenting &lt;=m</vt:lpstr>
      <vt:lpstr>Boxes inside boxes view of A_TM to Reg_TM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513</cp:revision>
  <cp:lastPrinted>2018-09-12T17:40:35Z</cp:lastPrinted>
  <dcterms:created xsi:type="dcterms:W3CDTF">2017-08-23T19:27:01Z</dcterms:created>
  <dcterms:modified xsi:type="dcterms:W3CDTF">2020-04-05T19:44:53Z</dcterms:modified>
</cp:coreProperties>
</file>