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14" r:id="rId2"/>
    <p:sldId id="929" r:id="rId3"/>
    <p:sldId id="967" r:id="rId4"/>
    <p:sldId id="965" r:id="rId5"/>
    <p:sldId id="966" r:id="rId6"/>
    <p:sldId id="968" r:id="rId7"/>
    <p:sldId id="969" r:id="rId8"/>
    <p:sldId id="963" r:id="rId9"/>
    <p:sldId id="970" r:id="rId10"/>
    <p:sldId id="971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A"/>
    <a:srgbClr val="FF006F"/>
    <a:srgbClr val="0096FF"/>
    <a:srgbClr val="945200"/>
    <a:srgbClr val="0432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/>
    <p:restoredTop sz="78933"/>
  </p:normalViewPr>
  <p:slideViewPr>
    <p:cSldViewPr snapToGrid="0" snapToObjects="1">
      <p:cViewPr varScale="1">
        <p:scale>
          <a:sx n="96" d="100"/>
          <a:sy n="9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8" y="2414076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174663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CS 3100, Models of Computation, Fall 2019</a:t>
            </a:r>
            <a:br>
              <a:rPr lang="en-US" sz="3200" dirty="0"/>
            </a:br>
            <a:r>
              <a:rPr lang="en-US" sz="3200" dirty="0" err="1"/>
              <a:t>Lec</a:t>
            </a:r>
            <a:r>
              <a:rPr lang="en-US" sz="3200" dirty="0"/>
              <a:t> 25, Chapter 14 and beginning Chapter 16</a:t>
            </a:r>
            <a:br>
              <a:rPr lang="en-US" sz="3200" dirty="0"/>
            </a:br>
            <a:r>
              <a:rPr lang="en-US" sz="3200" dirty="0"/>
              <a:t>Plus Asg-6 Discussion</a:t>
            </a:r>
            <a:br>
              <a:rPr lang="en-US" sz="3200" dirty="0"/>
            </a:br>
            <a:r>
              <a:rPr lang="en-US" sz="3200" dirty="0" err="1"/>
              <a:t>bit.ly</a:t>
            </a:r>
            <a:r>
              <a:rPr lang="en-US" sz="3200" dirty="0"/>
              <a:t>/3100s20Slides 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A_TM being RE : Semi-decider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fill this in class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Design </a:t>
            </a:r>
            <a:r>
              <a:rPr lang="en-US" dirty="0" err="1"/>
              <a:t>Matm</a:t>
            </a:r>
            <a:r>
              <a:rPr lang="en-US" dirty="0"/>
              <a:t> as follows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err="1"/>
              <a:t>Matm</a:t>
            </a:r>
            <a:r>
              <a:rPr lang="en-US" dirty="0"/>
              <a:t> takes &lt;</a:t>
            </a:r>
            <a:r>
              <a:rPr lang="en-US" dirty="0" err="1"/>
              <a:t>M,w</a:t>
            </a:r>
            <a:r>
              <a:rPr lang="en-US" dirty="0"/>
              <a:t>&gt; on its tape</a:t>
            </a:r>
          </a:p>
          <a:p>
            <a:pPr lvl="1"/>
            <a:r>
              <a:rPr lang="en-US" dirty="0"/>
              <a:t>It checks that M is a proper TM encoding</a:t>
            </a:r>
          </a:p>
          <a:p>
            <a:pPr lvl="1"/>
            <a:r>
              <a:rPr lang="en-US" dirty="0"/>
              <a:t>If so, it runs M on w</a:t>
            </a:r>
          </a:p>
          <a:p>
            <a:pPr lvl="1"/>
            <a:r>
              <a:rPr lang="en-US" dirty="0"/>
              <a:t>When that run accepts, </a:t>
            </a:r>
            <a:r>
              <a:rPr lang="en-US" dirty="0" err="1"/>
              <a:t>Matm</a:t>
            </a:r>
            <a:r>
              <a:rPr lang="en-US" dirty="0"/>
              <a:t> accepts</a:t>
            </a:r>
          </a:p>
        </p:txBody>
      </p:sp>
    </p:spTree>
    <p:extLst>
      <p:ext uri="{BB962C8B-B14F-4D97-AF65-F5344CB8AC3E}">
        <p14:creationId xmlns:p14="http://schemas.microsoft.com/office/powerpoint/2010/main" val="32129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A_TM being RE : Semi-decider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Pseudo-code for </a:t>
            </a:r>
            <a:r>
              <a:rPr lang="en-US" dirty="0" err="1"/>
              <a:t>Matm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Matm</a:t>
            </a:r>
            <a:r>
              <a:rPr lang="en-US" dirty="0"/>
              <a:t>(TM M, string w)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check_is_a_TM</a:t>
            </a:r>
            <a:r>
              <a:rPr lang="en-US" dirty="0"/>
              <a:t>(M); // if not, go to </a:t>
            </a:r>
            <a:r>
              <a:rPr lang="en-US" dirty="0" err="1"/>
              <a:t>Reject_Matm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status = run(M, w); // This may never come back!</a:t>
            </a:r>
          </a:p>
          <a:p>
            <a:pPr marL="0" indent="0">
              <a:buNone/>
            </a:pPr>
            <a:r>
              <a:rPr lang="en-US" dirty="0"/>
              <a:t>   //Phew, came back!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stopped_accept</a:t>
            </a:r>
            <a:r>
              <a:rPr lang="en-US" dirty="0"/>
              <a:t>(status))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Accept_Matm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else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Reject_Matm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378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that A_TM is NOT recursive.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not. That is A_TM is indeed recursive.</a:t>
            </a:r>
          </a:p>
          <a:p>
            <a:r>
              <a:rPr lang="en-US" dirty="0"/>
              <a:t>Then there exists a decider TM</a:t>
            </a:r>
          </a:p>
          <a:p>
            <a:r>
              <a:rPr lang="en-US" dirty="0"/>
              <a:t>Its “C prototype” will look like</a:t>
            </a:r>
          </a:p>
          <a:p>
            <a:r>
              <a:rPr lang="en-US" dirty="0"/>
              <a:t>Bool </a:t>
            </a:r>
            <a:r>
              <a:rPr lang="en-US" dirty="0" err="1"/>
              <a:t>DeciderA</a:t>
            </a:r>
            <a:r>
              <a:rPr lang="en-US" dirty="0"/>
              <a:t>(TM M, input x);</a:t>
            </a:r>
          </a:p>
          <a:p>
            <a:r>
              <a:rPr lang="en-US" dirty="0" err="1"/>
              <a:t>DeciderA</a:t>
            </a:r>
            <a:r>
              <a:rPr lang="en-US" dirty="0"/>
              <a:t> exists in some library (nobody will show it to us, but the library designer claims it exists)</a:t>
            </a:r>
          </a:p>
          <a:p>
            <a:r>
              <a:rPr lang="en-US" dirty="0"/>
              <a:t>Then we can do this to derive a contradiction  </a:t>
            </a:r>
          </a:p>
        </p:txBody>
      </p:sp>
    </p:spTree>
    <p:extLst>
      <p:ext uri="{BB962C8B-B14F-4D97-AF65-F5344CB8AC3E}">
        <p14:creationId xmlns:p14="http://schemas.microsoft.com/office/powerpoint/2010/main" val="71632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that A_TM is NOT recursive.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98" y="898473"/>
            <a:ext cx="10021004" cy="58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Now does Diagonal(Diagonal) accept </a:t>
            </a:r>
            <a:r>
              <a:rPr lang="en-US"/>
              <a:t>or reject?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4939354"/>
            <a:ext cx="10515600" cy="15887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Diagonal(Diagonal) accepts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DeciderA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Diagonal,Diagonal</a:t>
            </a:r>
            <a:r>
              <a:rPr lang="en-US" dirty="0">
                <a:sym typeface="Wingdings"/>
              </a:rPr>
              <a:t>) does not accept  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 ? (fill)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Diagonal(Diagonal) rejects  </a:t>
            </a:r>
            <a:r>
              <a:rPr lang="en-US" dirty="0" err="1">
                <a:sym typeface="Wingdings"/>
              </a:rPr>
              <a:t>DeciderA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Diagonal,Diagonal</a:t>
            </a:r>
            <a:r>
              <a:rPr lang="en-US" dirty="0">
                <a:sym typeface="Wingdings"/>
              </a:rPr>
              <a:t>) accepts  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 ? (fill)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412"/>
            <a:ext cx="6756943" cy="39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look at Asg-6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asks you to write a similar proof for “halt”</a:t>
            </a:r>
          </a:p>
          <a:p>
            <a:endParaRPr lang="en-US" dirty="0"/>
          </a:p>
          <a:p>
            <a:r>
              <a:rPr lang="en-US" dirty="0"/>
              <a:t>Then it asks you to write a proof for CFL_TM</a:t>
            </a:r>
          </a:p>
          <a:p>
            <a:pPr lvl="1"/>
            <a:r>
              <a:rPr lang="en-US" dirty="0"/>
              <a:t>We will now study the “regular TM” part covered in Asg-6</a:t>
            </a:r>
          </a:p>
        </p:txBody>
      </p:sp>
    </p:spTree>
    <p:extLst>
      <p:ext uri="{BB962C8B-B14F-4D97-AF65-F5344CB8AC3E}">
        <p14:creationId xmlns:p14="http://schemas.microsoft.com/office/powerpoint/2010/main" val="176350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Regular_TM</a:t>
            </a:r>
            <a:r>
              <a:rPr lang="en-US" dirty="0"/>
              <a:t> is not 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Regular_TM</a:t>
            </a:r>
            <a:r>
              <a:rPr lang="en-US" dirty="0"/>
              <a:t> is a language</a:t>
            </a:r>
          </a:p>
          <a:p>
            <a:r>
              <a:rPr lang="en-US" dirty="0" err="1"/>
              <a:t>Regular_TM</a:t>
            </a:r>
            <a:r>
              <a:rPr lang="en-US" dirty="0"/>
              <a:t> = { &lt;M&gt; : The language of M is regular }</a:t>
            </a:r>
          </a:p>
          <a:p>
            <a:r>
              <a:rPr lang="en-US" dirty="0"/>
              <a:t>Suppose </a:t>
            </a:r>
            <a:r>
              <a:rPr lang="en-US" dirty="0" err="1"/>
              <a:t>Regular_TM</a:t>
            </a:r>
            <a:r>
              <a:rPr lang="en-US" dirty="0"/>
              <a:t> is decidable</a:t>
            </a:r>
          </a:p>
          <a:p>
            <a:r>
              <a:rPr lang="en-US" dirty="0"/>
              <a:t>Then we can build a decider for A_TM</a:t>
            </a:r>
          </a:p>
          <a:p>
            <a:pPr lvl="1"/>
            <a:r>
              <a:rPr lang="en-US" dirty="0"/>
              <a:t>What does this mean, in the light of the proof we just now did?</a:t>
            </a:r>
          </a:p>
          <a:p>
            <a:r>
              <a:rPr lang="en-US" dirty="0"/>
              <a:t>Here is how we will build a decider for A_TM</a:t>
            </a:r>
          </a:p>
        </p:txBody>
      </p:sp>
    </p:spTree>
    <p:extLst>
      <p:ext uri="{BB962C8B-B14F-4D97-AF65-F5344CB8AC3E}">
        <p14:creationId xmlns:p14="http://schemas.microsoft.com/office/powerpoint/2010/main" val="570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076"/>
            <a:ext cx="10515600" cy="1162732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that </a:t>
            </a:r>
            <a:r>
              <a:rPr lang="en-US" dirty="0" err="1"/>
              <a:t>Regular_TM</a:t>
            </a:r>
            <a:r>
              <a:rPr lang="en-US" dirty="0"/>
              <a:t> is not recursive: define function “Translate” as follows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434461"/>
            <a:ext cx="11391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Translate yield?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yields the description of a TM M’</a:t>
            </a:r>
          </a:p>
          <a:p>
            <a:r>
              <a:rPr lang="en-US" dirty="0"/>
              <a:t>That is what the “print” produces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suppose </a:t>
            </a:r>
            <a:r>
              <a:rPr lang="en-US" dirty="0" err="1"/>
              <a:t>FullDeciderRegTM</a:t>
            </a:r>
            <a:r>
              <a:rPr lang="en-US" dirty="0"/>
              <a:t> exists</a:t>
            </a:r>
          </a:p>
          <a:p>
            <a:endParaRPr lang="en-US" dirty="0"/>
          </a:p>
          <a:p>
            <a:r>
              <a:rPr lang="en-US" dirty="0"/>
              <a:t>How can we build </a:t>
            </a:r>
            <a:r>
              <a:rPr lang="en-US" dirty="0" err="1"/>
              <a:t>FullDeciderATM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7149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FullDeciderATM</a:t>
            </a:r>
            <a:r>
              <a:rPr lang="en-US" dirty="0"/>
              <a:t> is built as follows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0" y="1291806"/>
            <a:ext cx="118364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1" y="1664281"/>
            <a:ext cx="6451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044143"/>
            <a:ext cx="88745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this as a “boxes within boxes” drawing below</a:t>
            </a:r>
          </a:p>
          <a:p>
            <a:r>
              <a:rPr lang="en-US" dirty="0"/>
              <a:t>Then ask “When is the language of M’ regular ?? “</a:t>
            </a:r>
          </a:p>
          <a:p>
            <a:endParaRPr lang="en-US" dirty="0"/>
          </a:p>
          <a:p>
            <a:r>
              <a:rPr lang="en-US" dirty="0"/>
              <a:t>What are the strings that fall into the language of M’  ??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First they are strings “x” of the form 0^n and 1^n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Then there are additional strings (all other strings in fact), provided M accepts w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is the language of M’  if M accepts w?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is the language of M’  if M does not accept w?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When is it that the language of M’ is </a:t>
            </a:r>
            <a:r>
              <a:rPr lang="en-US" dirty="0" err="1"/>
              <a:t>regualr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08836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 of RE and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An RE language L is the language of a TM M</a:t>
            </a:r>
          </a:p>
          <a:p>
            <a:pPr lvl="1"/>
            <a:r>
              <a:rPr lang="en-US" dirty="0"/>
              <a:t>i.e. for any member x of L,  M is guaranteed to accept x (take x, halt in “accept”)</a:t>
            </a:r>
          </a:p>
          <a:p>
            <a:pPr lvl="1"/>
            <a:r>
              <a:rPr lang="en-US" dirty="0"/>
              <a:t>For x not in L, M may loop</a:t>
            </a:r>
          </a:p>
          <a:p>
            <a:endParaRPr lang="en-US" dirty="0"/>
          </a:p>
          <a:p>
            <a:r>
              <a:rPr lang="en-US" dirty="0"/>
              <a:t>A recursive language is the language of a TM that halts on all inputs</a:t>
            </a:r>
          </a:p>
          <a:p>
            <a:pPr lvl="1"/>
            <a:r>
              <a:rPr lang="en-US" dirty="0"/>
              <a:t>Take in x, halt in “accept/reject” ; never loop</a:t>
            </a:r>
          </a:p>
          <a:p>
            <a:endParaRPr lang="en-US" dirty="0"/>
          </a:p>
          <a:p>
            <a:r>
              <a:rPr lang="en-US" dirty="0"/>
              <a:t>If a language L and its complement are RE, then L is recursive</a:t>
            </a:r>
          </a:p>
          <a:p>
            <a:pPr lvl="1"/>
            <a:r>
              <a:rPr lang="en-US" dirty="0"/>
              <a:t>This is because we have M1 for L and M2 for L-bar</a:t>
            </a:r>
          </a:p>
          <a:p>
            <a:pPr lvl="1"/>
            <a:r>
              <a:rPr lang="en-US" dirty="0"/>
              <a:t>One of them has to halt on any x. Then we have a decider (yes/no without looping)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Asg-6 asks you to prove that CFL_TM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boxes within boxes drawing</a:t>
            </a:r>
          </a:p>
          <a:p>
            <a:endParaRPr lang="en-US" dirty="0"/>
          </a:p>
          <a:p>
            <a:r>
              <a:rPr lang="en-US" dirty="0"/>
              <a:t>Define “translate” and other things</a:t>
            </a:r>
          </a:p>
          <a:p>
            <a:endParaRPr lang="en-US" dirty="0"/>
          </a:p>
          <a:p>
            <a:r>
              <a:rPr lang="en-US" dirty="0"/>
              <a:t>Review this and ask questions by Thu</a:t>
            </a:r>
          </a:p>
        </p:txBody>
      </p:sp>
    </p:spTree>
    <p:extLst>
      <p:ext uri="{BB962C8B-B14F-4D97-AF65-F5344CB8AC3E}">
        <p14:creationId xmlns:p14="http://schemas.microsoft.com/office/powerpoint/2010/main" val="134880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This process of building “Translate” is called Mapping Reduction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A is mapping-reduced to a language B</a:t>
            </a:r>
          </a:p>
          <a:p>
            <a:pPr lvl="1"/>
            <a:r>
              <a:rPr lang="en-US" dirty="0"/>
              <a:t>Written A &lt;=m B </a:t>
            </a:r>
          </a:p>
          <a:p>
            <a:pPr lvl="1"/>
            <a:r>
              <a:rPr lang="en-US" dirty="0"/>
              <a:t>If the following holds</a:t>
            </a:r>
          </a:p>
          <a:p>
            <a:pPr lvl="1"/>
            <a:r>
              <a:rPr lang="en-US" dirty="0"/>
              <a:t>We find a Turing-computable function “Translate” (“f” below) such that</a:t>
            </a:r>
          </a:p>
          <a:p>
            <a:pPr lvl="1"/>
            <a:r>
              <a:rPr lang="en-US" dirty="0"/>
              <a:t>For any x in Sigma*</a:t>
            </a:r>
          </a:p>
          <a:p>
            <a:pPr lvl="2"/>
            <a:r>
              <a:rPr lang="en-US" dirty="0"/>
              <a:t>x in A </a:t>
            </a:r>
            <a:r>
              <a:rPr lang="en-US" dirty="0" err="1"/>
              <a:t>iff</a:t>
            </a:r>
            <a:r>
              <a:rPr lang="en-US" dirty="0"/>
              <a:t> Translate(x) in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63" y="3484097"/>
            <a:ext cx="5213591" cy="30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Theory of NP-completeness uses “p” not “m” below!!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A is P-time mapping-reduced to a language B</a:t>
            </a:r>
          </a:p>
          <a:p>
            <a:pPr lvl="1"/>
            <a:r>
              <a:rPr lang="en-US" dirty="0"/>
              <a:t>Written A &lt;=p B </a:t>
            </a:r>
          </a:p>
          <a:p>
            <a:pPr lvl="1"/>
            <a:r>
              <a:rPr lang="en-US" dirty="0"/>
              <a:t>If the following holds</a:t>
            </a:r>
          </a:p>
          <a:p>
            <a:pPr lvl="1"/>
            <a:r>
              <a:rPr lang="en-US" dirty="0"/>
              <a:t>We find a Turing-computable P-time function “Translate” (“f” below) such that</a:t>
            </a:r>
          </a:p>
          <a:p>
            <a:pPr lvl="1"/>
            <a:r>
              <a:rPr lang="en-US" dirty="0"/>
              <a:t>For any x in Sigma*</a:t>
            </a:r>
          </a:p>
          <a:p>
            <a:pPr lvl="2"/>
            <a:r>
              <a:rPr lang="en-US" dirty="0"/>
              <a:t>x in A </a:t>
            </a:r>
            <a:r>
              <a:rPr lang="en-US" dirty="0" err="1"/>
              <a:t>iff</a:t>
            </a:r>
            <a:r>
              <a:rPr lang="en-US" dirty="0"/>
              <a:t> Translate(x) in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63" y="3484097"/>
            <a:ext cx="5213591" cy="30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To learn the theory of NP-completeness, we need these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knowledge of Binary Decision Diagrams</a:t>
            </a:r>
          </a:p>
          <a:p>
            <a:pPr lvl="1"/>
            <a:r>
              <a:rPr lang="en-US" dirty="0" err="1"/>
              <a:t>First_Jove_Tutorial</a:t>
            </a:r>
            <a:r>
              <a:rPr lang="en-US" dirty="0"/>
              <a:t>/Ch16.ipynb</a:t>
            </a:r>
          </a:p>
          <a:p>
            <a:endParaRPr lang="en-US" dirty="0"/>
          </a:p>
          <a:p>
            <a:r>
              <a:rPr lang="en-US" dirty="0"/>
              <a:t>Good knowledge of SAT-checking</a:t>
            </a:r>
          </a:p>
          <a:p>
            <a:pPr lvl="1"/>
            <a:r>
              <a:rPr lang="en-US" dirty="0" err="1"/>
              <a:t>CryptoMiniSat</a:t>
            </a:r>
            <a:endParaRPr lang="en-US" dirty="0"/>
          </a:p>
          <a:p>
            <a:pPr lvl="1"/>
            <a:r>
              <a:rPr lang="en-US" dirty="0"/>
              <a:t>Page 265 of our book</a:t>
            </a:r>
          </a:p>
          <a:p>
            <a:pPr lvl="2"/>
            <a:r>
              <a:rPr lang="en-US" dirty="0"/>
              <a:t>Click on a link to get </a:t>
            </a:r>
            <a:r>
              <a:rPr lang="en-US" dirty="0" err="1"/>
              <a:t>CryptoMiniSat</a:t>
            </a:r>
            <a:r>
              <a:rPr lang="en-US" dirty="0"/>
              <a:t> in your browser</a:t>
            </a:r>
          </a:p>
          <a:p>
            <a:pPr lvl="2"/>
            <a:endParaRPr lang="en-US" dirty="0"/>
          </a:p>
          <a:p>
            <a:r>
              <a:rPr lang="en-US" dirty="0"/>
              <a:t>Rest of this class: illustrations of these concepts</a:t>
            </a:r>
          </a:p>
        </p:txBody>
      </p:sp>
    </p:spTree>
    <p:extLst>
      <p:ext uri="{BB962C8B-B14F-4D97-AF65-F5344CB8AC3E}">
        <p14:creationId xmlns:p14="http://schemas.microsoft.com/office/powerpoint/2010/main" val="186430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Basics of 3-CNF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formulae are built out of /\ (and), \/ (or) and ! (not)</a:t>
            </a:r>
          </a:p>
          <a:p>
            <a:r>
              <a:rPr lang="en-US" dirty="0"/>
              <a:t>Sometimes we use . For and,  + for or, and ~ for not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r>
              <a:rPr lang="en-US" dirty="0"/>
              <a:t>(a + b ) . (!a + c)</a:t>
            </a:r>
          </a:p>
          <a:p>
            <a:r>
              <a:rPr lang="en-US" dirty="0"/>
              <a:t>(a \/ b) /\ (~a \/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7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Basics of 3-CNF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, !a , ~a  are all literals</a:t>
            </a:r>
          </a:p>
          <a:p>
            <a:r>
              <a:rPr lang="en-US" dirty="0"/>
              <a:t>Literals are the true or complement form of Boolean variables</a:t>
            </a:r>
          </a:p>
          <a:p>
            <a:endParaRPr lang="en-US" dirty="0"/>
          </a:p>
          <a:p>
            <a:r>
              <a:rPr lang="en-US" dirty="0"/>
              <a:t>A clause is a disjunction (“or”) of literals</a:t>
            </a:r>
          </a:p>
          <a:p>
            <a:endParaRPr lang="en-US" dirty="0"/>
          </a:p>
          <a:p>
            <a:r>
              <a:rPr lang="en-US" dirty="0"/>
              <a:t>(a + !b + c)  is a clause</a:t>
            </a:r>
          </a:p>
          <a:p>
            <a:endParaRPr lang="en-US" dirty="0"/>
          </a:p>
          <a:p>
            <a:r>
              <a:rPr lang="en-US" dirty="0"/>
              <a:t>“a” itself is a clause</a:t>
            </a:r>
          </a:p>
          <a:p>
            <a:endParaRPr lang="en-US" dirty="0"/>
          </a:p>
          <a:p>
            <a:r>
              <a:rPr lang="en-US" dirty="0"/>
              <a:t>True and False are clauses or products of clauses </a:t>
            </a:r>
          </a:p>
          <a:p>
            <a:pPr lvl="1"/>
            <a:r>
              <a:rPr lang="en-US" dirty="0"/>
              <a:t>True </a:t>
            </a:r>
            <a:r>
              <a:rPr lang="en-US" dirty="0">
                <a:sym typeface="Wingdings"/>
              </a:rPr>
              <a:t> (a + !a) for a fresh variable a</a:t>
            </a:r>
          </a:p>
          <a:p>
            <a:pPr lvl="1"/>
            <a:r>
              <a:rPr lang="en-US" dirty="0">
                <a:sym typeface="Wingdings"/>
              </a:rPr>
              <a:t>False  (a) . (!a) for a fresh variable a</a:t>
            </a:r>
          </a:p>
          <a:p>
            <a:r>
              <a:rPr lang="en-US" dirty="0">
                <a:sym typeface="Wingdings"/>
              </a:rPr>
              <a:t>Sometimes we write 0 for False and 1 for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Basics of 3-CNF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3-cnf clause is a clause which has exactly 3 literals</a:t>
            </a:r>
          </a:p>
          <a:p>
            <a:endParaRPr lang="en-US" dirty="0"/>
          </a:p>
          <a:p>
            <a:r>
              <a:rPr lang="en-US" dirty="0"/>
              <a:t>A 3-cnf formula is a conjunction of 3-cnf clauses</a:t>
            </a:r>
          </a:p>
          <a:p>
            <a:endParaRPr lang="en-US" dirty="0"/>
          </a:p>
          <a:p>
            <a:r>
              <a:rPr lang="en-US" dirty="0"/>
              <a:t>Theorem: The satisfiability of 3-cnf formulae is NP-complete</a:t>
            </a:r>
          </a:p>
          <a:p>
            <a:endParaRPr lang="en-US" dirty="0"/>
          </a:p>
          <a:p>
            <a:r>
              <a:rPr lang="en-US" dirty="0"/>
              <a:t>Examples follow</a:t>
            </a:r>
          </a:p>
        </p:txBody>
      </p:sp>
    </p:spTree>
    <p:extLst>
      <p:ext uri="{BB962C8B-B14F-4D97-AF65-F5344CB8AC3E}">
        <p14:creationId xmlns:p14="http://schemas.microsoft.com/office/powerpoint/2010/main" val="1751216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How the theory of NPC will be presented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proof overview of why 3-cnf SAT is NP-complete</a:t>
            </a:r>
          </a:p>
          <a:p>
            <a:endParaRPr lang="en-US" dirty="0"/>
          </a:p>
          <a:p>
            <a:r>
              <a:rPr lang="en-US" dirty="0"/>
              <a:t>Then for new problems, we will need to show mapping reductions</a:t>
            </a:r>
          </a:p>
          <a:p>
            <a:endParaRPr lang="en-US" dirty="0"/>
          </a:p>
          <a:p>
            <a:r>
              <a:rPr lang="en-US" dirty="0"/>
              <a:t>The only problem we will study is that of Cliques in graphs</a:t>
            </a:r>
          </a:p>
          <a:p>
            <a:endParaRPr lang="en-US" dirty="0"/>
          </a:p>
          <a:p>
            <a:r>
              <a:rPr lang="en-US" dirty="0"/>
              <a:t>The K-clique problem is NP-complete</a:t>
            </a:r>
          </a:p>
        </p:txBody>
      </p:sp>
    </p:spTree>
    <p:extLst>
      <p:ext uri="{BB962C8B-B14F-4D97-AF65-F5344CB8AC3E}">
        <p14:creationId xmlns:p14="http://schemas.microsoft.com/office/powerpoint/2010/main" val="197796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How the mapping reduction for K-clique will go (</a:t>
            </a:r>
            <a:r>
              <a:rPr lang="en-US" sz="3200" dirty="0" err="1"/>
              <a:t>Ch</a:t>
            </a:r>
            <a:r>
              <a:rPr lang="en-US" sz="3200" dirty="0"/>
              <a:t> 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12192000" cy="46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Alternate definitions of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RE language L is one that a TM M can enumerate in such a way that if x is in L, then M will emit “x” on an output tape in a finite amount of time</a:t>
            </a:r>
          </a:p>
          <a:p>
            <a:pPr marL="685800" lvl="4">
              <a:spcBef>
                <a:spcPts val="1000"/>
              </a:spcBef>
            </a:pPr>
            <a:r>
              <a:rPr lang="en-US" dirty="0"/>
              <a:t>Multi-tape TMs are possible, and are equivalent to a single-tape TM</a:t>
            </a:r>
            <a:r>
              <a:rPr lang="mr-IN" dirty="0"/>
              <a:t>…</a:t>
            </a:r>
            <a:r>
              <a:rPr lang="en-US" dirty="0"/>
              <a:t> we won’t prove this </a:t>
            </a:r>
            <a:r>
              <a:rPr lang="en-US" b="1" dirty="0">
                <a:solidFill>
                  <a:srgbClr val="FF006F"/>
                </a:solidFill>
              </a:rPr>
              <a:t>but we depend on this standard result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(M) will never postpone the generation of some particular x infinitely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 Language: Example, How to argue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L_G1neqG2 = { &lt;G1,G2&gt; : G1 and G2 are strings that represent           context-free grammars, and L(G1) != L(G2)</a:t>
            </a:r>
          </a:p>
          <a:p>
            <a:r>
              <a:rPr lang="en-US" dirty="0"/>
              <a:t>Q: How to formally argue that L_G1neqG2 is RE?</a:t>
            </a:r>
          </a:p>
          <a:p>
            <a:r>
              <a:rPr lang="en-US" dirty="0">
                <a:solidFill>
                  <a:srgbClr val="0096FF"/>
                </a:solidFill>
              </a:rPr>
              <a:t>A1: Provide the enumeration argument</a:t>
            </a:r>
          </a:p>
          <a:p>
            <a:pPr lvl="1"/>
            <a:r>
              <a:rPr lang="en-US" dirty="0"/>
              <a:t>We can build a TM that enumerates the contents of L_G1neqG2 without any external help! </a:t>
            </a:r>
          </a:p>
          <a:p>
            <a:pPr lvl="2"/>
            <a:r>
              <a:rPr lang="en-US" dirty="0"/>
              <a:t>This TM only has an OUTPUT TAPE</a:t>
            </a:r>
          </a:p>
          <a:p>
            <a:pPr lvl="1"/>
            <a:r>
              <a:rPr lang="en-US" dirty="0"/>
              <a:t>It keeps enumerating the contents of this language such that ANY member of this language WILL appear on the output tape IN A FINITE AMOUNT of time</a:t>
            </a:r>
          </a:p>
          <a:p>
            <a:pPr lvl="2"/>
            <a:r>
              <a:rPr lang="en-US" dirty="0"/>
              <a:t>I.e. this TM will not “keep postponing some particular output”</a:t>
            </a:r>
          </a:p>
          <a:p>
            <a:pPr lvl="3"/>
            <a:r>
              <a:rPr lang="en-US" dirty="0"/>
              <a:t>I.e. </a:t>
            </a:r>
            <a:r>
              <a:rPr lang="en-US" b="1" dirty="0">
                <a:solidFill>
                  <a:srgbClr val="FF006F"/>
                </a:solidFill>
              </a:rPr>
              <a:t>This TM enumerates similar to a numeric order </a:t>
            </a:r>
            <a:r>
              <a:rPr lang="mr-IN" dirty="0"/>
              <a:t>–</a:t>
            </a:r>
            <a:r>
              <a:rPr lang="en-US" dirty="0"/>
              <a:t> not similar to a 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73694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(Continued from the previous slide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L_G1neG2 = { &lt;G1,G2&gt; : G1 and G2 are strings that represent           context-free grammars, and L(G1) != L(G2)</a:t>
            </a:r>
          </a:p>
          <a:p>
            <a:r>
              <a:rPr lang="en-US" dirty="0"/>
              <a:t>Q: How to formally argue that L_G1neG2 is RE?</a:t>
            </a:r>
          </a:p>
          <a:p>
            <a:r>
              <a:rPr lang="en-US" dirty="0"/>
              <a:t>A1: Provide the enumeration argument</a:t>
            </a:r>
          </a:p>
          <a:p>
            <a:pPr lvl="1"/>
            <a:r>
              <a:rPr lang="en-US" dirty="0"/>
              <a:t>We can build a TM </a:t>
            </a:r>
            <a:r>
              <a:rPr lang="en-US" sz="3100" dirty="0" err="1">
                <a:solidFill>
                  <a:srgbClr val="FF006F"/>
                </a:solidFill>
              </a:rPr>
              <a:t>Menum</a:t>
            </a:r>
            <a:r>
              <a:rPr lang="en-US" dirty="0"/>
              <a:t> that enumerates the contents of L_G1neqG2 without any external help!</a:t>
            </a:r>
          </a:p>
          <a:p>
            <a:r>
              <a:rPr lang="en-US" dirty="0"/>
              <a:t>Design of the enumerator TM for L_G1neqG2</a:t>
            </a:r>
          </a:p>
          <a:p>
            <a:pPr lvl="1"/>
            <a:r>
              <a:rPr lang="en-US" dirty="0"/>
              <a:t>In its internal tape, this TM keeps generating pairs of strings from Sigma* according to the numeric order </a:t>
            </a:r>
            <a:r>
              <a:rPr lang="mr-IN" dirty="0"/>
              <a:t>–</a:t>
            </a:r>
            <a:r>
              <a:rPr lang="en-US" dirty="0"/>
              <a:t> generate all (str1,str2) of total length &lt; N, then move on to generate all (str1,str2) of total length &lt; N+1, and so on</a:t>
            </a:r>
          </a:p>
          <a:p>
            <a:pPr lvl="1"/>
            <a:r>
              <a:rPr lang="en-US" dirty="0"/>
              <a:t>Also keep generating strings from {0,1}* on a separate tape in numeric order: w1, w2,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Whenever (str1,str2) represents a pair of CFGs, start parsing each string </a:t>
            </a:r>
            <a:r>
              <a:rPr lang="en-US" dirty="0" err="1"/>
              <a:t>wi</a:t>
            </a:r>
            <a:r>
              <a:rPr lang="en-US" dirty="0"/>
              <a:t> generated so far using str1 and str2. Now call str1 “g1” and str2 “g2” (because they are grammars)</a:t>
            </a:r>
          </a:p>
          <a:p>
            <a:r>
              <a:rPr lang="en-US" dirty="0"/>
              <a:t>If and when we find that g1 parses </a:t>
            </a:r>
            <a:r>
              <a:rPr lang="en-US" dirty="0" err="1"/>
              <a:t>wi</a:t>
            </a:r>
            <a:r>
              <a:rPr lang="en-US" dirty="0"/>
              <a:t> but g2 does not parse </a:t>
            </a:r>
            <a:r>
              <a:rPr lang="en-US" dirty="0" err="1"/>
              <a:t>wi</a:t>
            </a:r>
            <a:r>
              <a:rPr lang="en-US" dirty="0"/>
              <a:t>, then output (g1,g2) on the output tape</a:t>
            </a:r>
          </a:p>
        </p:txBody>
      </p:sp>
    </p:spTree>
    <p:extLst>
      <p:ext uri="{BB962C8B-B14F-4D97-AF65-F5344CB8AC3E}">
        <p14:creationId xmlns:p14="http://schemas.microsoft.com/office/powerpoint/2010/main" val="45146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 Language: Example, How to argue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L_G1neqG2 = { &lt;G1,G2&gt; : G1 and G2 are strings that represent           context-free grammars, and L(G1) != L(G2)</a:t>
            </a:r>
          </a:p>
          <a:p>
            <a:r>
              <a:rPr lang="en-US" dirty="0"/>
              <a:t>Q: How to formally argue that L_G1neqG2 is RE?</a:t>
            </a:r>
          </a:p>
          <a:p>
            <a:r>
              <a:rPr lang="en-US" dirty="0">
                <a:solidFill>
                  <a:srgbClr val="0096FF"/>
                </a:solidFill>
              </a:rPr>
              <a:t>A2: Provide the “there exists a TM argument”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 Language: Example, How to argue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L_G1neqG2 = { &lt;G1,G2&gt; : G1 and G2 are strings that represent           context-free grammars, and L(G1) != L(G2)</a:t>
            </a:r>
          </a:p>
          <a:p>
            <a:r>
              <a:rPr lang="en-US" dirty="0"/>
              <a:t>Q: How to formally argue that L_G1neqG2 is RE?</a:t>
            </a:r>
          </a:p>
          <a:p>
            <a:r>
              <a:rPr lang="en-US" dirty="0">
                <a:solidFill>
                  <a:srgbClr val="0096FF"/>
                </a:solidFill>
              </a:rPr>
              <a:t>A2: Provide the “there exists a TM argument” </a:t>
            </a:r>
          </a:p>
          <a:p>
            <a:r>
              <a:rPr lang="en-US" dirty="0">
                <a:solidFill>
                  <a:srgbClr val="C00000"/>
                </a:solidFill>
              </a:rPr>
              <a:t>The TM for L_G1neqG2 , call it “</a:t>
            </a:r>
            <a:r>
              <a:rPr lang="en-US" dirty="0" err="1">
                <a:solidFill>
                  <a:srgbClr val="C00000"/>
                </a:solidFill>
              </a:rPr>
              <a:t>Mgneq</a:t>
            </a:r>
            <a:r>
              <a:rPr lang="en-US" dirty="0">
                <a:solidFill>
                  <a:srgbClr val="C00000"/>
                </a:solidFill>
              </a:rPr>
              <a:t>” , is built as follows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It takes in “x” on the input tape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starts a copy of </a:t>
            </a:r>
            <a:r>
              <a:rPr lang="en-US" dirty="0" err="1">
                <a:solidFill>
                  <a:schemeClr val="tx1"/>
                </a:solidFill>
              </a:rPr>
              <a:t>Menum</a:t>
            </a:r>
            <a:r>
              <a:rPr lang="en-US" dirty="0">
                <a:solidFill>
                  <a:schemeClr val="tx1"/>
                </a:solidFill>
              </a:rPr>
              <a:t> inside 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it finds that </a:t>
            </a:r>
            <a:r>
              <a:rPr lang="en-US" dirty="0" err="1">
                <a:solidFill>
                  <a:schemeClr val="tx1"/>
                </a:solidFill>
              </a:rPr>
              <a:t>Menum</a:t>
            </a:r>
            <a:r>
              <a:rPr lang="en-US" dirty="0">
                <a:solidFill>
                  <a:schemeClr val="tx1"/>
                </a:solidFill>
              </a:rPr>
              <a:t> emits ”x”, then </a:t>
            </a:r>
            <a:r>
              <a:rPr lang="en-US" dirty="0" err="1">
                <a:solidFill>
                  <a:schemeClr val="tx1"/>
                </a:solidFill>
              </a:rPr>
              <a:t>Mgneq</a:t>
            </a:r>
            <a:r>
              <a:rPr lang="en-US" dirty="0">
                <a:solidFill>
                  <a:schemeClr val="tx1"/>
                </a:solidFill>
              </a:rPr>
              <a:t> jumps to its accept state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But if “x” is not a member of L_G1neqG2, then </a:t>
            </a:r>
            <a:r>
              <a:rPr lang="en-US" dirty="0" err="1">
                <a:solidFill>
                  <a:schemeClr val="tx1"/>
                </a:solidFill>
              </a:rPr>
              <a:t>Mgneq</a:t>
            </a:r>
            <a:r>
              <a:rPr lang="en-US" dirty="0">
                <a:solidFill>
                  <a:schemeClr val="tx1"/>
                </a:solidFill>
              </a:rPr>
              <a:t> may never halt.</a:t>
            </a:r>
          </a:p>
        </p:txBody>
      </p:sp>
    </p:spTree>
    <p:extLst>
      <p:ext uri="{BB962C8B-B14F-4D97-AF65-F5344CB8AC3E}">
        <p14:creationId xmlns:p14="http://schemas.microsoft.com/office/powerpoint/2010/main" val="34026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449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language: acceptance TM (A_TM)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Language A_TM = { &lt;</a:t>
            </a:r>
            <a:r>
              <a:rPr lang="en-US" dirty="0" err="1"/>
              <a:t>M,w</a:t>
            </a:r>
            <a:r>
              <a:rPr lang="en-US" dirty="0"/>
              <a:t>&gt; : M is a TM and w is a word in</a:t>
            </a:r>
          </a:p>
          <a:p>
            <a:pPr marL="0" indent="0">
              <a:buNone/>
            </a:pPr>
            <a:r>
              <a:rPr lang="en-US" dirty="0"/>
              <a:t>                                the tape alphabet of M, and M accepts w }</a:t>
            </a:r>
          </a:p>
          <a:p>
            <a:pPr>
              <a:buFont typeface="Arial" charset="0"/>
              <a:buChar char="•"/>
            </a:pPr>
            <a:r>
              <a:rPr lang="en-US" dirty="0"/>
              <a:t>The language A_TM is what we will use to prove that the acceptance problem of TMs is “unsolvable” </a:t>
            </a:r>
            <a:r>
              <a:rPr lang="mr-IN" dirty="0"/>
              <a:t>–</a:t>
            </a:r>
            <a:r>
              <a:rPr lang="en-US" dirty="0"/>
              <a:t> non-recursive.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But first, two proofs for A_TM being RE</a:t>
            </a:r>
          </a:p>
          <a:p>
            <a:pPr lvl="1"/>
            <a:r>
              <a:rPr lang="en-US" dirty="0"/>
              <a:t>Enumeration argument</a:t>
            </a:r>
          </a:p>
          <a:p>
            <a:pPr lvl="1"/>
            <a:r>
              <a:rPr lang="en-US" dirty="0"/>
              <a:t>Language acceptance argument</a:t>
            </a:r>
          </a:p>
          <a:p>
            <a:r>
              <a:rPr lang="en-US" dirty="0">
                <a:solidFill>
                  <a:srgbClr val="FF005A"/>
                </a:solidFill>
              </a:rPr>
              <a:t>Then the proof we have been waiting for: that A_TM is not recursive!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A_TM being RE : Enumerator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fill this in class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enumerate M’s and w’s</a:t>
            </a:r>
            <a:r>
              <a:rPr lang="mr-IN" dirty="0"/>
              <a:t>…</a:t>
            </a:r>
            <a:r>
              <a:rPr lang="en-US" dirty="0"/>
              <a:t> and run M and w for increasing quanta of time (fuel increased).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whenever one of the M’s accepts one of the w’s, then output &lt;</a:t>
            </a:r>
            <a:r>
              <a:rPr lang="en-US" dirty="0" err="1"/>
              <a:t>M,w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42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17300</TotalTime>
  <Words>1999</Words>
  <Application>Microsoft Macintosh PowerPoint</Application>
  <PresentationFormat>Widescreen</PresentationFormat>
  <Paragraphs>198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Office Theme</vt:lpstr>
      <vt:lpstr>CS 3100, Models of Computation, Fall 2019 Lec 25, Chapter 14 and beginning Chapter 16 Plus Asg-6 Discussion bit.ly/3100s20Slides </vt:lpstr>
      <vt:lpstr>Definitions of RE and Recursive</vt:lpstr>
      <vt:lpstr>Alternate definitions of RE</vt:lpstr>
      <vt:lpstr>RE Language: Example, How to argue</vt:lpstr>
      <vt:lpstr>(Continued from the previous slide…)</vt:lpstr>
      <vt:lpstr>RE Language: Example, How to argue</vt:lpstr>
      <vt:lpstr>RE Language: Example, How to argue</vt:lpstr>
      <vt:lpstr>Important language: acceptance TM (A_TM)</vt:lpstr>
      <vt:lpstr>Proof of A_TM being RE : Enumerator view</vt:lpstr>
      <vt:lpstr>Proof of A_TM being RE : Semi-decider view</vt:lpstr>
      <vt:lpstr>Proof of A_TM being RE : Semi-decider view</vt:lpstr>
      <vt:lpstr>Proof that A_TM is NOT recursive.</vt:lpstr>
      <vt:lpstr>Proof that A_TM is NOT recursive.</vt:lpstr>
      <vt:lpstr>Now does Diagonal(Diagonal) accept or reject?</vt:lpstr>
      <vt:lpstr>Now look at Asg-6</vt:lpstr>
      <vt:lpstr>Regular_TM is not decidable</vt:lpstr>
      <vt:lpstr>Proof that Regular_TM is not recursive: define function “Translate” as follows</vt:lpstr>
      <vt:lpstr>What does Translate yield?</vt:lpstr>
      <vt:lpstr>FullDeciderATM is built as follows</vt:lpstr>
      <vt:lpstr>Asg-6 asks you to prove that CFL_TM is not regular</vt:lpstr>
      <vt:lpstr>This process of building “Translate” is called Mapping Reduction</vt:lpstr>
      <vt:lpstr>Theory of NP-completeness uses “p” not “m” below!!</vt:lpstr>
      <vt:lpstr>To learn the theory of NP-completeness, we need these</vt:lpstr>
      <vt:lpstr>Basics of 3-CNF</vt:lpstr>
      <vt:lpstr>Basics of 3-CNF</vt:lpstr>
      <vt:lpstr>Basics of 3-CNF</vt:lpstr>
      <vt:lpstr>How the theory of NPC will be presented</vt:lpstr>
      <vt:lpstr>How the mapping reduction for K-clique will go (Ch 16)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506</cp:revision>
  <cp:lastPrinted>2019-11-19T16:47:02Z</cp:lastPrinted>
  <dcterms:created xsi:type="dcterms:W3CDTF">2017-08-23T19:27:01Z</dcterms:created>
  <dcterms:modified xsi:type="dcterms:W3CDTF">2020-01-03T04:24:11Z</dcterms:modified>
</cp:coreProperties>
</file>