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1"/>
  </p:notesMasterIdLst>
  <p:handoutMasterIdLst>
    <p:handoutMasterId r:id="rId82"/>
  </p:handoutMasterIdLst>
  <p:sldIdLst>
    <p:sldId id="414" r:id="rId2"/>
    <p:sldId id="1007" r:id="rId3"/>
    <p:sldId id="1008" r:id="rId4"/>
    <p:sldId id="1017" r:id="rId5"/>
    <p:sldId id="1013" r:id="rId6"/>
    <p:sldId id="1018" r:id="rId7"/>
    <p:sldId id="1014" r:id="rId8"/>
    <p:sldId id="1019" r:id="rId9"/>
    <p:sldId id="1015" r:id="rId10"/>
    <p:sldId id="1020" r:id="rId11"/>
    <p:sldId id="1016" r:id="rId12"/>
    <p:sldId id="1021" r:id="rId13"/>
    <p:sldId id="1023" r:id="rId14"/>
    <p:sldId id="1024" r:id="rId15"/>
    <p:sldId id="1025" r:id="rId16"/>
    <p:sldId id="1026" r:id="rId17"/>
    <p:sldId id="1027" r:id="rId18"/>
    <p:sldId id="1028" r:id="rId19"/>
    <p:sldId id="1029" r:id="rId20"/>
    <p:sldId id="1030" r:id="rId21"/>
    <p:sldId id="1032" r:id="rId22"/>
    <p:sldId id="1031" r:id="rId23"/>
    <p:sldId id="1036" r:id="rId24"/>
    <p:sldId id="1038" r:id="rId25"/>
    <p:sldId id="1039" r:id="rId26"/>
    <p:sldId id="1035" r:id="rId27"/>
    <p:sldId id="1040" r:id="rId28"/>
    <p:sldId id="1022" r:id="rId29"/>
    <p:sldId id="924" r:id="rId30"/>
    <p:sldId id="992" r:id="rId31"/>
    <p:sldId id="999" r:id="rId32"/>
    <p:sldId id="1000" r:id="rId33"/>
    <p:sldId id="993" r:id="rId34"/>
    <p:sldId id="938" r:id="rId35"/>
    <p:sldId id="939" r:id="rId36"/>
    <p:sldId id="940" r:id="rId37"/>
    <p:sldId id="941" r:id="rId38"/>
    <p:sldId id="942" r:id="rId39"/>
    <p:sldId id="943" r:id="rId40"/>
    <p:sldId id="944" r:id="rId41"/>
    <p:sldId id="945" r:id="rId42"/>
    <p:sldId id="972" r:id="rId43"/>
    <p:sldId id="994" r:id="rId44"/>
    <p:sldId id="975" r:id="rId45"/>
    <p:sldId id="995" r:id="rId46"/>
    <p:sldId id="976" r:id="rId47"/>
    <p:sldId id="998" r:id="rId48"/>
    <p:sldId id="978" r:id="rId49"/>
    <p:sldId id="979" r:id="rId50"/>
    <p:sldId id="980" r:id="rId51"/>
    <p:sldId id="982" r:id="rId52"/>
    <p:sldId id="973" r:id="rId53"/>
    <p:sldId id="996" r:id="rId54"/>
    <p:sldId id="997" r:id="rId55"/>
    <p:sldId id="983" r:id="rId56"/>
    <p:sldId id="1006" r:id="rId57"/>
    <p:sldId id="1001" r:id="rId58"/>
    <p:sldId id="1003" r:id="rId59"/>
    <p:sldId id="937" r:id="rId60"/>
    <p:sldId id="946" r:id="rId61"/>
    <p:sldId id="947" r:id="rId62"/>
    <p:sldId id="984" r:id="rId63"/>
    <p:sldId id="987" r:id="rId64"/>
    <p:sldId id="989" r:id="rId65"/>
    <p:sldId id="988" r:id="rId66"/>
    <p:sldId id="948" r:id="rId67"/>
    <p:sldId id="990" r:id="rId68"/>
    <p:sldId id="991" r:id="rId69"/>
    <p:sldId id="925" r:id="rId70"/>
    <p:sldId id="926" r:id="rId71"/>
    <p:sldId id="949" r:id="rId72"/>
    <p:sldId id="950" r:id="rId73"/>
    <p:sldId id="951" r:id="rId74"/>
    <p:sldId id="884" r:id="rId75"/>
    <p:sldId id="952" r:id="rId76"/>
    <p:sldId id="953" r:id="rId77"/>
    <p:sldId id="954" r:id="rId78"/>
    <p:sldId id="928" r:id="rId79"/>
    <p:sldId id="95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0028"/>
    <a:srgbClr val="FF2F92"/>
    <a:srgbClr val="011893"/>
    <a:srgbClr val="945200"/>
    <a:srgbClr val="0096FF"/>
    <a:srgbClr val="FF40FF"/>
    <a:srgbClr val="005493"/>
    <a:srgbClr val="4E8F00"/>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7"/>
    <p:restoredTop sz="79184"/>
  </p:normalViewPr>
  <p:slideViewPr>
    <p:cSldViewPr snapToGrid="0" snapToObjects="1">
      <p:cViewPr varScale="1">
        <p:scale>
          <a:sx n="100" d="100"/>
          <a:sy n="100" d="100"/>
        </p:scale>
        <p:origin x="2096" y="1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4/8/20</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4/8/20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34</a:t>
            </a:fld>
            <a:endParaRPr lang="en-US"/>
          </a:p>
        </p:txBody>
      </p:sp>
    </p:spTree>
    <p:extLst>
      <p:ext uri="{BB962C8B-B14F-4D97-AF65-F5344CB8AC3E}">
        <p14:creationId xmlns:p14="http://schemas.microsoft.com/office/powerpoint/2010/main" val="3706707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49</a:t>
            </a:fld>
            <a:endParaRPr lang="en-US"/>
          </a:p>
        </p:txBody>
      </p:sp>
    </p:spTree>
    <p:extLst>
      <p:ext uri="{BB962C8B-B14F-4D97-AF65-F5344CB8AC3E}">
        <p14:creationId xmlns:p14="http://schemas.microsoft.com/office/powerpoint/2010/main" val="70575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50</a:t>
            </a:fld>
            <a:endParaRPr lang="en-US"/>
          </a:p>
        </p:txBody>
      </p:sp>
    </p:spTree>
    <p:extLst>
      <p:ext uri="{BB962C8B-B14F-4D97-AF65-F5344CB8AC3E}">
        <p14:creationId xmlns:p14="http://schemas.microsoft.com/office/powerpoint/2010/main" val="112990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51</a:t>
            </a:fld>
            <a:endParaRPr lang="en-US"/>
          </a:p>
        </p:txBody>
      </p:sp>
    </p:spTree>
    <p:extLst>
      <p:ext uri="{BB962C8B-B14F-4D97-AF65-F5344CB8AC3E}">
        <p14:creationId xmlns:p14="http://schemas.microsoft.com/office/powerpoint/2010/main" val="2778113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55</a:t>
            </a:fld>
            <a:endParaRPr lang="en-US"/>
          </a:p>
        </p:txBody>
      </p:sp>
    </p:spTree>
    <p:extLst>
      <p:ext uri="{BB962C8B-B14F-4D97-AF65-F5344CB8AC3E}">
        <p14:creationId xmlns:p14="http://schemas.microsoft.com/office/powerpoint/2010/main" val="2574850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57</a:t>
            </a:fld>
            <a:endParaRPr lang="en-US"/>
          </a:p>
        </p:txBody>
      </p:sp>
    </p:spTree>
    <p:extLst>
      <p:ext uri="{BB962C8B-B14F-4D97-AF65-F5344CB8AC3E}">
        <p14:creationId xmlns:p14="http://schemas.microsoft.com/office/powerpoint/2010/main" val="1515794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58</a:t>
            </a:fld>
            <a:endParaRPr lang="en-US"/>
          </a:p>
        </p:txBody>
      </p:sp>
    </p:spTree>
    <p:extLst>
      <p:ext uri="{BB962C8B-B14F-4D97-AF65-F5344CB8AC3E}">
        <p14:creationId xmlns:p14="http://schemas.microsoft.com/office/powerpoint/2010/main" val="808090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59</a:t>
            </a:fld>
            <a:endParaRPr lang="en-US"/>
          </a:p>
        </p:txBody>
      </p:sp>
    </p:spTree>
    <p:extLst>
      <p:ext uri="{BB962C8B-B14F-4D97-AF65-F5344CB8AC3E}">
        <p14:creationId xmlns:p14="http://schemas.microsoft.com/office/powerpoint/2010/main" val="474468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60</a:t>
            </a:fld>
            <a:endParaRPr lang="en-US"/>
          </a:p>
        </p:txBody>
      </p:sp>
    </p:spTree>
    <p:extLst>
      <p:ext uri="{BB962C8B-B14F-4D97-AF65-F5344CB8AC3E}">
        <p14:creationId xmlns:p14="http://schemas.microsoft.com/office/powerpoint/2010/main" val="3366110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61</a:t>
            </a:fld>
            <a:endParaRPr lang="en-US"/>
          </a:p>
        </p:txBody>
      </p:sp>
    </p:spTree>
    <p:extLst>
      <p:ext uri="{BB962C8B-B14F-4D97-AF65-F5344CB8AC3E}">
        <p14:creationId xmlns:p14="http://schemas.microsoft.com/office/powerpoint/2010/main" val="1209558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66</a:t>
            </a:fld>
            <a:endParaRPr lang="en-US"/>
          </a:p>
        </p:txBody>
      </p:sp>
    </p:spTree>
    <p:extLst>
      <p:ext uri="{BB962C8B-B14F-4D97-AF65-F5344CB8AC3E}">
        <p14:creationId xmlns:p14="http://schemas.microsoft.com/office/powerpoint/2010/main" val="383053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35</a:t>
            </a:fld>
            <a:endParaRPr lang="en-US"/>
          </a:p>
        </p:txBody>
      </p:sp>
    </p:spTree>
    <p:extLst>
      <p:ext uri="{BB962C8B-B14F-4D97-AF65-F5344CB8AC3E}">
        <p14:creationId xmlns:p14="http://schemas.microsoft.com/office/powerpoint/2010/main" val="338136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69</a:t>
            </a:fld>
            <a:endParaRPr lang="en-US"/>
          </a:p>
        </p:txBody>
      </p:sp>
    </p:spTree>
    <p:extLst>
      <p:ext uri="{BB962C8B-B14F-4D97-AF65-F5344CB8AC3E}">
        <p14:creationId xmlns:p14="http://schemas.microsoft.com/office/powerpoint/2010/main" val="161109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70</a:t>
            </a:fld>
            <a:endParaRPr lang="en-US"/>
          </a:p>
        </p:txBody>
      </p:sp>
    </p:spTree>
    <p:extLst>
      <p:ext uri="{BB962C8B-B14F-4D97-AF65-F5344CB8AC3E}">
        <p14:creationId xmlns:p14="http://schemas.microsoft.com/office/powerpoint/2010/main" val="4206864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71</a:t>
            </a:fld>
            <a:endParaRPr lang="en-US"/>
          </a:p>
        </p:txBody>
      </p:sp>
    </p:spTree>
    <p:extLst>
      <p:ext uri="{BB962C8B-B14F-4D97-AF65-F5344CB8AC3E}">
        <p14:creationId xmlns:p14="http://schemas.microsoft.com/office/powerpoint/2010/main" val="2880887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72</a:t>
            </a:fld>
            <a:endParaRPr lang="en-US"/>
          </a:p>
        </p:txBody>
      </p:sp>
    </p:spTree>
    <p:extLst>
      <p:ext uri="{BB962C8B-B14F-4D97-AF65-F5344CB8AC3E}">
        <p14:creationId xmlns:p14="http://schemas.microsoft.com/office/powerpoint/2010/main" val="1822790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73</a:t>
            </a:fld>
            <a:endParaRPr lang="en-US"/>
          </a:p>
        </p:txBody>
      </p:sp>
    </p:spTree>
    <p:extLst>
      <p:ext uri="{BB962C8B-B14F-4D97-AF65-F5344CB8AC3E}">
        <p14:creationId xmlns:p14="http://schemas.microsoft.com/office/powerpoint/2010/main" val="2670717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74</a:t>
            </a:fld>
            <a:endParaRPr lang="en-US"/>
          </a:p>
        </p:txBody>
      </p:sp>
    </p:spTree>
    <p:extLst>
      <p:ext uri="{BB962C8B-B14F-4D97-AF65-F5344CB8AC3E}">
        <p14:creationId xmlns:p14="http://schemas.microsoft.com/office/powerpoint/2010/main" val="3772881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75</a:t>
            </a:fld>
            <a:endParaRPr lang="en-US"/>
          </a:p>
        </p:txBody>
      </p:sp>
    </p:spTree>
    <p:extLst>
      <p:ext uri="{BB962C8B-B14F-4D97-AF65-F5344CB8AC3E}">
        <p14:creationId xmlns:p14="http://schemas.microsoft.com/office/powerpoint/2010/main" val="4217873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76</a:t>
            </a:fld>
            <a:endParaRPr lang="en-US"/>
          </a:p>
        </p:txBody>
      </p:sp>
    </p:spTree>
    <p:extLst>
      <p:ext uri="{BB962C8B-B14F-4D97-AF65-F5344CB8AC3E}">
        <p14:creationId xmlns:p14="http://schemas.microsoft.com/office/powerpoint/2010/main" val="1204398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77</a:t>
            </a:fld>
            <a:endParaRPr lang="en-US"/>
          </a:p>
        </p:txBody>
      </p:sp>
    </p:spTree>
    <p:extLst>
      <p:ext uri="{BB962C8B-B14F-4D97-AF65-F5344CB8AC3E}">
        <p14:creationId xmlns:p14="http://schemas.microsoft.com/office/powerpoint/2010/main" val="1939083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78</a:t>
            </a:fld>
            <a:endParaRPr lang="en-US"/>
          </a:p>
        </p:txBody>
      </p:sp>
    </p:spTree>
    <p:extLst>
      <p:ext uri="{BB962C8B-B14F-4D97-AF65-F5344CB8AC3E}">
        <p14:creationId xmlns:p14="http://schemas.microsoft.com/office/powerpoint/2010/main" val="265291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36</a:t>
            </a:fld>
            <a:endParaRPr lang="en-US"/>
          </a:p>
        </p:txBody>
      </p:sp>
    </p:spTree>
    <p:extLst>
      <p:ext uri="{BB962C8B-B14F-4D97-AF65-F5344CB8AC3E}">
        <p14:creationId xmlns:p14="http://schemas.microsoft.com/office/powerpoint/2010/main" val="2569463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79</a:t>
            </a:fld>
            <a:endParaRPr lang="en-US"/>
          </a:p>
        </p:txBody>
      </p:sp>
    </p:spTree>
    <p:extLst>
      <p:ext uri="{BB962C8B-B14F-4D97-AF65-F5344CB8AC3E}">
        <p14:creationId xmlns:p14="http://schemas.microsoft.com/office/powerpoint/2010/main" val="278810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37</a:t>
            </a:fld>
            <a:endParaRPr lang="en-US"/>
          </a:p>
        </p:txBody>
      </p:sp>
    </p:spTree>
    <p:extLst>
      <p:ext uri="{BB962C8B-B14F-4D97-AF65-F5344CB8AC3E}">
        <p14:creationId xmlns:p14="http://schemas.microsoft.com/office/powerpoint/2010/main" val="186655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38</a:t>
            </a:fld>
            <a:endParaRPr lang="en-US"/>
          </a:p>
        </p:txBody>
      </p:sp>
    </p:spTree>
    <p:extLst>
      <p:ext uri="{BB962C8B-B14F-4D97-AF65-F5344CB8AC3E}">
        <p14:creationId xmlns:p14="http://schemas.microsoft.com/office/powerpoint/2010/main" val="289283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39</a:t>
            </a:fld>
            <a:endParaRPr lang="en-US"/>
          </a:p>
        </p:txBody>
      </p:sp>
    </p:spTree>
    <p:extLst>
      <p:ext uri="{BB962C8B-B14F-4D97-AF65-F5344CB8AC3E}">
        <p14:creationId xmlns:p14="http://schemas.microsoft.com/office/powerpoint/2010/main" val="29657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40</a:t>
            </a:fld>
            <a:endParaRPr lang="en-US"/>
          </a:p>
        </p:txBody>
      </p:sp>
    </p:spTree>
    <p:extLst>
      <p:ext uri="{BB962C8B-B14F-4D97-AF65-F5344CB8AC3E}">
        <p14:creationId xmlns:p14="http://schemas.microsoft.com/office/powerpoint/2010/main" val="357929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41</a:t>
            </a:fld>
            <a:endParaRPr lang="en-US"/>
          </a:p>
        </p:txBody>
      </p:sp>
    </p:spTree>
    <p:extLst>
      <p:ext uri="{BB962C8B-B14F-4D97-AF65-F5344CB8AC3E}">
        <p14:creationId xmlns:p14="http://schemas.microsoft.com/office/powerpoint/2010/main" val="129507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379886-461D-DD47-9D0C-6C305824B494}" type="slidenum">
              <a:rPr lang="en-US" smtClean="0"/>
              <a:t>48</a:t>
            </a:fld>
            <a:endParaRPr lang="en-US"/>
          </a:p>
        </p:txBody>
      </p:sp>
    </p:spTree>
    <p:extLst>
      <p:ext uri="{BB962C8B-B14F-4D97-AF65-F5344CB8AC3E}">
        <p14:creationId xmlns:p14="http://schemas.microsoft.com/office/powerpoint/2010/main" val="83064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44" name="Shape 44"/>
          <p:cNvSpPr/>
          <p:nvPr/>
        </p:nvSpPr>
        <p:spPr>
          <a:xfrm>
            <a:off x="3865421" y="3370770"/>
            <a:ext cx="4473982" cy="43088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a:defRPr sz="1800"/>
            </a:pPr>
            <a:r>
              <a:rPr sz="2531" b="1" dirty="0">
                <a:solidFill>
                  <a:srgbClr val="0365C0"/>
                </a:solidFill>
                <a:latin typeface="Helvetica"/>
                <a:ea typeface="Helvetica"/>
                <a:cs typeface="Helvetica"/>
                <a:sym typeface="Helvetica"/>
              </a:rPr>
              <a:t>URL: </a:t>
            </a:r>
            <a:r>
              <a:rPr lang="en-US" sz="2800" dirty="0" err="1"/>
              <a:t>bit.ly</a:t>
            </a:r>
            <a:r>
              <a:rPr lang="en-US" sz="2800" dirty="0"/>
              <a:t>/3100s20Syllabus</a:t>
            </a:r>
          </a:p>
        </p:txBody>
      </p:sp>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496232"/>
            <a:ext cx="10515600" cy="659468"/>
          </a:xfrm>
          <a:solidFill>
            <a:schemeClr val="accent2">
              <a:lumMod val="40000"/>
              <a:lumOff val="60000"/>
              <a:alpha val="98824"/>
            </a:schemeClr>
          </a:solidFill>
        </p:spPr>
        <p:txBody>
          <a:bodyPr>
            <a:normAutofit/>
          </a:bodyPr>
          <a:lstStyle/>
          <a:p>
            <a:pPr algn="ctr"/>
            <a:r>
              <a:rPr lang="en-US" sz="3600" dirty="0"/>
              <a:t>CS 3100, Models of Computation, Spring 20, L24</a:t>
            </a:r>
            <a:endParaRPr lang="en-US" dirty="0"/>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a:t>If x = 101 </a:t>
            </a:r>
            <a:r>
              <a:rPr lang="en-US" dirty="0" err="1"/>
              <a:t>goto</a:t>
            </a:r>
            <a:r>
              <a:rPr lang="en-US" dirty="0"/>
              <a:t> </a:t>
            </a:r>
            <a:r>
              <a:rPr lang="en-US" dirty="0" err="1"/>
              <a:t>Accept_M</a:t>
            </a:r>
            <a:r>
              <a:rPr lang="en-US" dirty="0"/>
              <a:t>;  </a:t>
            </a:r>
          </a:p>
          <a:p>
            <a:pPr marL="0" indent="0">
              <a:buNone/>
            </a:pPr>
            <a:r>
              <a:rPr lang="en-US" dirty="0"/>
              <a:t>Loop;</a:t>
            </a:r>
          </a:p>
          <a:p>
            <a:pPr marL="0" indent="0">
              <a:buNone/>
            </a:pPr>
            <a:r>
              <a:rPr lang="en-US" dirty="0" err="1"/>
              <a:t>Accept_M</a:t>
            </a:r>
            <a:r>
              <a:rPr lang="en-US" dirty="0"/>
              <a:t>: // stuck</a:t>
            </a:r>
          </a:p>
          <a:p>
            <a:pPr marL="0" indent="0">
              <a:buNone/>
            </a:pPr>
            <a:r>
              <a:rPr lang="en-US" dirty="0"/>
              <a:t>}</a:t>
            </a:r>
          </a:p>
          <a:p>
            <a:pPr marL="0" indent="0">
              <a:buNone/>
            </a:pPr>
            <a:endParaRPr lang="en-US" dirty="0">
              <a:solidFill>
                <a:srgbClr val="0432FF"/>
              </a:solidFill>
            </a:endParaRPr>
          </a:p>
          <a:p>
            <a:pPr marL="0" indent="0">
              <a:buNone/>
            </a:pPr>
            <a:r>
              <a:rPr lang="en-US" dirty="0">
                <a:solidFill>
                  <a:srgbClr val="0432FF"/>
                </a:solidFill>
              </a:rPr>
              <a:t>Ans: { 101 }</a:t>
            </a:r>
          </a:p>
          <a:p>
            <a:pPr marL="0" indent="0">
              <a:buNone/>
            </a:pPr>
            <a:endParaRPr lang="en-US" dirty="0"/>
          </a:p>
        </p:txBody>
      </p:sp>
    </p:spTree>
    <p:extLst>
      <p:ext uri="{BB962C8B-B14F-4D97-AF65-F5344CB8AC3E}">
        <p14:creationId xmlns:p14="http://schemas.microsoft.com/office/powerpoint/2010/main" val="422509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a:t>If x = 101 </a:t>
            </a:r>
            <a:r>
              <a:rPr lang="en-US" dirty="0" err="1"/>
              <a:t>goto</a:t>
            </a:r>
            <a:r>
              <a:rPr lang="en-US" dirty="0"/>
              <a:t> </a:t>
            </a:r>
            <a:r>
              <a:rPr lang="en-US" dirty="0" err="1"/>
              <a:t>Accept_M</a:t>
            </a:r>
            <a:r>
              <a:rPr lang="en-US" dirty="0"/>
              <a:t>;  </a:t>
            </a:r>
          </a:p>
          <a:p>
            <a:pPr marL="0" indent="0">
              <a:buNone/>
            </a:pPr>
            <a:r>
              <a:rPr lang="en-US" dirty="0"/>
              <a:t>    </a:t>
            </a:r>
            <a:r>
              <a:rPr lang="en-US" dirty="0" err="1"/>
              <a:t>Accept_M</a:t>
            </a:r>
            <a:r>
              <a:rPr lang="en-US" dirty="0"/>
              <a:t>: // stuck</a:t>
            </a:r>
          </a:p>
          <a:p>
            <a:pPr marL="0" indent="0">
              <a:buNone/>
            </a:pPr>
            <a:r>
              <a:rPr lang="en-US" dirty="0"/>
              <a:t>Else</a:t>
            </a:r>
          </a:p>
          <a:p>
            <a:pPr marL="0" indent="0">
              <a:buNone/>
            </a:pPr>
            <a:r>
              <a:rPr lang="en-US" dirty="0"/>
              <a:t>   Accept1_M: // stuck</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90742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a:t>If x = 101 </a:t>
            </a:r>
            <a:r>
              <a:rPr lang="en-US" dirty="0" err="1"/>
              <a:t>goto</a:t>
            </a:r>
            <a:r>
              <a:rPr lang="en-US" dirty="0"/>
              <a:t> </a:t>
            </a:r>
            <a:r>
              <a:rPr lang="en-US" dirty="0" err="1"/>
              <a:t>Accept_M</a:t>
            </a:r>
            <a:r>
              <a:rPr lang="en-US" dirty="0"/>
              <a:t>;  </a:t>
            </a:r>
          </a:p>
          <a:p>
            <a:pPr marL="0" indent="0">
              <a:buNone/>
            </a:pPr>
            <a:r>
              <a:rPr lang="en-US" dirty="0"/>
              <a:t>    </a:t>
            </a:r>
            <a:r>
              <a:rPr lang="en-US" dirty="0" err="1"/>
              <a:t>Accept_M</a:t>
            </a:r>
            <a:r>
              <a:rPr lang="en-US" dirty="0"/>
              <a:t>: // stuck</a:t>
            </a:r>
          </a:p>
          <a:p>
            <a:pPr marL="0" indent="0">
              <a:buNone/>
            </a:pPr>
            <a:r>
              <a:rPr lang="en-US" dirty="0"/>
              <a:t>Else</a:t>
            </a:r>
          </a:p>
          <a:p>
            <a:pPr marL="0" indent="0">
              <a:buNone/>
            </a:pPr>
            <a:r>
              <a:rPr lang="en-US" dirty="0"/>
              <a:t>   Accept1_M: // stuck</a:t>
            </a:r>
          </a:p>
          <a:p>
            <a:pPr marL="0" indent="0">
              <a:buNone/>
            </a:pPr>
            <a:r>
              <a:rPr lang="en-US" dirty="0"/>
              <a:t>}</a:t>
            </a:r>
          </a:p>
          <a:p>
            <a:pPr marL="0" indent="0">
              <a:buNone/>
            </a:pPr>
            <a:endParaRPr lang="en-US" dirty="0"/>
          </a:p>
          <a:p>
            <a:pPr marL="0" indent="0">
              <a:buNone/>
            </a:pPr>
            <a:r>
              <a:rPr lang="en-US" dirty="0">
                <a:solidFill>
                  <a:srgbClr val="0432FF"/>
                </a:solidFill>
              </a:rPr>
              <a:t>Ans: {101} Union { all others}  i.e. Sigma*</a:t>
            </a:r>
          </a:p>
          <a:p>
            <a:pPr marL="0" indent="0">
              <a:buNone/>
            </a:pPr>
            <a:endParaRPr lang="en-US" dirty="0"/>
          </a:p>
        </p:txBody>
      </p:sp>
    </p:spTree>
    <p:extLst>
      <p:ext uri="{BB962C8B-B14F-4D97-AF65-F5344CB8AC3E}">
        <p14:creationId xmlns:p14="http://schemas.microsoft.com/office/powerpoint/2010/main" val="394809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TM M’ ?</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TM M = …a given TM …   // think of this as a global constant</a:t>
            </a:r>
          </a:p>
          <a:p>
            <a:pPr marL="0" indent="0">
              <a:buNone/>
            </a:pPr>
            <a:r>
              <a:rPr lang="en-US" dirty="0"/>
              <a:t>Input w = …a given w… // think of this as a global constant</a:t>
            </a:r>
          </a:p>
          <a:p>
            <a:pPr marL="0" indent="0">
              <a:buNone/>
            </a:pPr>
            <a:r>
              <a:rPr lang="en-US" dirty="0"/>
              <a:t>// Now define a new machine M’ in terms of M and w</a:t>
            </a:r>
          </a:p>
          <a:p>
            <a:pPr marL="0" indent="0">
              <a:buNone/>
            </a:pPr>
            <a:endParaRPr lang="en-US" dirty="0"/>
          </a:p>
          <a:p>
            <a:pPr marL="0" indent="0">
              <a:buNone/>
            </a:pPr>
            <a:r>
              <a:rPr lang="en-US" dirty="0"/>
              <a:t>M’ ( x ) {</a:t>
            </a:r>
          </a:p>
          <a:p>
            <a:pPr marL="0" indent="0">
              <a:buNone/>
            </a:pPr>
            <a:r>
              <a:rPr lang="en-US" dirty="0"/>
              <a:t>If x = “101” </a:t>
            </a:r>
            <a:r>
              <a:rPr lang="en-US" dirty="0" err="1"/>
              <a:t>goto</a:t>
            </a:r>
            <a:r>
              <a:rPr lang="en-US" dirty="0"/>
              <a:t> </a:t>
            </a:r>
            <a:r>
              <a:rPr lang="en-US" dirty="0" err="1"/>
              <a:t>Accept_M</a:t>
            </a:r>
            <a:r>
              <a:rPr lang="en-US" dirty="0"/>
              <a:t>;  </a:t>
            </a:r>
          </a:p>
          <a:p>
            <a:pPr marL="0" indent="0">
              <a:buNone/>
            </a:pPr>
            <a:r>
              <a:rPr lang="en-US" dirty="0"/>
              <a:t>Run M on w;</a:t>
            </a:r>
          </a:p>
          <a:p>
            <a:pPr marL="0" indent="0">
              <a:buNone/>
            </a:pPr>
            <a:r>
              <a:rPr lang="en-US" dirty="0"/>
              <a:t>// Phew, got here!</a:t>
            </a:r>
          </a:p>
          <a:p>
            <a:pPr marL="0" indent="0">
              <a:buNone/>
            </a:pPr>
            <a:r>
              <a:rPr lang="en-US" dirty="0" err="1"/>
              <a:t>Accept_M</a:t>
            </a:r>
            <a:r>
              <a:rPr lang="en-US" dirty="0"/>
              <a:t>’: // stuck</a:t>
            </a:r>
          </a:p>
          <a:p>
            <a:pPr marL="0" indent="0">
              <a:buNone/>
            </a:pPr>
            <a:r>
              <a:rPr lang="en-US" dirty="0"/>
              <a:t>}</a:t>
            </a:r>
          </a:p>
          <a:p>
            <a:pPr marL="0" indent="0">
              <a:buNone/>
            </a:pPr>
            <a:endParaRPr lang="en-US" dirty="0"/>
          </a:p>
          <a:p>
            <a:pPr marL="0" indent="0">
              <a:buNone/>
            </a:pPr>
            <a:r>
              <a:rPr lang="en-US" dirty="0">
                <a:solidFill>
                  <a:schemeClr val="bg1"/>
                </a:solidFill>
              </a:rPr>
              <a:t>Ans: </a:t>
            </a:r>
          </a:p>
          <a:p>
            <a:r>
              <a:rPr lang="en-US" dirty="0">
                <a:solidFill>
                  <a:schemeClr val="bg1"/>
                </a:solidFill>
              </a:rPr>
              <a:t>M’ has language {101} if M does not halt on w</a:t>
            </a:r>
          </a:p>
          <a:p>
            <a:r>
              <a:rPr lang="en-US" dirty="0">
                <a:solidFill>
                  <a:schemeClr val="bg1"/>
                </a:solidFill>
              </a:rPr>
              <a:t>M’ has language Sigma* if M halts on w</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53238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TM M’ ?</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TM M = …a given TM …   // think of this as a global constant</a:t>
            </a:r>
          </a:p>
          <a:p>
            <a:pPr marL="0" indent="0">
              <a:buNone/>
            </a:pPr>
            <a:r>
              <a:rPr lang="en-US" dirty="0"/>
              <a:t>Input w = …a given w… // think of this as a global constant</a:t>
            </a:r>
          </a:p>
          <a:p>
            <a:pPr marL="0" indent="0">
              <a:buNone/>
            </a:pPr>
            <a:r>
              <a:rPr lang="en-US" dirty="0"/>
              <a:t>// Now define a new machine M’ in terms of M and w</a:t>
            </a:r>
          </a:p>
          <a:p>
            <a:pPr marL="0" indent="0">
              <a:buNone/>
            </a:pPr>
            <a:endParaRPr lang="en-US" dirty="0"/>
          </a:p>
          <a:p>
            <a:pPr marL="0" indent="0">
              <a:buNone/>
            </a:pPr>
            <a:r>
              <a:rPr lang="en-US" dirty="0"/>
              <a:t>M’ ( x ) {</a:t>
            </a:r>
          </a:p>
          <a:p>
            <a:pPr marL="0" indent="0">
              <a:buNone/>
            </a:pPr>
            <a:r>
              <a:rPr lang="en-US" dirty="0"/>
              <a:t>If x = “101” </a:t>
            </a:r>
            <a:r>
              <a:rPr lang="en-US" dirty="0" err="1"/>
              <a:t>goto</a:t>
            </a:r>
            <a:r>
              <a:rPr lang="en-US" dirty="0"/>
              <a:t> </a:t>
            </a:r>
            <a:r>
              <a:rPr lang="en-US" dirty="0" err="1"/>
              <a:t>Accept_M</a:t>
            </a:r>
            <a:r>
              <a:rPr lang="en-US" dirty="0"/>
              <a:t>;  </a:t>
            </a:r>
          </a:p>
          <a:p>
            <a:pPr marL="0" indent="0">
              <a:buNone/>
            </a:pPr>
            <a:r>
              <a:rPr lang="en-US" dirty="0"/>
              <a:t>Run M on w;</a:t>
            </a:r>
          </a:p>
          <a:p>
            <a:pPr marL="0" indent="0">
              <a:buNone/>
            </a:pPr>
            <a:r>
              <a:rPr lang="en-US" dirty="0"/>
              <a:t>// Phew, got here!</a:t>
            </a:r>
          </a:p>
          <a:p>
            <a:pPr marL="0" indent="0">
              <a:buNone/>
            </a:pPr>
            <a:r>
              <a:rPr lang="en-US" dirty="0" err="1"/>
              <a:t>Accept_M</a:t>
            </a:r>
            <a:r>
              <a:rPr lang="en-US" dirty="0"/>
              <a:t>’: // stuck</a:t>
            </a:r>
          </a:p>
          <a:p>
            <a:pPr marL="0" indent="0">
              <a:buNone/>
            </a:pPr>
            <a:r>
              <a:rPr lang="en-US" dirty="0"/>
              <a:t>}</a:t>
            </a:r>
          </a:p>
          <a:p>
            <a:pPr marL="0" indent="0">
              <a:buNone/>
            </a:pPr>
            <a:endParaRPr lang="en-US" dirty="0"/>
          </a:p>
          <a:p>
            <a:pPr marL="0" indent="0">
              <a:buNone/>
            </a:pPr>
            <a:r>
              <a:rPr lang="en-US" dirty="0">
                <a:solidFill>
                  <a:srgbClr val="0432FF"/>
                </a:solidFill>
              </a:rPr>
              <a:t>Ans: </a:t>
            </a:r>
          </a:p>
          <a:p>
            <a:r>
              <a:rPr lang="en-US" dirty="0">
                <a:solidFill>
                  <a:srgbClr val="0432FF"/>
                </a:solidFill>
              </a:rPr>
              <a:t>M’ has language {101} if M does not halt on w</a:t>
            </a:r>
          </a:p>
          <a:p>
            <a:r>
              <a:rPr lang="en-US" dirty="0">
                <a:solidFill>
                  <a:srgbClr val="0432FF"/>
                </a:solidFill>
              </a:rPr>
              <a:t>M’ has language Sigma* if M halts on w</a:t>
            </a:r>
          </a:p>
          <a:p>
            <a:pPr marL="0" indent="0">
              <a:buNone/>
            </a:pPr>
            <a:endParaRPr lang="en-US" dirty="0">
              <a:solidFill>
                <a:srgbClr val="0432FF"/>
              </a:solidFill>
            </a:endParaRPr>
          </a:p>
          <a:p>
            <a:pPr marL="0" indent="0">
              <a:buNone/>
            </a:pPr>
            <a:endParaRPr lang="en-US" dirty="0"/>
          </a:p>
        </p:txBody>
      </p:sp>
    </p:spTree>
    <p:extLst>
      <p:ext uri="{BB962C8B-B14F-4D97-AF65-F5344CB8AC3E}">
        <p14:creationId xmlns:p14="http://schemas.microsoft.com/office/powerpoint/2010/main" val="67218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TM M’ ?</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TM M = …a given TM …   // think of this as a global constant</a:t>
            </a:r>
          </a:p>
          <a:p>
            <a:pPr marL="0" indent="0">
              <a:buNone/>
            </a:pPr>
            <a:r>
              <a:rPr lang="en-US" dirty="0"/>
              <a:t>Input w = …a given w… // think of this as a global constant</a:t>
            </a:r>
          </a:p>
          <a:p>
            <a:pPr marL="0" indent="0">
              <a:buNone/>
            </a:pPr>
            <a:r>
              <a:rPr lang="en-US" dirty="0"/>
              <a:t>// Now define a new machine M’ in terms of M and w</a:t>
            </a:r>
          </a:p>
          <a:p>
            <a:pPr marL="0" indent="0">
              <a:buNone/>
            </a:pPr>
            <a:endParaRPr lang="en-US" dirty="0"/>
          </a:p>
          <a:p>
            <a:pPr marL="0" indent="0">
              <a:buNone/>
            </a:pPr>
            <a:r>
              <a:rPr lang="en-US" dirty="0"/>
              <a:t>M’ ( x ) {</a:t>
            </a:r>
          </a:p>
          <a:p>
            <a:pPr marL="0" indent="0">
              <a:buNone/>
            </a:pPr>
            <a:r>
              <a:rPr lang="en-US" dirty="0"/>
              <a:t>Run M on w;</a:t>
            </a:r>
          </a:p>
          <a:p>
            <a:pPr marL="0" indent="0">
              <a:buNone/>
            </a:pPr>
            <a:r>
              <a:rPr lang="en-US" dirty="0"/>
              <a:t>// Phew, got here!</a:t>
            </a:r>
          </a:p>
          <a:p>
            <a:pPr marL="0" indent="0">
              <a:buNone/>
            </a:pPr>
            <a:r>
              <a:rPr lang="en-US" dirty="0"/>
              <a:t>If x = “101” </a:t>
            </a:r>
            <a:r>
              <a:rPr lang="en-US" dirty="0" err="1"/>
              <a:t>goto</a:t>
            </a:r>
            <a:r>
              <a:rPr lang="en-US" dirty="0"/>
              <a:t> </a:t>
            </a:r>
            <a:r>
              <a:rPr lang="en-US" dirty="0" err="1"/>
              <a:t>Reject_M</a:t>
            </a:r>
            <a:r>
              <a:rPr lang="en-US" dirty="0"/>
              <a:t>’;</a:t>
            </a:r>
          </a:p>
          <a:p>
            <a:pPr marL="0" indent="0">
              <a:buNone/>
            </a:pPr>
            <a:r>
              <a:rPr lang="en-US" dirty="0" err="1"/>
              <a:t>Accept_M</a:t>
            </a:r>
            <a:r>
              <a:rPr lang="en-US" dirty="0"/>
              <a:t>’: // stuck</a:t>
            </a:r>
          </a:p>
          <a:p>
            <a:pPr marL="0" indent="0">
              <a:buNone/>
            </a:pPr>
            <a:r>
              <a:rPr lang="en-US" dirty="0" err="1"/>
              <a:t>Reject_M</a:t>
            </a:r>
            <a:r>
              <a:rPr lang="en-US" dirty="0"/>
              <a:t>’: // stuck</a:t>
            </a:r>
          </a:p>
          <a:p>
            <a:pPr marL="0" indent="0">
              <a:buNone/>
            </a:pPr>
            <a:r>
              <a:rPr lang="en-US" dirty="0"/>
              <a:t>}</a:t>
            </a:r>
          </a:p>
          <a:p>
            <a:pPr marL="0" indent="0">
              <a:buNone/>
            </a:pPr>
            <a:endParaRPr lang="en-US" dirty="0"/>
          </a:p>
          <a:p>
            <a:pPr marL="0" indent="0">
              <a:buNone/>
            </a:pPr>
            <a:r>
              <a:rPr lang="en-US" dirty="0">
                <a:solidFill>
                  <a:schemeClr val="bg1"/>
                </a:solidFill>
              </a:rPr>
              <a:t>Ans: </a:t>
            </a:r>
          </a:p>
          <a:p>
            <a:r>
              <a:rPr lang="en-US" dirty="0">
                <a:solidFill>
                  <a:schemeClr val="bg1"/>
                </a:solidFill>
              </a:rPr>
              <a:t>M’ has language  { }  if M does not halt on w</a:t>
            </a:r>
          </a:p>
          <a:p>
            <a:r>
              <a:rPr lang="en-US" dirty="0">
                <a:solidFill>
                  <a:schemeClr val="bg1"/>
                </a:solidFill>
              </a:rPr>
              <a:t>M’ has language Sigma* - {101} otherwise</a:t>
            </a:r>
          </a:p>
          <a:p>
            <a:pPr marL="0" indent="0">
              <a:buNone/>
            </a:pPr>
            <a:endParaRPr lang="en-US" dirty="0">
              <a:solidFill>
                <a:srgbClr val="0432FF"/>
              </a:solidFill>
            </a:endParaRPr>
          </a:p>
          <a:p>
            <a:pPr marL="0" indent="0">
              <a:buNone/>
            </a:pPr>
            <a:endParaRPr lang="en-US" dirty="0"/>
          </a:p>
        </p:txBody>
      </p:sp>
    </p:spTree>
    <p:extLst>
      <p:ext uri="{BB962C8B-B14F-4D97-AF65-F5344CB8AC3E}">
        <p14:creationId xmlns:p14="http://schemas.microsoft.com/office/powerpoint/2010/main" val="3524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TM M’ ?</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TM M = …a given TM …   // think of this as a global constant</a:t>
            </a:r>
          </a:p>
          <a:p>
            <a:pPr marL="0" indent="0">
              <a:buNone/>
            </a:pPr>
            <a:r>
              <a:rPr lang="en-US" dirty="0"/>
              <a:t>Input w = …a given w… // think of this as a global constant</a:t>
            </a:r>
          </a:p>
          <a:p>
            <a:pPr marL="0" indent="0">
              <a:buNone/>
            </a:pPr>
            <a:r>
              <a:rPr lang="en-US" dirty="0"/>
              <a:t>// Now define a new machine M’ in terms of M and w</a:t>
            </a:r>
          </a:p>
          <a:p>
            <a:pPr marL="0" indent="0">
              <a:buNone/>
            </a:pPr>
            <a:endParaRPr lang="en-US" dirty="0"/>
          </a:p>
          <a:p>
            <a:pPr marL="0" indent="0">
              <a:buNone/>
            </a:pPr>
            <a:r>
              <a:rPr lang="en-US" dirty="0"/>
              <a:t>M’ ( x ) {</a:t>
            </a:r>
          </a:p>
          <a:p>
            <a:pPr marL="0" indent="0">
              <a:buNone/>
            </a:pPr>
            <a:r>
              <a:rPr lang="en-US" dirty="0"/>
              <a:t>Run M on w;</a:t>
            </a:r>
          </a:p>
          <a:p>
            <a:pPr marL="0" indent="0">
              <a:buNone/>
            </a:pPr>
            <a:r>
              <a:rPr lang="en-US" dirty="0"/>
              <a:t>// Phew, got here!</a:t>
            </a:r>
          </a:p>
          <a:p>
            <a:pPr marL="0" indent="0">
              <a:buNone/>
            </a:pPr>
            <a:r>
              <a:rPr lang="en-US" dirty="0"/>
              <a:t>If x = “101” </a:t>
            </a:r>
            <a:r>
              <a:rPr lang="en-US" dirty="0" err="1"/>
              <a:t>goto</a:t>
            </a:r>
            <a:r>
              <a:rPr lang="en-US" dirty="0"/>
              <a:t> </a:t>
            </a:r>
            <a:r>
              <a:rPr lang="en-US" dirty="0" err="1"/>
              <a:t>Reject_M</a:t>
            </a:r>
            <a:r>
              <a:rPr lang="en-US" dirty="0"/>
              <a:t>’;</a:t>
            </a:r>
          </a:p>
          <a:p>
            <a:pPr marL="0" indent="0">
              <a:buNone/>
            </a:pPr>
            <a:r>
              <a:rPr lang="en-US" dirty="0" err="1"/>
              <a:t>Accept_M</a:t>
            </a:r>
            <a:r>
              <a:rPr lang="en-US" dirty="0"/>
              <a:t>’: // stuck</a:t>
            </a:r>
          </a:p>
          <a:p>
            <a:pPr marL="0" indent="0">
              <a:buNone/>
            </a:pPr>
            <a:r>
              <a:rPr lang="en-US" dirty="0" err="1"/>
              <a:t>Reject_M</a:t>
            </a:r>
            <a:r>
              <a:rPr lang="en-US" dirty="0"/>
              <a:t>’: // stuck</a:t>
            </a:r>
          </a:p>
          <a:p>
            <a:pPr marL="0" indent="0">
              <a:buNone/>
            </a:pPr>
            <a:r>
              <a:rPr lang="en-US" dirty="0"/>
              <a:t>}</a:t>
            </a:r>
          </a:p>
          <a:p>
            <a:pPr marL="0" indent="0">
              <a:buNone/>
            </a:pPr>
            <a:endParaRPr lang="en-US" dirty="0"/>
          </a:p>
          <a:p>
            <a:pPr marL="0" indent="0">
              <a:buNone/>
            </a:pPr>
            <a:r>
              <a:rPr lang="en-US" dirty="0">
                <a:solidFill>
                  <a:srgbClr val="0432FF"/>
                </a:solidFill>
              </a:rPr>
              <a:t>Ans: </a:t>
            </a:r>
          </a:p>
          <a:p>
            <a:r>
              <a:rPr lang="en-US" dirty="0">
                <a:solidFill>
                  <a:srgbClr val="0432FF"/>
                </a:solidFill>
              </a:rPr>
              <a:t>M’ has language  { }  if M does not halt on w</a:t>
            </a:r>
          </a:p>
          <a:p>
            <a:r>
              <a:rPr lang="en-US" dirty="0">
                <a:solidFill>
                  <a:srgbClr val="0432FF"/>
                </a:solidFill>
              </a:rPr>
              <a:t>M’ has language Sigma* - {101} otherwise</a:t>
            </a:r>
          </a:p>
          <a:p>
            <a:pPr marL="0" indent="0">
              <a:buNone/>
            </a:pPr>
            <a:endParaRPr lang="en-US" dirty="0">
              <a:solidFill>
                <a:srgbClr val="0432FF"/>
              </a:solidFill>
            </a:endParaRPr>
          </a:p>
          <a:p>
            <a:pPr marL="0" indent="0">
              <a:buNone/>
            </a:pPr>
            <a:endParaRPr lang="en-US" dirty="0"/>
          </a:p>
        </p:txBody>
      </p:sp>
    </p:spTree>
    <p:extLst>
      <p:ext uri="{BB962C8B-B14F-4D97-AF65-F5344CB8AC3E}">
        <p14:creationId xmlns:p14="http://schemas.microsoft.com/office/powerpoint/2010/main" val="196631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a:xfrm>
            <a:off x="838200" y="365126"/>
            <a:ext cx="10795000" cy="618286"/>
          </a:xfrm>
        </p:spPr>
        <p:txBody>
          <a:bodyPr>
            <a:normAutofit fontScale="90000"/>
          </a:bodyPr>
          <a:lstStyle/>
          <a:p>
            <a:r>
              <a:rPr lang="en-US" dirty="0"/>
              <a:t>What is the language of the TM M’ produced ?</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Translate(M, w) {</a:t>
            </a:r>
          </a:p>
          <a:p>
            <a:pPr marL="0" indent="0">
              <a:buNone/>
            </a:pPr>
            <a:r>
              <a:rPr lang="en-US" dirty="0"/>
              <a:t>Print(</a:t>
            </a:r>
          </a:p>
          <a:p>
            <a:pPr marL="0" indent="0">
              <a:buNone/>
            </a:pPr>
            <a:r>
              <a:rPr lang="en-US" dirty="0"/>
              <a:t>“M’ ( x ) {</a:t>
            </a:r>
          </a:p>
          <a:p>
            <a:pPr marL="0" indent="0">
              <a:buNone/>
            </a:pPr>
            <a:r>
              <a:rPr lang="en-US" dirty="0"/>
              <a:t>Run %s1 on %s2;</a:t>
            </a:r>
          </a:p>
          <a:p>
            <a:pPr marL="0" indent="0">
              <a:buNone/>
            </a:pPr>
            <a:r>
              <a:rPr lang="en-US" dirty="0"/>
              <a:t>// Phew, got here!</a:t>
            </a:r>
          </a:p>
          <a:p>
            <a:pPr marL="0" indent="0">
              <a:buNone/>
            </a:pPr>
            <a:r>
              <a:rPr lang="en-US" dirty="0"/>
              <a:t>If x = “101” </a:t>
            </a:r>
            <a:r>
              <a:rPr lang="en-US" dirty="0" err="1"/>
              <a:t>goto</a:t>
            </a:r>
            <a:r>
              <a:rPr lang="en-US" dirty="0"/>
              <a:t> </a:t>
            </a:r>
            <a:r>
              <a:rPr lang="en-US" dirty="0" err="1"/>
              <a:t>Reject_M</a:t>
            </a:r>
            <a:r>
              <a:rPr lang="en-US" dirty="0"/>
              <a:t>’;</a:t>
            </a:r>
          </a:p>
          <a:p>
            <a:pPr marL="0" indent="0">
              <a:buNone/>
            </a:pPr>
            <a:r>
              <a:rPr lang="en-US" dirty="0" err="1"/>
              <a:t>Accept_M</a:t>
            </a:r>
            <a:r>
              <a:rPr lang="en-US" dirty="0"/>
              <a:t>’: // stuck</a:t>
            </a:r>
          </a:p>
          <a:p>
            <a:pPr marL="0" indent="0">
              <a:buNone/>
            </a:pPr>
            <a:r>
              <a:rPr lang="en-US" dirty="0" err="1"/>
              <a:t>Reject_M</a:t>
            </a:r>
            <a:r>
              <a:rPr lang="en-US" dirty="0"/>
              <a:t>’: // stuck</a:t>
            </a:r>
          </a:p>
          <a:p>
            <a:pPr marL="0" indent="0">
              <a:buNone/>
            </a:pPr>
            <a:r>
              <a:rPr lang="en-US" dirty="0"/>
              <a:t>}”, M, w);</a:t>
            </a:r>
          </a:p>
          <a:p>
            <a:pPr marL="0" indent="0">
              <a:buNone/>
            </a:pPr>
            <a:r>
              <a:rPr lang="en-US" dirty="0"/>
              <a:t>}</a:t>
            </a:r>
          </a:p>
          <a:p>
            <a:pPr marL="0" indent="0">
              <a:buNone/>
            </a:pPr>
            <a:endParaRPr lang="en-US" dirty="0"/>
          </a:p>
          <a:p>
            <a:pPr marL="0" indent="0">
              <a:buNone/>
            </a:pPr>
            <a:r>
              <a:rPr lang="en-US" dirty="0">
                <a:solidFill>
                  <a:schemeClr val="bg1"/>
                </a:solidFill>
              </a:rPr>
              <a:t>Ans: </a:t>
            </a:r>
          </a:p>
          <a:p>
            <a:r>
              <a:rPr lang="en-US" dirty="0">
                <a:solidFill>
                  <a:schemeClr val="bg1"/>
                </a:solidFill>
              </a:rPr>
              <a:t>M’ has language  { }  if M does not halt on w</a:t>
            </a:r>
          </a:p>
          <a:p>
            <a:r>
              <a:rPr lang="en-US" dirty="0">
                <a:solidFill>
                  <a:schemeClr val="bg1"/>
                </a:solidFill>
              </a:rPr>
              <a:t>M’ has language Sigma* - {101} otherwise</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39338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a:xfrm>
            <a:off x="838200" y="365126"/>
            <a:ext cx="10795000" cy="618286"/>
          </a:xfrm>
        </p:spPr>
        <p:txBody>
          <a:bodyPr>
            <a:normAutofit fontScale="90000"/>
          </a:bodyPr>
          <a:lstStyle/>
          <a:p>
            <a:r>
              <a:rPr lang="en-US" dirty="0"/>
              <a:t>What is the language of the TM M’ produced ?</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Translate(M, w) {</a:t>
            </a:r>
          </a:p>
          <a:p>
            <a:pPr marL="0" indent="0">
              <a:buNone/>
            </a:pPr>
            <a:r>
              <a:rPr lang="en-US" dirty="0"/>
              <a:t>Print(</a:t>
            </a:r>
          </a:p>
          <a:p>
            <a:pPr marL="0" indent="0">
              <a:buNone/>
            </a:pPr>
            <a:r>
              <a:rPr lang="en-US" dirty="0"/>
              <a:t>“M’ ( x ) {</a:t>
            </a:r>
          </a:p>
          <a:p>
            <a:pPr marL="0" indent="0">
              <a:buNone/>
            </a:pPr>
            <a:r>
              <a:rPr lang="en-US" dirty="0"/>
              <a:t>Run %s1 on %s2;</a:t>
            </a:r>
          </a:p>
          <a:p>
            <a:pPr marL="0" indent="0">
              <a:buNone/>
            </a:pPr>
            <a:r>
              <a:rPr lang="en-US" dirty="0"/>
              <a:t>// Phew, got here!</a:t>
            </a:r>
          </a:p>
          <a:p>
            <a:pPr marL="0" indent="0">
              <a:buNone/>
            </a:pPr>
            <a:r>
              <a:rPr lang="en-US" dirty="0"/>
              <a:t>If x = “101” </a:t>
            </a:r>
            <a:r>
              <a:rPr lang="en-US" dirty="0" err="1"/>
              <a:t>goto</a:t>
            </a:r>
            <a:r>
              <a:rPr lang="en-US" dirty="0"/>
              <a:t> </a:t>
            </a:r>
            <a:r>
              <a:rPr lang="en-US" dirty="0" err="1"/>
              <a:t>Reject_M</a:t>
            </a:r>
            <a:r>
              <a:rPr lang="en-US" dirty="0"/>
              <a:t>’;</a:t>
            </a:r>
          </a:p>
          <a:p>
            <a:pPr marL="0" indent="0">
              <a:buNone/>
            </a:pPr>
            <a:r>
              <a:rPr lang="en-US" dirty="0" err="1"/>
              <a:t>Accept_M</a:t>
            </a:r>
            <a:r>
              <a:rPr lang="en-US" dirty="0"/>
              <a:t>’: // stuck</a:t>
            </a:r>
          </a:p>
          <a:p>
            <a:pPr marL="0" indent="0">
              <a:buNone/>
            </a:pPr>
            <a:r>
              <a:rPr lang="en-US" dirty="0" err="1"/>
              <a:t>Reject_M</a:t>
            </a:r>
            <a:r>
              <a:rPr lang="en-US" dirty="0"/>
              <a:t>’: // stuck</a:t>
            </a:r>
          </a:p>
          <a:p>
            <a:pPr marL="0" indent="0">
              <a:buNone/>
            </a:pPr>
            <a:r>
              <a:rPr lang="en-US" dirty="0"/>
              <a:t>}”, M, w);</a:t>
            </a:r>
          </a:p>
          <a:p>
            <a:pPr marL="0" indent="0">
              <a:buNone/>
            </a:pPr>
            <a:r>
              <a:rPr lang="en-US" dirty="0"/>
              <a:t>}</a:t>
            </a:r>
          </a:p>
          <a:p>
            <a:pPr marL="0" indent="0">
              <a:buNone/>
            </a:pPr>
            <a:endParaRPr lang="en-US" dirty="0"/>
          </a:p>
          <a:p>
            <a:pPr marL="0" indent="0">
              <a:buNone/>
            </a:pPr>
            <a:r>
              <a:rPr lang="en-US" dirty="0">
                <a:solidFill>
                  <a:srgbClr val="0432FF"/>
                </a:solidFill>
              </a:rPr>
              <a:t>Ans: </a:t>
            </a:r>
          </a:p>
          <a:p>
            <a:r>
              <a:rPr lang="en-US" dirty="0">
                <a:solidFill>
                  <a:srgbClr val="0432FF"/>
                </a:solidFill>
              </a:rPr>
              <a:t>M’ has language  { }  if M does not halt on w</a:t>
            </a:r>
          </a:p>
          <a:p>
            <a:r>
              <a:rPr lang="en-US" dirty="0">
                <a:solidFill>
                  <a:srgbClr val="0432FF"/>
                </a:solidFill>
              </a:rPr>
              <a:t>M’ has language Sigma* - {101} otherwise</a:t>
            </a:r>
          </a:p>
          <a:p>
            <a:pPr marL="0" indent="0">
              <a:buNone/>
            </a:pPr>
            <a:endParaRPr lang="en-US" dirty="0">
              <a:solidFill>
                <a:srgbClr val="0432FF"/>
              </a:solidFill>
            </a:endParaRPr>
          </a:p>
          <a:p>
            <a:pPr marL="0" indent="0">
              <a:buNone/>
            </a:pPr>
            <a:endParaRPr lang="en-US" dirty="0"/>
          </a:p>
        </p:txBody>
      </p:sp>
    </p:spTree>
    <p:extLst>
      <p:ext uri="{BB962C8B-B14F-4D97-AF65-F5344CB8AC3E}">
        <p14:creationId xmlns:p14="http://schemas.microsoft.com/office/powerpoint/2010/main" val="265314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5AC0-8EC5-6447-91E6-12CF3BDA00EF}"/>
              </a:ext>
            </a:extLst>
          </p:cNvPr>
          <p:cNvSpPr>
            <a:spLocks noGrp="1"/>
          </p:cNvSpPr>
          <p:nvPr>
            <p:ph type="title"/>
          </p:nvPr>
        </p:nvSpPr>
        <p:spPr>
          <a:xfrm>
            <a:off x="838200" y="365126"/>
            <a:ext cx="10985500" cy="618286"/>
          </a:xfrm>
        </p:spPr>
        <p:txBody>
          <a:bodyPr>
            <a:normAutofit fontScale="90000"/>
          </a:bodyPr>
          <a:lstStyle/>
          <a:p>
            <a:r>
              <a:rPr lang="en-US" dirty="0"/>
              <a:t>Why even introduce the “Translate” function?</a:t>
            </a:r>
          </a:p>
        </p:txBody>
      </p:sp>
      <p:sp>
        <p:nvSpPr>
          <p:cNvPr id="3" name="Content Placeholder 2">
            <a:extLst>
              <a:ext uri="{FF2B5EF4-FFF2-40B4-BE49-F238E27FC236}">
                <a16:creationId xmlns:a16="http://schemas.microsoft.com/office/drawing/2014/main" id="{413525EE-38D0-1649-96A7-FCCF5EFCDAF2}"/>
              </a:ext>
            </a:extLst>
          </p:cNvPr>
          <p:cNvSpPr>
            <a:spLocks noGrp="1"/>
          </p:cNvSpPr>
          <p:nvPr>
            <p:ph idx="1"/>
          </p:nvPr>
        </p:nvSpPr>
        <p:spPr/>
        <p:txBody>
          <a:bodyPr/>
          <a:lstStyle/>
          <a:p>
            <a:r>
              <a:rPr lang="en-US" dirty="0"/>
              <a:t>Function “Translate” is our Mapping Reduction function desired!</a:t>
            </a:r>
          </a:p>
          <a:p>
            <a:pPr lvl="1"/>
            <a:r>
              <a:rPr lang="en-US" dirty="0"/>
              <a:t>The MR is from language A to language B</a:t>
            </a:r>
          </a:p>
          <a:p>
            <a:r>
              <a:rPr lang="en-US" dirty="0"/>
              <a:t>It must ensure that x in A if and only if f(x) in B; that is</a:t>
            </a:r>
          </a:p>
          <a:p>
            <a:pPr lvl="1"/>
            <a:r>
              <a:rPr lang="en-US" dirty="0"/>
              <a:t>x in A =&gt; f(x) in B</a:t>
            </a:r>
          </a:p>
          <a:p>
            <a:pPr lvl="1"/>
            <a:r>
              <a:rPr lang="en-US" dirty="0"/>
              <a:t>x not in A =&gt; f(x) not in B</a:t>
            </a:r>
          </a:p>
        </p:txBody>
      </p:sp>
      <p:pic>
        <p:nvPicPr>
          <p:cNvPr id="4" name="Picture 3">
            <a:extLst>
              <a:ext uri="{FF2B5EF4-FFF2-40B4-BE49-F238E27FC236}">
                <a16:creationId xmlns:a16="http://schemas.microsoft.com/office/drawing/2014/main" id="{D953F29A-5263-4E42-AC01-601D7545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463" y="3570505"/>
            <a:ext cx="5066337" cy="2972888"/>
          </a:xfrm>
          <a:prstGeom prst="rect">
            <a:avLst/>
          </a:prstGeom>
        </p:spPr>
      </p:pic>
    </p:spTree>
    <p:extLst>
      <p:ext uri="{BB962C8B-B14F-4D97-AF65-F5344CB8AC3E}">
        <p14:creationId xmlns:p14="http://schemas.microsoft.com/office/powerpoint/2010/main" val="371877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D996-8CAD-7745-9698-1DE92BD24CE2}"/>
              </a:ext>
            </a:extLst>
          </p:cNvPr>
          <p:cNvSpPr>
            <a:spLocks noGrp="1"/>
          </p:cNvSpPr>
          <p:nvPr>
            <p:ph type="title"/>
          </p:nvPr>
        </p:nvSpPr>
        <p:spPr/>
        <p:txBody>
          <a:bodyPr>
            <a:normAutofit fontScale="90000"/>
          </a:bodyPr>
          <a:lstStyle/>
          <a:p>
            <a:r>
              <a:rPr lang="en-US" dirty="0"/>
              <a:t>Computability Review to do Asg-7 </a:t>
            </a:r>
          </a:p>
        </p:txBody>
      </p:sp>
      <p:sp>
        <p:nvSpPr>
          <p:cNvPr id="3" name="Content Placeholder 2">
            <a:extLst>
              <a:ext uri="{FF2B5EF4-FFF2-40B4-BE49-F238E27FC236}">
                <a16:creationId xmlns:a16="http://schemas.microsoft.com/office/drawing/2014/main" id="{A5F80239-4D5C-6D45-9703-776C46B4ECDE}"/>
              </a:ext>
            </a:extLst>
          </p:cNvPr>
          <p:cNvSpPr>
            <a:spLocks noGrp="1"/>
          </p:cNvSpPr>
          <p:nvPr>
            <p:ph idx="1"/>
          </p:nvPr>
        </p:nvSpPr>
        <p:spPr>
          <a:xfrm>
            <a:off x="838200" y="1168400"/>
            <a:ext cx="10515600" cy="5414963"/>
          </a:xfrm>
        </p:spPr>
        <p:txBody>
          <a:bodyPr>
            <a:normAutofit fontScale="55000" lnSpcReduction="20000"/>
          </a:bodyPr>
          <a:lstStyle/>
          <a:p>
            <a:r>
              <a:rPr lang="en-US" dirty="0"/>
              <a:t>You can do Questions 1 and 2 </a:t>
            </a:r>
            <a:r>
              <a:rPr lang="en-US" dirty="0" err="1"/>
              <a:t>rightaway</a:t>
            </a:r>
            <a:r>
              <a:rPr lang="en-US" dirty="0"/>
              <a:t>!</a:t>
            </a:r>
          </a:p>
          <a:p>
            <a:endParaRPr lang="en-US" dirty="0"/>
          </a:p>
          <a:p>
            <a:r>
              <a:rPr lang="en-US" dirty="0"/>
              <a:t>In this lecture, we will introduce the idea of mapping reductions through short examples</a:t>
            </a:r>
          </a:p>
          <a:p>
            <a:endParaRPr lang="en-US" dirty="0"/>
          </a:p>
          <a:p>
            <a:r>
              <a:rPr lang="en-US" dirty="0"/>
              <a:t>After seeing enough of these, you will know what is being attempted (once you get this, you can begin constructing your own MRs)</a:t>
            </a:r>
          </a:p>
          <a:p>
            <a:endParaRPr lang="en-US" dirty="0"/>
          </a:p>
          <a:p>
            <a:r>
              <a:rPr lang="en-US" dirty="0"/>
              <a:t>In the following, TMs will be presented in familiar C-style syntax, using function names M, M’, M1, </a:t>
            </a:r>
            <a:r>
              <a:rPr lang="en-US" dirty="0" err="1"/>
              <a:t>etc</a:t>
            </a:r>
            <a:endParaRPr lang="en-US" dirty="0"/>
          </a:p>
          <a:p>
            <a:endParaRPr lang="en-US" dirty="0"/>
          </a:p>
          <a:p>
            <a:r>
              <a:rPr lang="en-US" dirty="0"/>
              <a:t>All TMs will be presented as if they take a single input argument “x” . Sometimes, we will denote inputs by “w”. You’ll see how the usage goes. Most often, “w” is the input provided for the mapping-reduction process.</a:t>
            </a:r>
          </a:p>
          <a:p>
            <a:endParaRPr lang="en-US" dirty="0"/>
          </a:p>
          <a:p>
            <a:r>
              <a:rPr lang="en-US" dirty="0"/>
              <a:t>We will show their accept/reject states via “labels” of the form </a:t>
            </a:r>
            <a:r>
              <a:rPr lang="en-US" dirty="0" err="1"/>
              <a:t>Accept_M</a:t>
            </a:r>
            <a:r>
              <a:rPr lang="en-US" dirty="0"/>
              <a:t> and </a:t>
            </a:r>
            <a:r>
              <a:rPr lang="en-US" dirty="0" err="1"/>
              <a:t>Reject_M</a:t>
            </a:r>
            <a:r>
              <a:rPr lang="en-US" dirty="0"/>
              <a:t>. Sometimes, these label(s) may be omitted – but assume they exist always.</a:t>
            </a:r>
          </a:p>
          <a:p>
            <a:endParaRPr lang="en-US" dirty="0"/>
          </a:p>
          <a:p>
            <a:r>
              <a:rPr lang="en-US" dirty="0"/>
              <a:t>We shall introduce functions Translate, Translate’, Translate1, etc. that produce TMs in terms of other TMs</a:t>
            </a:r>
          </a:p>
          <a:p>
            <a:endParaRPr lang="en-US" dirty="0"/>
          </a:p>
          <a:p>
            <a:r>
              <a:rPr lang="en-US" dirty="0"/>
              <a:t>Note: I’ve placed “final batteries”. They help review for MT-3 also.</a:t>
            </a:r>
          </a:p>
        </p:txBody>
      </p:sp>
    </p:spTree>
    <p:extLst>
      <p:ext uri="{BB962C8B-B14F-4D97-AF65-F5344CB8AC3E}">
        <p14:creationId xmlns:p14="http://schemas.microsoft.com/office/powerpoint/2010/main" val="3137188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6B8C-0D86-264F-AE0C-9E5729B00479}"/>
              </a:ext>
            </a:extLst>
          </p:cNvPr>
          <p:cNvSpPr>
            <a:spLocks noGrp="1"/>
          </p:cNvSpPr>
          <p:nvPr>
            <p:ph type="title"/>
          </p:nvPr>
        </p:nvSpPr>
        <p:spPr/>
        <p:txBody>
          <a:bodyPr>
            <a:normAutofit fontScale="90000"/>
          </a:bodyPr>
          <a:lstStyle/>
          <a:p>
            <a:r>
              <a:rPr lang="en-US" dirty="0"/>
              <a:t>Why do we build </a:t>
            </a:r>
            <a:r>
              <a:rPr lang="en-US" u="sng" dirty="0"/>
              <a:t>such a</a:t>
            </a:r>
            <a:r>
              <a:rPr lang="en-US" dirty="0"/>
              <a:t> Translate function?</a:t>
            </a:r>
          </a:p>
        </p:txBody>
      </p:sp>
      <p:sp>
        <p:nvSpPr>
          <p:cNvPr id="3" name="Content Placeholder 2">
            <a:extLst>
              <a:ext uri="{FF2B5EF4-FFF2-40B4-BE49-F238E27FC236}">
                <a16:creationId xmlns:a16="http://schemas.microsoft.com/office/drawing/2014/main" id="{1FB7EF60-CD02-3C40-BDAC-275F40E4E805}"/>
              </a:ext>
            </a:extLst>
          </p:cNvPr>
          <p:cNvSpPr>
            <a:spLocks noGrp="1"/>
          </p:cNvSpPr>
          <p:nvPr>
            <p:ph idx="1"/>
          </p:nvPr>
        </p:nvSpPr>
        <p:spPr>
          <a:xfrm>
            <a:off x="838200" y="1447800"/>
            <a:ext cx="10515600" cy="4729163"/>
          </a:xfrm>
        </p:spPr>
        <p:txBody>
          <a:bodyPr>
            <a:normAutofit fontScale="85000" lnSpcReduction="20000"/>
          </a:bodyPr>
          <a:lstStyle/>
          <a:p>
            <a:r>
              <a:rPr lang="en-US" dirty="0"/>
              <a:t>We take “A” to be an ”already shown-impossible” problem</a:t>
            </a:r>
          </a:p>
          <a:p>
            <a:pPr lvl="1"/>
            <a:r>
              <a:rPr lang="en-US" dirty="0"/>
              <a:t>”Shown-impossible” here means “shown to be undecidable”</a:t>
            </a:r>
          </a:p>
          <a:p>
            <a:r>
              <a:rPr lang="en-US" dirty="0"/>
              <a:t>We are given a new problem “B”</a:t>
            </a:r>
          </a:p>
          <a:p>
            <a:r>
              <a:rPr lang="en-US" dirty="0"/>
              <a:t>We want to (somehow) show that B is also impossible</a:t>
            </a:r>
          </a:p>
          <a:p>
            <a:pPr lvl="1"/>
            <a:r>
              <a:rPr lang="en-US" dirty="0"/>
              <a:t>I.e. show that B is also undecidable</a:t>
            </a:r>
          </a:p>
          <a:p>
            <a:r>
              <a:rPr lang="en-US" dirty="0"/>
              <a:t>We try our best to build Translate such that</a:t>
            </a:r>
          </a:p>
          <a:p>
            <a:pPr lvl="1"/>
            <a:r>
              <a:rPr lang="en-US" dirty="0"/>
              <a:t>x in A =&gt; Translate(x) in B</a:t>
            </a:r>
          </a:p>
          <a:p>
            <a:pPr lvl="1"/>
            <a:r>
              <a:rPr lang="en-US" dirty="0"/>
              <a:t>x not in A =&gt; Translate(x) not in B</a:t>
            </a:r>
          </a:p>
          <a:p>
            <a:r>
              <a:rPr lang="en-US" dirty="0"/>
              <a:t>If we succeed, then we have this going on:</a:t>
            </a:r>
          </a:p>
          <a:p>
            <a:pPr lvl="1"/>
            <a:r>
              <a:rPr lang="en-US" dirty="0"/>
              <a:t>Suppose someone claims to have a decider for B</a:t>
            </a:r>
          </a:p>
          <a:p>
            <a:pPr lvl="1"/>
            <a:r>
              <a:rPr lang="en-US" dirty="0"/>
              <a:t>We can then “invite” someone to give an “x” that falls into A</a:t>
            </a:r>
          </a:p>
          <a:p>
            <a:pPr lvl="1"/>
            <a:r>
              <a:rPr lang="en-US" dirty="0"/>
              <a:t>Then send Translate(x) to B’s decider, and take its decision as a decision for x in A</a:t>
            </a:r>
          </a:p>
          <a:p>
            <a:pPr lvl="1"/>
            <a:r>
              <a:rPr lang="en-US" dirty="0"/>
              <a:t>This violates the </a:t>
            </a:r>
            <a:r>
              <a:rPr lang="en-US" dirty="0" err="1"/>
              <a:t>premis</a:t>
            </a:r>
            <a:r>
              <a:rPr lang="en-US" dirty="0"/>
              <a:t> that A has a decider</a:t>
            </a:r>
          </a:p>
          <a:p>
            <a:pPr lvl="1"/>
            <a:r>
              <a:rPr lang="en-US" dirty="0"/>
              <a:t>Hence a decider for B cannot exist!</a:t>
            </a:r>
          </a:p>
        </p:txBody>
      </p:sp>
    </p:spTree>
    <p:extLst>
      <p:ext uri="{BB962C8B-B14F-4D97-AF65-F5344CB8AC3E}">
        <p14:creationId xmlns:p14="http://schemas.microsoft.com/office/powerpoint/2010/main" val="1357624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5350-F6A4-8E4F-883A-4D289750DCE6}"/>
              </a:ext>
            </a:extLst>
          </p:cNvPr>
          <p:cNvSpPr>
            <a:spLocks noGrp="1"/>
          </p:cNvSpPr>
          <p:nvPr>
            <p:ph type="title"/>
          </p:nvPr>
        </p:nvSpPr>
        <p:spPr/>
        <p:txBody>
          <a:bodyPr>
            <a:normAutofit fontScale="90000"/>
          </a:bodyPr>
          <a:lstStyle/>
          <a:p>
            <a:r>
              <a:rPr lang="en-US" dirty="0"/>
              <a:t>What all can the set “B” be?</a:t>
            </a:r>
          </a:p>
        </p:txBody>
      </p:sp>
      <p:sp>
        <p:nvSpPr>
          <p:cNvPr id="3" name="Content Placeholder 2">
            <a:extLst>
              <a:ext uri="{FF2B5EF4-FFF2-40B4-BE49-F238E27FC236}">
                <a16:creationId xmlns:a16="http://schemas.microsoft.com/office/drawing/2014/main" id="{F7765F6C-44EB-AE41-AF0E-71732D9468DA}"/>
              </a:ext>
            </a:extLst>
          </p:cNvPr>
          <p:cNvSpPr>
            <a:spLocks noGrp="1"/>
          </p:cNvSpPr>
          <p:nvPr>
            <p:ph idx="1"/>
          </p:nvPr>
        </p:nvSpPr>
        <p:spPr/>
        <p:txBody>
          <a:bodyPr>
            <a:normAutofit fontScale="92500" lnSpcReduction="20000"/>
          </a:bodyPr>
          <a:lstStyle/>
          <a:p>
            <a:r>
              <a:rPr lang="en-US" dirty="0"/>
              <a:t>In general, set “B” is ANY INTERESTING QUESTION WE CAN ASK OF A TM !!</a:t>
            </a:r>
          </a:p>
          <a:p>
            <a:endParaRPr lang="en-US" dirty="0"/>
          </a:p>
          <a:p>
            <a:r>
              <a:rPr lang="en-US" dirty="0"/>
              <a:t>The real result (known as Rice’s Theorem) says “no nontrivial property of a TM M’s language can be decided based on the syntactic description of M”</a:t>
            </a:r>
          </a:p>
          <a:p>
            <a:endParaRPr lang="en-US" dirty="0"/>
          </a:p>
          <a:p>
            <a:r>
              <a:rPr lang="en-US" dirty="0"/>
              <a:t>For us, candidate “B” sets are</a:t>
            </a:r>
          </a:p>
          <a:p>
            <a:pPr lvl="1"/>
            <a:r>
              <a:rPr lang="en-US" dirty="0"/>
              <a:t>Given a TM M, does it have 101 in its language?</a:t>
            </a:r>
          </a:p>
          <a:p>
            <a:pPr lvl="1"/>
            <a:r>
              <a:rPr lang="en-US" dirty="0"/>
              <a:t>Given a TM M, does it have a regular language?</a:t>
            </a:r>
          </a:p>
          <a:p>
            <a:pPr lvl="1"/>
            <a:endParaRPr lang="en-US" dirty="0"/>
          </a:p>
          <a:p>
            <a:r>
              <a:rPr lang="en-US" dirty="0"/>
              <a:t>Let’s build the Translate function for these two examples!</a:t>
            </a:r>
          </a:p>
        </p:txBody>
      </p:sp>
    </p:spTree>
    <p:extLst>
      <p:ext uri="{BB962C8B-B14F-4D97-AF65-F5344CB8AC3E}">
        <p14:creationId xmlns:p14="http://schemas.microsoft.com/office/powerpoint/2010/main" val="423170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5AC0-8EC5-6447-91E6-12CF3BDA00EF}"/>
              </a:ext>
            </a:extLst>
          </p:cNvPr>
          <p:cNvSpPr>
            <a:spLocks noGrp="1"/>
          </p:cNvSpPr>
          <p:nvPr>
            <p:ph type="title"/>
          </p:nvPr>
        </p:nvSpPr>
        <p:spPr>
          <a:xfrm>
            <a:off x="838200" y="365126"/>
            <a:ext cx="10985500" cy="618286"/>
          </a:xfrm>
        </p:spPr>
        <p:txBody>
          <a:bodyPr>
            <a:normAutofit fontScale="90000"/>
          </a:bodyPr>
          <a:lstStyle/>
          <a:p>
            <a:r>
              <a:rPr lang="en-US" dirty="0"/>
              <a:t>Specific example of “Translate” (or the ‘f’ fn.)</a:t>
            </a:r>
          </a:p>
        </p:txBody>
      </p:sp>
      <p:sp>
        <p:nvSpPr>
          <p:cNvPr id="3" name="Content Placeholder 2">
            <a:extLst>
              <a:ext uri="{FF2B5EF4-FFF2-40B4-BE49-F238E27FC236}">
                <a16:creationId xmlns:a16="http://schemas.microsoft.com/office/drawing/2014/main" id="{413525EE-38D0-1649-96A7-FCCF5EFCDAF2}"/>
              </a:ext>
            </a:extLst>
          </p:cNvPr>
          <p:cNvSpPr>
            <a:spLocks noGrp="1"/>
          </p:cNvSpPr>
          <p:nvPr>
            <p:ph idx="1"/>
          </p:nvPr>
        </p:nvSpPr>
        <p:spPr/>
        <p:txBody>
          <a:bodyPr/>
          <a:lstStyle/>
          <a:p>
            <a:r>
              <a:rPr lang="en-US" dirty="0"/>
              <a:t>Function “Translate” is our Mapping Reduction function desired!</a:t>
            </a:r>
          </a:p>
          <a:p>
            <a:pPr lvl="1"/>
            <a:r>
              <a:rPr lang="en-US" dirty="0"/>
              <a:t>The MR is from language A_TM to language </a:t>
            </a:r>
            <a:r>
              <a:rPr lang="en-US" dirty="0" err="1"/>
              <a:t>Reg_TM</a:t>
            </a:r>
            <a:endParaRPr lang="en-US" dirty="0"/>
          </a:p>
          <a:p>
            <a:r>
              <a:rPr lang="en-US" dirty="0"/>
              <a:t>It must ensure that x in A if and only if f(x) in B; that is</a:t>
            </a:r>
          </a:p>
          <a:p>
            <a:pPr lvl="1"/>
            <a:r>
              <a:rPr lang="en-US" dirty="0"/>
              <a:t>x in A =&gt; f(x) in B</a:t>
            </a:r>
          </a:p>
          <a:p>
            <a:pPr lvl="1"/>
            <a:r>
              <a:rPr lang="en-US" dirty="0"/>
              <a:t>x not in A =&gt; f(x) not in B</a:t>
            </a:r>
          </a:p>
        </p:txBody>
      </p:sp>
      <p:pic>
        <p:nvPicPr>
          <p:cNvPr id="4" name="Picture 3">
            <a:extLst>
              <a:ext uri="{FF2B5EF4-FFF2-40B4-BE49-F238E27FC236}">
                <a16:creationId xmlns:a16="http://schemas.microsoft.com/office/drawing/2014/main" id="{D953F29A-5263-4E42-AC01-601D7545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463" y="3570505"/>
            <a:ext cx="5066337" cy="2972888"/>
          </a:xfrm>
          <a:prstGeom prst="rect">
            <a:avLst/>
          </a:prstGeom>
        </p:spPr>
      </p:pic>
    </p:spTree>
    <p:extLst>
      <p:ext uri="{BB962C8B-B14F-4D97-AF65-F5344CB8AC3E}">
        <p14:creationId xmlns:p14="http://schemas.microsoft.com/office/powerpoint/2010/main" val="228868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a:xfrm>
            <a:off x="838200" y="365126"/>
            <a:ext cx="11049000" cy="618286"/>
          </a:xfrm>
        </p:spPr>
        <p:txBody>
          <a:bodyPr>
            <a:normAutofit fontScale="90000"/>
          </a:bodyPr>
          <a:lstStyle/>
          <a:p>
            <a:r>
              <a:rPr lang="en-US" dirty="0"/>
              <a:t>Translate function for “TM has 101 in its lang.”</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Translate(M, w) {</a:t>
            </a:r>
          </a:p>
          <a:p>
            <a:pPr marL="0" indent="0">
              <a:buNone/>
            </a:pPr>
            <a:r>
              <a:rPr lang="en-US" dirty="0"/>
              <a:t>Print(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p>
          <a:p>
            <a:pPr marL="0" indent="0">
              <a:buNone/>
            </a:pPr>
            <a:r>
              <a:rPr lang="en-US" dirty="0"/>
              <a:t>}</a:t>
            </a:r>
          </a:p>
          <a:p>
            <a:pPr marL="0" indent="0">
              <a:buNone/>
            </a:pPr>
            <a:endParaRPr lang="en-US" dirty="0"/>
          </a:p>
          <a:p>
            <a:pPr marL="0" indent="0">
              <a:buNone/>
            </a:pPr>
            <a:r>
              <a:rPr lang="en-US" dirty="0">
                <a:solidFill>
                  <a:schemeClr val="bg1"/>
                </a:solidFill>
              </a:rPr>
              <a:t>Ans: </a:t>
            </a:r>
          </a:p>
          <a:p>
            <a:r>
              <a:rPr lang="en-US" dirty="0">
                <a:solidFill>
                  <a:schemeClr val="bg1"/>
                </a:solidFill>
              </a:rPr>
              <a:t>M’ has language  { }  if M does not halt on w</a:t>
            </a:r>
          </a:p>
          <a:p>
            <a:r>
              <a:rPr lang="en-US" dirty="0">
                <a:solidFill>
                  <a:schemeClr val="bg1"/>
                </a:solidFill>
              </a:rPr>
              <a:t>M’ has language Sigma* - {101} otherwise</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28776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a:xfrm>
            <a:off x="838200" y="365126"/>
            <a:ext cx="11049000" cy="618286"/>
          </a:xfrm>
        </p:spPr>
        <p:txBody>
          <a:bodyPr>
            <a:normAutofit fontScale="90000"/>
          </a:bodyPr>
          <a:lstStyle/>
          <a:p>
            <a:r>
              <a:rPr lang="en-US" dirty="0"/>
              <a:t>Translate function for “TM has 101 in its lang.”</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Translate(M, w) {</a:t>
            </a:r>
          </a:p>
          <a:p>
            <a:pPr marL="0" indent="0">
              <a:buNone/>
            </a:pPr>
            <a:r>
              <a:rPr lang="en-US" dirty="0"/>
              <a:t>Print(</a:t>
            </a:r>
          </a:p>
          <a:p>
            <a:pPr marL="0" indent="0">
              <a:buNone/>
            </a:pPr>
            <a:r>
              <a:rPr lang="en-US" dirty="0"/>
              <a:t>“M’ ( x ) {</a:t>
            </a:r>
          </a:p>
          <a:p>
            <a:pPr marL="0" indent="0">
              <a:buNone/>
            </a:pPr>
            <a:r>
              <a:rPr lang="en-US" dirty="0"/>
              <a:t>Run %s1 on %s2;</a:t>
            </a:r>
          </a:p>
          <a:p>
            <a:pPr marL="0" indent="0">
              <a:buNone/>
            </a:pPr>
            <a:r>
              <a:rPr lang="en-US" dirty="0"/>
              <a:t>If %s1 does not accept %s2, then loop;</a:t>
            </a:r>
          </a:p>
          <a:p>
            <a:pPr marL="0" indent="0">
              <a:buNone/>
            </a:pPr>
            <a:r>
              <a:rPr lang="en-US" dirty="0"/>
              <a:t>// Got here because %s1 accepts %s2</a:t>
            </a:r>
          </a:p>
          <a:p>
            <a:pPr marL="0" indent="0">
              <a:buNone/>
            </a:pPr>
            <a:r>
              <a:rPr lang="en-US" dirty="0" err="1"/>
              <a:t>Accept_M</a:t>
            </a:r>
            <a:r>
              <a:rPr lang="en-US" dirty="0"/>
              <a:t>’: // stuck</a:t>
            </a:r>
          </a:p>
          <a:p>
            <a:pPr marL="0" indent="0">
              <a:buNone/>
            </a:pPr>
            <a:r>
              <a:rPr lang="en-US" dirty="0"/>
              <a:t> </a:t>
            </a:r>
          </a:p>
          <a:p>
            <a:pPr marL="0" indent="0">
              <a:buNone/>
            </a:pPr>
            <a:r>
              <a:rPr lang="en-US" dirty="0"/>
              <a:t>}”, M, w);</a:t>
            </a:r>
          </a:p>
          <a:p>
            <a:pPr marL="0" indent="0">
              <a:buNone/>
            </a:pPr>
            <a:r>
              <a:rPr lang="en-US" dirty="0"/>
              <a:t>}</a:t>
            </a:r>
          </a:p>
          <a:p>
            <a:pPr marL="0" indent="0">
              <a:buNone/>
            </a:pPr>
            <a:endParaRPr lang="en-US" dirty="0"/>
          </a:p>
          <a:p>
            <a:r>
              <a:rPr lang="en-US" dirty="0">
                <a:solidFill>
                  <a:schemeClr val="bg1"/>
                </a:solidFill>
              </a:rPr>
              <a:t>If M does not accept w,  M’s language does not have 101  -- in fact it is empty</a:t>
            </a:r>
          </a:p>
          <a:p>
            <a:r>
              <a:rPr lang="en-US" dirty="0">
                <a:solidFill>
                  <a:schemeClr val="bg1"/>
                </a:solidFill>
              </a:rPr>
              <a:t>If M does accept w, then M’s language does have 101 – in fact, it has EVERYTHING</a:t>
            </a:r>
          </a:p>
          <a:p>
            <a:r>
              <a:rPr lang="en-US" dirty="0">
                <a:solidFill>
                  <a:schemeClr val="bg1"/>
                </a:solidFill>
              </a:rPr>
              <a:t>Thus, testing M’ having 101 or not leaks information on whether M accepts w.  This provides a decider for A_TM</a:t>
            </a:r>
          </a:p>
        </p:txBody>
      </p:sp>
    </p:spTree>
    <p:extLst>
      <p:ext uri="{BB962C8B-B14F-4D97-AF65-F5344CB8AC3E}">
        <p14:creationId xmlns:p14="http://schemas.microsoft.com/office/powerpoint/2010/main" val="2451211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a:xfrm>
            <a:off x="838200" y="365126"/>
            <a:ext cx="11049000" cy="618286"/>
          </a:xfrm>
        </p:spPr>
        <p:txBody>
          <a:bodyPr>
            <a:normAutofit fontScale="90000"/>
          </a:bodyPr>
          <a:lstStyle/>
          <a:p>
            <a:r>
              <a:rPr lang="en-US" dirty="0"/>
              <a:t>Translate function for “TM has 101 in its lang.”</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t>Translate(M, w) {</a:t>
            </a:r>
          </a:p>
          <a:p>
            <a:pPr marL="0" indent="0">
              <a:buNone/>
            </a:pPr>
            <a:r>
              <a:rPr lang="en-US" dirty="0"/>
              <a:t>Print(</a:t>
            </a:r>
          </a:p>
          <a:p>
            <a:pPr marL="0" indent="0">
              <a:buNone/>
            </a:pPr>
            <a:r>
              <a:rPr lang="en-US" dirty="0"/>
              <a:t>“M’ ( x ) {</a:t>
            </a:r>
          </a:p>
          <a:p>
            <a:pPr marL="0" indent="0">
              <a:buNone/>
            </a:pPr>
            <a:r>
              <a:rPr lang="en-US" dirty="0"/>
              <a:t>Run %s1 on %s2;</a:t>
            </a:r>
          </a:p>
          <a:p>
            <a:pPr marL="0" indent="0">
              <a:buNone/>
            </a:pPr>
            <a:r>
              <a:rPr lang="en-US" dirty="0"/>
              <a:t>If %s1 does not accept %s2, then loop;</a:t>
            </a:r>
          </a:p>
          <a:p>
            <a:pPr marL="0" indent="0">
              <a:buNone/>
            </a:pPr>
            <a:r>
              <a:rPr lang="en-US" dirty="0"/>
              <a:t>// Got here because %s1 accepts %s2</a:t>
            </a:r>
          </a:p>
          <a:p>
            <a:pPr marL="0" indent="0">
              <a:buNone/>
            </a:pPr>
            <a:r>
              <a:rPr lang="en-US" dirty="0" err="1"/>
              <a:t>Accept_M</a:t>
            </a:r>
            <a:r>
              <a:rPr lang="en-US" dirty="0"/>
              <a:t>’: // stuck</a:t>
            </a:r>
          </a:p>
          <a:p>
            <a:pPr marL="0" indent="0">
              <a:buNone/>
            </a:pPr>
            <a:r>
              <a:rPr lang="en-US" dirty="0"/>
              <a:t> </a:t>
            </a:r>
          </a:p>
          <a:p>
            <a:pPr marL="0" indent="0">
              <a:buNone/>
            </a:pPr>
            <a:r>
              <a:rPr lang="en-US" dirty="0"/>
              <a:t>}”, M, w);</a:t>
            </a:r>
          </a:p>
          <a:p>
            <a:pPr marL="0" indent="0">
              <a:buNone/>
            </a:pPr>
            <a:r>
              <a:rPr lang="en-US" dirty="0"/>
              <a:t>}</a:t>
            </a:r>
          </a:p>
          <a:p>
            <a:pPr marL="0" indent="0">
              <a:buNone/>
            </a:pPr>
            <a:endParaRPr lang="en-US" dirty="0"/>
          </a:p>
          <a:p>
            <a:r>
              <a:rPr lang="en-US" dirty="0">
                <a:solidFill>
                  <a:srgbClr val="0432FF"/>
                </a:solidFill>
              </a:rPr>
              <a:t>If M does not accept w,  M’s language does not have 101  -- in fact it is empty</a:t>
            </a:r>
          </a:p>
          <a:p>
            <a:r>
              <a:rPr lang="en-US" dirty="0">
                <a:solidFill>
                  <a:srgbClr val="0432FF"/>
                </a:solidFill>
              </a:rPr>
              <a:t>If M does accept w, then M’s language does have 101 – in fact, it has EVERYTHING</a:t>
            </a:r>
          </a:p>
          <a:p>
            <a:r>
              <a:rPr lang="en-US" dirty="0">
                <a:solidFill>
                  <a:srgbClr val="0432FF"/>
                </a:solidFill>
              </a:rPr>
              <a:t>Thus, testing M’ having 101 or not leaks information on whether M accepts w.  This provides a decider for A_TM</a:t>
            </a:r>
          </a:p>
        </p:txBody>
      </p:sp>
    </p:spTree>
    <p:extLst>
      <p:ext uri="{BB962C8B-B14F-4D97-AF65-F5344CB8AC3E}">
        <p14:creationId xmlns:p14="http://schemas.microsoft.com/office/powerpoint/2010/main" val="3075452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a:xfrm>
            <a:off x="838200" y="365126"/>
            <a:ext cx="11049000" cy="618286"/>
          </a:xfrm>
        </p:spPr>
        <p:txBody>
          <a:bodyPr>
            <a:normAutofit fontScale="90000"/>
          </a:bodyPr>
          <a:lstStyle/>
          <a:p>
            <a:r>
              <a:rPr lang="en-US" dirty="0"/>
              <a:t>Translate function for “TM has a regular lang.”</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1"/>
            <a:ext cx="10515600" cy="4351338"/>
          </a:xfrm>
        </p:spPr>
        <p:txBody>
          <a:bodyPr>
            <a:normAutofit fontScale="62500" lnSpcReduction="20000"/>
          </a:bodyPr>
          <a:lstStyle/>
          <a:p>
            <a:pPr marL="0" indent="0">
              <a:buNone/>
            </a:pPr>
            <a:r>
              <a:rPr lang="en-US" dirty="0"/>
              <a:t>Translate(M, w) {</a:t>
            </a:r>
          </a:p>
          <a:p>
            <a:pPr marL="0" indent="0">
              <a:buNone/>
            </a:pPr>
            <a:r>
              <a:rPr lang="en-US" dirty="0"/>
              <a:t>Print(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p>
          <a:p>
            <a:pPr marL="0" indent="0">
              <a:buNone/>
            </a:pPr>
            <a:endParaRPr lang="en-US" dirty="0"/>
          </a:p>
          <a:p>
            <a:pPr marL="0" indent="0">
              <a:buNone/>
            </a:pPr>
            <a:r>
              <a:rPr lang="en-US" dirty="0"/>
              <a:t>}</a:t>
            </a:r>
          </a:p>
          <a:p>
            <a:pPr marL="0" indent="0">
              <a:buNone/>
            </a:pPr>
            <a:endParaRPr lang="en-US" dirty="0"/>
          </a:p>
          <a:p>
            <a:pPr marL="0" indent="0">
              <a:buNone/>
            </a:pPr>
            <a:r>
              <a:rPr lang="en-US" dirty="0"/>
              <a:t>Strategy: </a:t>
            </a:r>
          </a:p>
          <a:p>
            <a:pPr marL="0" indent="0">
              <a:buNone/>
            </a:pPr>
            <a:r>
              <a:rPr lang="en-US" dirty="0"/>
              <a:t>Force M’ to have a regular language exactly when M accepts (or does not accept) w.</a:t>
            </a:r>
          </a:p>
          <a:p>
            <a:pPr marL="0" indent="0">
              <a:buNone/>
            </a:pPr>
            <a:endParaRPr lang="en-US" dirty="0"/>
          </a:p>
        </p:txBody>
      </p:sp>
    </p:spTree>
    <p:extLst>
      <p:ext uri="{BB962C8B-B14F-4D97-AF65-F5344CB8AC3E}">
        <p14:creationId xmlns:p14="http://schemas.microsoft.com/office/powerpoint/2010/main" val="383341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a:xfrm>
            <a:off x="838200" y="365126"/>
            <a:ext cx="11049000" cy="618286"/>
          </a:xfrm>
        </p:spPr>
        <p:txBody>
          <a:bodyPr>
            <a:normAutofit fontScale="90000"/>
          </a:bodyPr>
          <a:lstStyle/>
          <a:p>
            <a:r>
              <a:rPr lang="en-US" dirty="0"/>
              <a:t>Translate function for “TM has a regular lang.”</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a:xfrm>
            <a:off x="838200" y="1253330"/>
            <a:ext cx="10515600" cy="4956969"/>
          </a:xfrm>
        </p:spPr>
        <p:txBody>
          <a:bodyPr>
            <a:normAutofit fontScale="55000" lnSpcReduction="20000"/>
          </a:bodyPr>
          <a:lstStyle/>
          <a:p>
            <a:pPr marL="0" indent="0">
              <a:buNone/>
            </a:pPr>
            <a:r>
              <a:rPr lang="en-US" dirty="0"/>
              <a:t>Translate(M, w) {</a:t>
            </a:r>
          </a:p>
          <a:p>
            <a:pPr marL="0" indent="0">
              <a:buNone/>
            </a:pPr>
            <a:r>
              <a:rPr lang="en-US" dirty="0"/>
              <a:t>Print(“</a:t>
            </a:r>
          </a:p>
          <a:p>
            <a:pPr marL="0" indent="0">
              <a:buNone/>
            </a:pPr>
            <a:r>
              <a:rPr lang="en-US" dirty="0"/>
              <a:t>  M’(x) {</a:t>
            </a:r>
          </a:p>
          <a:p>
            <a:pPr marL="0" indent="0">
              <a:buNone/>
            </a:pPr>
            <a:endParaRPr lang="en-US" dirty="0"/>
          </a:p>
          <a:p>
            <a:pPr marL="0" indent="0">
              <a:buNone/>
            </a:pPr>
            <a:r>
              <a:rPr lang="en-US" dirty="0"/>
              <a:t>   Run %s1 on %s2 ;  // </a:t>
            </a:r>
            <a:r>
              <a:rPr lang="en-US" dirty="0">
                <a:solidFill>
                  <a:srgbClr val="FF0000"/>
                </a:solidFill>
              </a:rPr>
              <a:t>this is a different construction than taught last class!  Many constructions work !!</a:t>
            </a:r>
          </a:p>
          <a:p>
            <a:pPr marL="0" indent="0">
              <a:buNone/>
            </a:pPr>
            <a:r>
              <a:rPr lang="en-US" dirty="0"/>
              <a:t>   // Phew reached here; so %s1 did not loop on %s2</a:t>
            </a:r>
          </a:p>
          <a:p>
            <a:pPr marL="0" indent="0">
              <a:buNone/>
            </a:pPr>
            <a:r>
              <a:rPr lang="en-US" dirty="0"/>
              <a:t>   If %s1 accepted %s2 then if x is of the form 0^n 1^n then </a:t>
            </a:r>
            <a:r>
              <a:rPr lang="en-US" dirty="0" err="1"/>
              <a:t>goto</a:t>
            </a:r>
            <a:r>
              <a:rPr lang="en-US" dirty="0"/>
              <a:t> Accept_M1’ ;</a:t>
            </a:r>
          </a:p>
          <a:p>
            <a:pPr marL="0" indent="0">
              <a:buNone/>
            </a:pPr>
            <a:r>
              <a:rPr lang="en-US" dirty="0"/>
              <a:t>   </a:t>
            </a:r>
            <a:r>
              <a:rPr lang="en-US" dirty="0" err="1"/>
              <a:t>goto</a:t>
            </a:r>
            <a:r>
              <a:rPr lang="en-US" dirty="0"/>
              <a:t> Reject_M1’; </a:t>
            </a:r>
          </a:p>
          <a:p>
            <a:pPr marL="0" indent="0">
              <a:buNone/>
            </a:pPr>
            <a:endParaRPr lang="en-US" dirty="0"/>
          </a:p>
          <a:p>
            <a:pPr marL="0" indent="0">
              <a:buNone/>
            </a:pPr>
            <a:endParaRPr lang="en-US" dirty="0"/>
          </a:p>
          <a:p>
            <a:pPr marL="0" indent="0">
              <a:buNone/>
            </a:pPr>
            <a:endParaRPr lang="en-US" dirty="0"/>
          </a:p>
          <a:p>
            <a:pPr marL="0" indent="0">
              <a:buNone/>
            </a:pPr>
            <a:r>
              <a:rPr lang="en-US" dirty="0"/>
              <a:t>}”, M, w</a:t>
            </a:r>
          </a:p>
          <a:p>
            <a:pPr marL="0" indent="0">
              <a:buNone/>
            </a:pPr>
            <a:r>
              <a:rPr lang="en-US" dirty="0"/>
              <a:t>);</a:t>
            </a:r>
          </a:p>
          <a:p>
            <a:pPr marL="0" indent="0">
              <a:buNone/>
            </a:pPr>
            <a:r>
              <a:rPr lang="en-US" dirty="0"/>
              <a:t>}</a:t>
            </a:r>
          </a:p>
          <a:p>
            <a:pPr marL="0" indent="0">
              <a:buNone/>
            </a:pPr>
            <a:endParaRPr lang="en-US" dirty="0">
              <a:solidFill>
                <a:srgbClr val="0432FF"/>
              </a:solidFill>
            </a:endParaRPr>
          </a:p>
          <a:p>
            <a:pPr marL="0" indent="0">
              <a:buNone/>
            </a:pPr>
            <a:r>
              <a:rPr lang="en-US" dirty="0">
                <a:solidFill>
                  <a:srgbClr val="0432FF"/>
                </a:solidFill>
              </a:rPr>
              <a:t>If M accepts w, M’ has a CFL i.e. { }</a:t>
            </a:r>
          </a:p>
          <a:p>
            <a:pPr marL="0" indent="0">
              <a:buNone/>
            </a:pPr>
            <a:r>
              <a:rPr lang="en-US" dirty="0">
                <a:solidFill>
                  <a:srgbClr val="0432FF"/>
                </a:solidFill>
              </a:rPr>
              <a:t>If M does not accept w, M’ has a regular language i.e. { }</a:t>
            </a:r>
          </a:p>
          <a:p>
            <a:pPr marL="0" indent="0">
              <a:buNone/>
            </a:pPr>
            <a:endParaRPr lang="en-US" dirty="0"/>
          </a:p>
        </p:txBody>
      </p:sp>
    </p:spTree>
    <p:extLst>
      <p:ext uri="{BB962C8B-B14F-4D97-AF65-F5344CB8AC3E}">
        <p14:creationId xmlns:p14="http://schemas.microsoft.com/office/powerpoint/2010/main" val="4182376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DCAD-332F-8E4C-8A0D-85F20F039E2D}"/>
              </a:ext>
            </a:extLst>
          </p:cNvPr>
          <p:cNvSpPr>
            <a:spLocks noGrp="1"/>
          </p:cNvSpPr>
          <p:nvPr>
            <p:ph type="title"/>
          </p:nvPr>
        </p:nvSpPr>
        <p:spPr>
          <a:xfrm>
            <a:off x="838200" y="2955926"/>
            <a:ext cx="10515600" cy="618286"/>
          </a:xfrm>
        </p:spPr>
        <p:txBody>
          <a:bodyPr>
            <a:normAutofit fontScale="90000"/>
          </a:bodyPr>
          <a:lstStyle/>
          <a:p>
            <a:r>
              <a:rPr lang="en-US" dirty="0"/>
              <a:t>                  NP-Completeness</a:t>
            </a:r>
          </a:p>
        </p:txBody>
      </p:sp>
    </p:spTree>
    <p:extLst>
      <p:ext uri="{BB962C8B-B14F-4D97-AF65-F5344CB8AC3E}">
        <p14:creationId xmlns:p14="http://schemas.microsoft.com/office/powerpoint/2010/main" val="595479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Why NPC matters (from book by </a:t>
            </a:r>
            <a:r>
              <a:rPr lang="en-US" sz="3600" dirty="0" err="1"/>
              <a:t>Garey</a:t>
            </a:r>
            <a:r>
              <a:rPr lang="en-US" sz="3600" dirty="0"/>
              <a:t>/Johnson)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110" y="1479971"/>
            <a:ext cx="9161780" cy="5378029"/>
          </a:xfrm>
          <a:prstGeom prst="rect">
            <a:avLst/>
          </a:prstGeom>
        </p:spPr>
      </p:pic>
    </p:spTree>
    <p:extLst>
      <p:ext uri="{BB962C8B-B14F-4D97-AF65-F5344CB8AC3E}">
        <p14:creationId xmlns:p14="http://schemas.microsoft.com/office/powerpoint/2010/main" val="400818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err="1"/>
              <a:t>Goto</a:t>
            </a:r>
            <a:r>
              <a:rPr lang="en-US" dirty="0"/>
              <a:t> </a:t>
            </a:r>
            <a:r>
              <a:rPr lang="en-US" dirty="0" err="1"/>
              <a:t>Accept_M</a:t>
            </a:r>
            <a:r>
              <a:rPr lang="en-US" dirty="0"/>
              <a:t>; </a:t>
            </a:r>
          </a:p>
          <a:p>
            <a:pPr marL="0" indent="0">
              <a:buNone/>
            </a:pPr>
            <a:r>
              <a:rPr lang="en-US" dirty="0" err="1"/>
              <a:t>Accept_M</a:t>
            </a:r>
            <a:r>
              <a:rPr lang="en-US" dirty="0"/>
              <a:t>: // stuck</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256526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D12F-75FF-2840-BA11-A54B6E6FEEAD}"/>
              </a:ext>
            </a:extLst>
          </p:cNvPr>
          <p:cNvSpPr>
            <a:spLocks noGrp="1"/>
          </p:cNvSpPr>
          <p:nvPr>
            <p:ph type="title"/>
          </p:nvPr>
        </p:nvSpPr>
        <p:spPr/>
        <p:txBody>
          <a:bodyPr>
            <a:normAutofit fontScale="90000"/>
          </a:bodyPr>
          <a:lstStyle/>
          <a:p>
            <a:r>
              <a:rPr lang="en-US" dirty="0"/>
              <a:t>Agenda: Chapters 16 and 17</a:t>
            </a:r>
          </a:p>
        </p:txBody>
      </p:sp>
      <p:sp>
        <p:nvSpPr>
          <p:cNvPr id="3" name="Content Placeholder 2">
            <a:extLst>
              <a:ext uri="{FF2B5EF4-FFF2-40B4-BE49-F238E27FC236}">
                <a16:creationId xmlns:a16="http://schemas.microsoft.com/office/drawing/2014/main" id="{BFEE9BDC-EBE3-9542-B97C-A1B39FAB1733}"/>
              </a:ext>
            </a:extLst>
          </p:cNvPr>
          <p:cNvSpPr>
            <a:spLocks noGrp="1"/>
          </p:cNvSpPr>
          <p:nvPr>
            <p:ph idx="1"/>
          </p:nvPr>
        </p:nvSpPr>
        <p:spPr/>
        <p:txBody>
          <a:bodyPr/>
          <a:lstStyle/>
          <a:p>
            <a:r>
              <a:rPr lang="en-US" dirty="0"/>
              <a:t>Before Chapter 16, we studied only Computability</a:t>
            </a:r>
          </a:p>
          <a:p>
            <a:pPr lvl="1"/>
            <a:r>
              <a:rPr lang="en-US" dirty="0"/>
              <a:t>Can a problem be solved algorithmically at all?</a:t>
            </a:r>
          </a:p>
          <a:p>
            <a:pPr lvl="1"/>
            <a:endParaRPr lang="en-US" dirty="0"/>
          </a:p>
          <a:p>
            <a:r>
              <a:rPr lang="en-US" dirty="0"/>
              <a:t>We never asked “how long does such an algorithm take?”</a:t>
            </a:r>
          </a:p>
          <a:p>
            <a:endParaRPr lang="en-US" dirty="0"/>
          </a:p>
          <a:p>
            <a:r>
              <a:rPr lang="en-US" dirty="0"/>
              <a:t>Complexity – Theory of NP-Completeness – will now be studied</a:t>
            </a:r>
          </a:p>
          <a:p>
            <a:pPr lvl="1"/>
            <a:r>
              <a:rPr lang="en-US" dirty="0"/>
              <a:t>Motivation: Can we solve it in Polynomial-time?</a:t>
            </a:r>
          </a:p>
          <a:p>
            <a:pPr lvl="1"/>
            <a:r>
              <a:rPr lang="en-US" dirty="0"/>
              <a:t>If the answer is not known, can we “link up all those important problems in some way such that solving any one of them using a P-time algorithm allows you to solve ALL of them using a P-time algorithm”</a:t>
            </a:r>
          </a:p>
          <a:p>
            <a:endParaRPr lang="en-US" dirty="0"/>
          </a:p>
          <a:p>
            <a:pPr marL="0" indent="0">
              <a:buNone/>
            </a:pPr>
            <a:endParaRPr lang="en-US" dirty="0"/>
          </a:p>
        </p:txBody>
      </p:sp>
    </p:spTree>
    <p:extLst>
      <p:ext uri="{BB962C8B-B14F-4D97-AF65-F5344CB8AC3E}">
        <p14:creationId xmlns:p14="http://schemas.microsoft.com/office/powerpoint/2010/main" val="2682197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D12F-75FF-2840-BA11-A54B6E6FEEAD}"/>
              </a:ext>
            </a:extLst>
          </p:cNvPr>
          <p:cNvSpPr>
            <a:spLocks noGrp="1"/>
          </p:cNvSpPr>
          <p:nvPr>
            <p:ph type="title"/>
          </p:nvPr>
        </p:nvSpPr>
        <p:spPr/>
        <p:txBody>
          <a:bodyPr>
            <a:normAutofit fontScale="90000"/>
          </a:bodyPr>
          <a:lstStyle/>
          <a:p>
            <a:r>
              <a:rPr lang="en-US" dirty="0"/>
              <a:t>Chapters 16 and 17: Motivations for NPC</a:t>
            </a:r>
          </a:p>
        </p:txBody>
      </p:sp>
      <p:sp>
        <p:nvSpPr>
          <p:cNvPr id="3" name="Content Placeholder 2">
            <a:extLst>
              <a:ext uri="{FF2B5EF4-FFF2-40B4-BE49-F238E27FC236}">
                <a16:creationId xmlns:a16="http://schemas.microsoft.com/office/drawing/2014/main" id="{BFEE9BDC-EBE3-9542-B97C-A1B39FAB1733}"/>
              </a:ext>
            </a:extLst>
          </p:cNvPr>
          <p:cNvSpPr>
            <a:spLocks noGrp="1"/>
          </p:cNvSpPr>
          <p:nvPr>
            <p:ph idx="1"/>
          </p:nvPr>
        </p:nvSpPr>
        <p:spPr/>
        <p:txBody>
          <a:bodyPr>
            <a:normAutofit fontScale="70000" lnSpcReduction="20000"/>
          </a:bodyPr>
          <a:lstStyle/>
          <a:p>
            <a:r>
              <a:rPr lang="en-US" dirty="0"/>
              <a:t>Many problems of importance appear to have only exponential algorithms</a:t>
            </a:r>
          </a:p>
          <a:p>
            <a:endParaRPr lang="en-US" dirty="0"/>
          </a:p>
          <a:p>
            <a:r>
              <a:rPr lang="en-US" dirty="0"/>
              <a:t>There is no proof (yet) that they do not have polynomial algorithms</a:t>
            </a:r>
          </a:p>
          <a:p>
            <a:r>
              <a:rPr lang="en-US" dirty="0"/>
              <a:t>But in many cases they have Nondeterministic Polynomial-time algorithms (an NDTM can consume a poly amount of “fuel” and stop with a solution)</a:t>
            </a:r>
          </a:p>
          <a:p>
            <a:endParaRPr lang="en-US" dirty="0"/>
          </a:p>
          <a:p>
            <a:r>
              <a:rPr lang="en-US" dirty="0"/>
              <a:t>Thus scientists grouped together problems into a class called NPC -- “NP-Complete”</a:t>
            </a:r>
          </a:p>
          <a:p>
            <a:endParaRPr lang="en-US" dirty="0"/>
          </a:p>
          <a:p>
            <a:r>
              <a:rPr lang="en-US" dirty="0"/>
              <a:t>NPC are the hardest of NP problems</a:t>
            </a:r>
          </a:p>
          <a:p>
            <a:pPr lvl="1"/>
            <a:r>
              <a:rPr lang="en-US" dirty="0"/>
              <a:t>Any NP problem &lt;=p  an NPC problem</a:t>
            </a:r>
          </a:p>
          <a:p>
            <a:pPr lvl="1"/>
            <a:endParaRPr lang="en-US" dirty="0"/>
          </a:p>
          <a:p>
            <a:r>
              <a:rPr lang="en-US" dirty="0"/>
              <a:t>Thus by solving a single NPC problem using a P-time algorithm allows them to solve ALL of NP problems using a P-time algorithm</a:t>
            </a:r>
          </a:p>
          <a:p>
            <a:endParaRPr lang="en-US" dirty="0"/>
          </a:p>
          <a:p>
            <a:endParaRPr lang="en-US" dirty="0"/>
          </a:p>
        </p:txBody>
      </p:sp>
    </p:spTree>
    <p:extLst>
      <p:ext uri="{BB962C8B-B14F-4D97-AF65-F5344CB8AC3E}">
        <p14:creationId xmlns:p14="http://schemas.microsoft.com/office/powerpoint/2010/main" val="1293358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D12F-75FF-2840-BA11-A54B6E6FEEAD}"/>
              </a:ext>
            </a:extLst>
          </p:cNvPr>
          <p:cNvSpPr>
            <a:spLocks noGrp="1"/>
          </p:cNvSpPr>
          <p:nvPr>
            <p:ph type="title"/>
          </p:nvPr>
        </p:nvSpPr>
        <p:spPr/>
        <p:txBody>
          <a:bodyPr>
            <a:normAutofit fontScale="90000"/>
          </a:bodyPr>
          <a:lstStyle/>
          <a:p>
            <a:r>
              <a:rPr lang="en-US" dirty="0"/>
              <a:t>Agenda: Chapters 16 and 17</a:t>
            </a:r>
          </a:p>
        </p:txBody>
      </p:sp>
      <p:sp>
        <p:nvSpPr>
          <p:cNvPr id="3" name="Content Placeholder 2">
            <a:extLst>
              <a:ext uri="{FF2B5EF4-FFF2-40B4-BE49-F238E27FC236}">
                <a16:creationId xmlns:a16="http://schemas.microsoft.com/office/drawing/2014/main" id="{BFEE9BDC-EBE3-9542-B97C-A1B39FAB1733}"/>
              </a:ext>
            </a:extLst>
          </p:cNvPr>
          <p:cNvSpPr>
            <a:spLocks noGrp="1"/>
          </p:cNvSpPr>
          <p:nvPr>
            <p:ph idx="1"/>
          </p:nvPr>
        </p:nvSpPr>
        <p:spPr/>
        <p:txBody>
          <a:bodyPr/>
          <a:lstStyle/>
          <a:p>
            <a:endParaRPr lang="en-US" dirty="0"/>
          </a:p>
          <a:p>
            <a:r>
              <a:rPr lang="en-US" dirty="0"/>
              <a:t>The first NP-Complete Problem studied was 3-SAT</a:t>
            </a:r>
          </a:p>
          <a:p>
            <a:pPr lvl="1"/>
            <a:r>
              <a:rPr lang="en-US" dirty="0"/>
              <a:t>3-CNF Boolean Satisfiability</a:t>
            </a:r>
          </a:p>
          <a:p>
            <a:endParaRPr lang="en-US" dirty="0"/>
          </a:p>
          <a:p>
            <a:r>
              <a:rPr lang="en-US" dirty="0"/>
              <a:t>Thus we will review Boolean Logic first  (and then study NPC)</a:t>
            </a:r>
          </a:p>
        </p:txBody>
      </p:sp>
    </p:spTree>
    <p:extLst>
      <p:ext uri="{BB962C8B-B14F-4D97-AF65-F5344CB8AC3E}">
        <p14:creationId xmlns:p14="http://schemas.microsoft.com/office/powerpoint/2010/main" val="2574774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4B37-E7CE-3C4A-9B85-C657482D7892}"/>
              </a:ext>
            </a:extLst>
          </p:cNvPr>
          <p:cNvSpPr>
            <a:spLocks noGrp="1"/>
          </p:cNvSpPr>
          <p:nvPr>
            <p:ph type="title"/>
          </p:nvPr>
        </p:nvSpPr>
        <p:spPr>
          <a:xfrm>
            <a:off x="1063487" y="3119857"/>
            <a:ext cx="10515600" cy="618286"/>
          </a:xfrm>
        </p:spPr>
        <p:txBody>
          <a:bodyPr>
            <a:normAutofit fontScale="90000"/>
          </a:bodyPr>
          <a:lstStyle/>
          <a:p>
            <a:r>
              <a:rPr lang="en-US" dirty="0"/>
              <a:t>            Review of Boolean Logic</a:t>
            </a:r>
          </a:p>
        </p:txBody>
      </p:sp>
    </p:spTree>
    <p:extLst>
      <p:ext uri="{BB962C8B-B14F-4D97-AF65-F5344CB8AC3E}">
        <p14:creationId xmlns:p14="http://schemas.microsoft.com/office/powerpoint/2010/main" val="3201673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Boolean variable</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t>Boolean variables are syntactically denoted by variable names such as</a:t>
            </a:r>
          </a:p>
          <a:p>
            <a:pPr marL="0" indent="0">
              <a:buNone/>
            </a:pPr>
            <a:endParaRPr lang="en-US" sz="2400" dirty="0">
              <a:solidFill>
                <a:schemeClr val="tx1"/>
              </a:solidFill>
            </a:endParaRPr>
          </a:p>
          <a:p>
            <a:pPr marL="0" indent="0">
              <a:buNone/>
            </a:pPr>
            <a:r>
              <a:rPr lang="en-US" sz="2400" dirty="0">
                <a:solidFill>
                  <a:schemeClr val="tx1"/>
                </a:solidFill>
              </a:rPr>
              <a:t>x, y, z,  etc.</a:t>
            </a:r>
            <a:endParaRPr lang="en-US" dirty="0">
              <a:solidFill>
                <a:schemeClr val="tx1"/>
              </a:solidFill>
            </a:endParaRPr>
          </a:p>
          <a:p>
            <a:pPr lvl="2"/>
            <a:endParaRPr lang="en-US" b="1" dirty="0">
              <a:solidFill>
                <a:srgbClr val="945200"/>
              </a:solidFill>
            </a:endParaRPr>
          </a:p>
          <a:p>
            <a:endParaRPr lang="en-US" b="1" dirty="0">
              <a:solidFill>
                <a:srgbClr val="FF0000"/>
              </a:solidFill>
            </a:endParaRPr>
          </a:p>
        </p:txBody>
      </p:sp>
    </p:spTree>
    <p:extLst>
      <p:ext uri="{BB962C8B-B14F-4D97-AF65-F5344CB8AC3E}">
        <p14:creationId xmlns:p14="http://schemas.microsoft.com/office/powerpoint/2010/main" val="621797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Boolean literals</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Literals are syntacticall</a:t>
            </a:r>
            <a:r>
              <a:rPr lang="en-US" sz="2400" dirty="0"/>
              <a:t>y denoted by</a:t>
            </a:r>
            <a:endParaRPr lang="en-US" sz="2400" dirty="0">
              <a:solidFill>
                <a:schemeClr val="tx1"/>
              </a:solidFill>
            </a:endParaRPr>
          </a:p>
          <a:p>
            <a:pPr marL="0" indent="0">
              <a:buNone/>
            </a:pPr>
            <a:endParaRPr lang="en-US" sz="2400" dirty="0"/>
          </a:p>
          <a:p>
            <a:pPr marL="0" indent="0">
              <a:buNone/>
            </a:pPr>
            <a:r>
              <a:rPr lang="en-US" sz="2400" dirty="0">
                <a:solidFill>
                  <a:schemeClr val="tx1"/>
                </a:solidFill>
              </a:rPr>
              <a:t>x, !x, y, !z,  etc.</a:t>
            </a:r>
          </a:p>
          <a:p>
            <a:pPr marL="0" indent="0">
              <a:buNone/>
            </a:pPr>
            <a:endParaRPr lang="en-US" sz="2400" dirty="0"/>
          </a:p>
          <a:p>
            <a:pPr marL="0" indent="0">
              <a:buNone/>
            </a:pPr>
            <a:endParaRPr lang="en-US" sz="2400" dirty="0"/>
          </a:p>
          <a:p>
            <a:pPr marL="0" indent="0">
              <a:buNone/>
            </a:pPr>
            <a:r>
              <a:rPr lang="en-US" sz="2400" dirty="0"/>
              <a:t>Literals </a:t>
            </a:r>
            <a:r>
              <a:rPr lang="en-US" sz="2400" dirty="0">
                <a:solidFill>
                  <a:schemeClr val="tx1"/>
                </a:solidFill>
              </a:rPr>
              <a:t>are variables or their negations</a:t>
            </a:r>
            <a:endParaRPr lang="en-US" dirty="0">
              <a:solidFill>
                <a:schemeClr val="tx1"/>
              </a:solidFill>
            </a:endParaRPr>
          </a:p>
          <a:p>
            <a:pPr lvl="2"/>
            <a:endParaRPr lang="en-US" b="1" dirty="0">
              <a:solidFill>
                <a:srgbClr val="945200"/>
              </a:solidFill>
            </a:endParaRPr>
          </a:p>
          <a:p>
            <a:endParaRPr lang="en-US" b="1" dirty="0">
              <a:solidFill>
                <a:srgbClr val="FF0000"/>
              </a:solidFill>
            </a:endParaRPr>
          </a:p>
        </p:txBody>
      </p:sp>
    </p:spTree>
    <p:extLst>
      <p:ext uri="{BB962C8B-B14F-4D97-AF65-F5344CB8AC3E}">
        <p14:creationId xmlns:p14="http://schemas.microsoft.com/office/powerpoint/2010/main" val="2517255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A clause</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Clauses are syntactically written as</a:t>
            </a:r>
          </a:p>
          <a:p>
            <a:pPr marL="0" indent="0">
              <a:buNone/>
            </a:pPr>
            <a:endParaRPr lang="en-US" sz="2400" dirty="0"/>
          </a:p>
          <a:p>
            <a:pPr marL="0" indent="0">
              <a:buNone/>
            </a:pPr>
            <a:r>
              <a:rPr lang="en-US" sz="2400" dirty="0"/>
              <a:t>(x + !y + z) </a:t>
            </a:r>
          </a:p>
          <a:p>
            <a:pPr marL="0" indent="0">
              <a:buNone/>
            </a:pPr>
            <a:endParaRPr lang="en-US" sz="2400" dirty="0"/>
          </a:p>
          <a:p>
            <a:pPr marL="0" indent="0">
              <a:buNone/>
            </a:pPr>
            <a:r>
              <a:rPr lang="en-US" sz="1800" dirty="0"/>
              <a:t>They are disjunctions of literals  </a:t>
            </a:r>
          </a:p>
          <a:p>
            <a:pPr marL="0" indent="0">
              <a:buNone/>
            </a:pPr>
            <a:endParaRPr lang="en-US" sz="1800" dirty="0"/>
          </a:p>
          <a:p>
            <a:pPr marL="0" indent="0">
              <a:buNone/>
            </a:pPr>
            <a:r>
              <a:rPr lang="en-US" sz="1800" dirty="0"/>
              <a:t>A 3-CNF clause is one that has 3 literals</a:t>
            </a:r>
          </a:p>
          <a:p>
            <a:pPr marL="0" indent="0">
              <a:buNone/>
            </a:pPr>
            <a:endParaRPr lang="en-US" sz="1800" dirty="0"/>
          </a:p>
          <a:p>
            <a:pPr marL="0" indent="0">
              <a:buNone/>
            </a:pPr>
            <a:r>
              <a:rPr lang="en-US" sz="1800" dirty="0"/>
              <a:t>3-CNF clauses are important in our discourse</a:t>
            </a:r>
          </a:p>
        </p:txBody>
      </p:sp>
    </p:spTree>
    <p:extLst>
      <p:ext uri="{BB962C8B-B14F-4D97-AF65-F5344CB8AC3E}">
        <p14:creationId xmlns:p14="http://schemas.microsoft.com/office/powerpoint/2010/main" val="763830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A CNF formula</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1075505" cy="5242469"/>
          </a:xfrm>
        </p:spPr>
        <p:txBody>
          <a:bodyPr>
            <a:normAutofit/>
          </a:bodyPr>
          <a:lstStyle/>
          <a:p>
            <a:pPr marL="0" indent="0">
              <a:buNone/>
            </a:pPr>
            <a:r>
              <a:rPr lang="en-US" sz="2400" dirty="0">
                <a:solidFill>
                  <a:schemeClr val="tx1"/>
                </a:solidFill>
              </a:rPr>
              <a:t>CNF formulae are syntactically conjunctions of clauses, written</a:t>
            </a:r>
          </a:p>
          <a:p>
            <a:pPr marL="0" indent="0">
              <a:buNone/>
            </a:pPr>
            <a:endParaRPr lang="en-US" sz="2400" dirty="0"/>
          </a:p>
          <a:p>
            <a:pPr marL="0" indent="0">
              <a:buNone/>
            </a:pPr>
            <a:r>
              <a:rPr lang="en-US" sz="2400" dirty="0"/>
              <a:t>(x + !y + z) . (!x + y + p) . (q + r + s)   (the “dot” could be replaced by &amp; or /\ )</a:t>
            </a:r>
          </a:p>
          <a:p>
            <a:pPr marL="0" indent="0">
              <a:buNone/>
            </a:pPr>
            <a:r>
              <a:rPr lang="en-US" sz="2400" dirty="0"/>
              <a:t>or </a:t>
            </a:r>
          </a:p>
          <a:p>
            <a:pPr marL="0" indent="0">
              <a:buNone/>
            </a:pPr>
            <a:r>
              <a:rPr lang="en-US" sz="2400" dirty="0"/>
              <a:t>(x + !y + z)  (!x + y + p) (q + r + s)     (the conjunctions could also be left out )</a:t>
            </a:r>
          </a:p>
          <a:p>
            <a:pPr marL="0" indent="0">
              <a:buNone/>
            </a:pPr>
            <a:endParaRPr lang="en-US" sz="2400" dirty="0"/>
          </a:p>
          <a:p>
            <a:pPr marL="0" indent="0">
              <a:buNone/>
            </a:pPr>
            <a:r>
              <a:rPr lang="en-US" sz="2400" dirty="0"/>
              <a:t>They are in Conjunctive Normal Form (CNF) </a:t>
            </a:r>
          </a:p>
          <a:p>
            <a:pPr marL="0" indent="0">
              <a:buNone/>
            </a:pPr>
            <a:endParaRPr lang="en-US" b="1" dirty="0">
              <a:solidFill>
                <a:srgbClr val="FF0000"/>
              </a:solidFill>
            </a:endParaRPr>
          </a:p>
          <a:p>
            <a:pPr marL="0" indent="0">
              <a:buNone/>
            </a:pPr>
            <a:r>
              <a:rPr lang="en-US" sz="2200" b="1" dirty="0"/>
              <a:t>That means, a product (“and”) of clauses</a:t>
            </a:r>
          </a:p>
        </p:txBody>
      </p:sp>
    </p:spTree>
    <p:extLst>
      <p:ext uri="{BB962C8B-B14F-4D97-AF65-F5344CB8AC3E}">
        <p14:creationId xmlns:p14="http://schemas.microsoft.com/office/powerpoint/2010/main" val="2195269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A product term, and a DNF formula</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In contrast, a DNF formula is a sum of products</a:t>
            </a:r>
          </a:p>
          <a:p>
            <a:pPr marL="0" indent="0">
              <a:buNone/>
            </a:pPr>
            <a:endParaRPr lang="en-US" sz="2400" dirty="0"/>
          </a:p>
          <a:p>
            <a:pPr marL="0" indent="0">
              <a:buNone/>
            </a:pPr>
            <a:r>
              <a:rPr lang="en-US" sz="2400" dirty="0"/>
              <a:t>A DNF formula is of the form</a:t>
            </a:r>
          </a:p>
          <a:p>
            <a:pPr marL="0" indent="0">
              <a:buNone/>
            </a:pPr>
            <a:endParaRPr lang="en-US" sz="2400" dirty="0"/>
          </a:p>
          <a:p>
            <a:pPr marL="0" indent="0">
              <a:buNone/>
            </a:pPr>
            <a:r>
              <a:rPr lang="en-US" sz="2400" dirty="0"/>
              <a:t>a . !b . c  + !a . d . !e     </a:t>
            </a:r>
          </a:p>
          <a:p>
            <a:pPr marL="0" indent="0">
              <a:buNone/>
            </a:pPr>
            <a:endParaRPr lang="en-US" sz="2400" dirty="0"/>
          </a:p>
          <a:p>
            <a:pPr marL="0" indent="0">
              <a:buNone/>
            </a:pPr>
            <a:r>
              <a:rPr lang="en-US" sz="2400" dirty="0"/>
              <a:t>DNF formulae won’t have much of a role in the study of NPC, as they do not encode the hardness of NPC problems </a:t>
            </a:r>
          </a:p>
          <a:p>
            <a:pPr marL="0" indent="0">
              <a:buNone/>
            </a:pPr>
            <a:endParaRPr lang="en-US" sz="2400" dirty="0"/>
          </a:p>
          <a:p>
            <a:pPr marL="0" indent="0">
              <a:buNone/>
            </a:pPr>
            <a:r>
              <a:rPr lang="en-US" sz="2400" dirty="0"/>
              <a:t>( Of course one can convert DNF formulae to CNF</a:t>
            </a:r>
          </a:p>
          <a:p>
            <a:pPr marL="0" indent="0">
              <a:buNone/>
            </a:pPr>
            <a:r>
              <a:rPr lang="en-US" sz="2400" dirty="0"/>
              <a:t>  But that can blow-up the formula to an exponential size )</a:t>
            </a:r>
          </a:p>
          <a:p>
            <a:pPr marL="0" indent="0">
              <a:buNone/>
            </a:pPr>
            <a:endParaRPr lang="en-US" sz="2400" dirty="0"/>
          </a:p>
          <a:p>
            <a:pPr marL="0" indent="0">
              <a:buNone/>
            </a:pPr>
            <a:endParaRPr lang="en-US" sz="2400" dirty="0"/>
          </a:p>
          <a:p>
            <a:pPr marL="0" indent="0">
              <a:buNone/>
            </a:pPr>
            <a:endParaRPr lang="en-US" b="1" dirty="0">
              <a:solidFill>
                <a:srgbClr val="FF0000"/>
              </a:solidFill>
            </a:endParaRPr>
          </a:p>
        </p:txBody>
      </p:sp>
    </p:spTree>
    <p:extLst>
      <p:ext uri="{BB962C8B-B14F-4D97-AF65-F5344CB8AC3E}">
        <p14:creationId xmlns:p14="http://schemas.microsoft.com/office/powerpoint/2010/main" val="409037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Satisfiability</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CNF formulae are satisfied by satisfying every clause</a:t>
            </a:r>
          </a:p>
          <a:p>
            <a:pPr marL="0" indent="0">
              <a:buNone/>
            </a:pPr>
            <a:endParaRPr lang="en-US" sz="2400" dirty="0"/>
          </a:p>
          <a:p>
            <a:pPr marL="0" indent="0">
              <a:buNone/>
            </a:pPr>
            <a:r>
              <a:rPr lang="en-US" sz="2400" dirty="0"/>
              <a:t>(x + !y + z) . (!x + y + p) . (q + r + s)  </a:t>
            </a:r>
            <a:endParaRPr lang="en-US" b="1" dirty="0">
              <a:solidFill>
                <a:srgbClr val="FF0000"/>
              </a:solidFill>
            </a:endParaRPr>
          </a:p>
        </p:txBody>
      </p:sp>
    </p:spTree>
    <p:extLst>
      <p:ext uri="{BB962C8B-B14F-4D97-AF65-F5344CB8AC3E}">
        <p14:creationId xmlns:p14="http://schemas.microsoft.com/office/powerpoint/2010/main" val="357108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err="1"/>
              <a:t>Goto</a:t>
            </a:r>
            <a:r>
              <a:rPr lang="en-US" dirty="0"/>
              <a:t> </a:t>
            </a:r>
            <a:r>
              <a:rPr lang="en-US" dirty="0" err="1"/>
              <a:t>Accept_M</a:t>
            </a:r>
            <a:r>
              <a:rPr lang="en-US" dirty="0"/>
              <a:t>; </a:t>
            </a:r>
          </a:p>
          <a:p>
            <a:pPr marL="0" indent="0">
              <a:buNone/>
            </a:pPr>
            <a:r>
              <a:rPr lang="en-US" dirty="0" err="1"/>
              <a:t>Accept_M</a:t>
            </a:r>
            <a:r>
              <a:rPr lang="en-US" dirty="0"/>
              <a:t>: // stuck</a:t>
            </a:r>
          </a:p>
          <a:p>
            <a:pPr marL="0" indent="0">
              <a:buNone/>
            </a:pPr>
            <a:r>
              <a:rPr lang="en-US" dirty="0"/>
              <a:t>}</a:t>
            </a:r>
          </a:p>
          <a:p>
            <a:pPr marL="0" indent="0">
              <a:buNone/>
            </a:pPr>
            <a:endParaRPr lang="en-US" dirty="0"/>
          </a:p>
          <a:p>
            <a:pPr marL="0" indent="0">
              <a:buNone/>
            </a:pPr>
            <a:r>
              <a:rPr lang="en-US" dirty="0">
                <a:solidFill>
                  <a:srgbClr val="0432FF"/>
                </a:solidFill>
              </a:rPr>
              <a:t>Ans: Sigma*</a:t>
            </a:r>
          </a:p>
        </p:txBody>
      </p:sp>
    </p:spTree>
    <p:extLst>
      <p:ext uri="{BB962C8B-B14F-4D97-AF65-F5344CB8AC3E}">
        <p14:creationId xmlns:p14="http://schemas.microsoft.com/office/powerpoint/2010/main" val="664089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Satisfiability</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t>D</a:t>
            </a:r>
            <a:r>
              <a:rPr lang="en-US" sz="2400" dirty="0">
                <a:solidFill>
                  <a:schemeClr val="tx1"/>
                </a:solidFill>
              </a:rPr>
              <a:t>NF formulae are satisfied by satisfying any product term</a:t>
            </a:r>
          </a:p>
          <a:p>
            <a:pPr marL="0" indent="0">
              <a:buNone/>
            </a:pPr>
            <a:endParaRPr lang="en-US" sz="2400" b="1" dirty="0">
              <a:solidFill>
                <a:srgbClr val="011893"/>
              </a:solidFill>
            </a:endParaRPr>
          </a:p>
          <a:p>
            <a:pPr marL="0" indent="0">
              <a:buNone/>
            </a:pPr>
            <a:r>
              <a:rPr lang="en-US" sz="2400" b="1" dirty="0">
                <a:solidFill>
                  <a:srgbClr val="011893"/>
                </a:solidFill>
              </a:rPr>
              <a:t>x . !y . z    +   !x . x . W   +   p . !x . z</a:t>
            </a:r>
          </a:p>
        </p:txBody>
      </p:sp>
    </p:spTree>
    <p:extLst>
      <p:ext uri="{BB962C8B-B14F-4D97-AF65-F5344CB8AC3E}">
        <p14:creationId xmlns:p14="http://schemas.microsoft.com/office/powerpoint/2010/main" val="3877334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Overall, 3CNF SAT is THE central problem</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Have clauses, each containing 3 literals  in a CNF formula</a:t>
            </a:r>
            <a:endParaRPr lang="en-US" sz="2400" dirty="0"/>
          </a:p>
          <a:p>
            <a:pPr marL="0" indent="0">
              <a:buNone/>
            </a:pPr>
            <a:r>
              <a:rPr lang="en-US" sz="2400" dirty="0"/>
              <a:t>(a + b + !b) . (!a + a + d) . (a + e + !f)</a:t>
            </a:r>
          </a:p>
          <a:p>
            <a:pPr marL="0" indent="0">
              <a:buNone/>
            </a:pPr>
            <a:endParaRPr lang="en-US" sz="2400" dirty="0"/>
          </a:p>
          <a:p>
            <a:pPr marL="0" indent="0">
              <a:buNone/>
            </a:pPr>
            <a:r>
              <a:rPr lang="en-US" sz="2400" dirty="0"/>
              <a:t>Some 3CNF formulae are UNSAT (unsatisfiable). This one is:</a:t>
            </a:r>
          </a:p>
          <a:p>
            <a:pPr marL="0" indent="0">
              <a:buNone/>
            </a:pPr>
            <a:endParaRPr lang="en-US" sz="2400" dirty="0"/>
          </a:p>
          <a:p>
            <a:pPr marL="0" indent="0">
              <a:buNone/>
            </a:pPr>
            <a:r>
              <a:rPr lang="en-US" sz="2400" dirty="0"/>
              <a:t>(a + b + c) . (a + b + !c) . (a + !b + c) . (a + !b + !c) . </a:t>
            </a:r>
          </a:p>
          <a:p>
            <a:pPr marL="0" indent="0">
              <a:buNone/>
            </a:pPr>
            <a:r>
              <a:rPr lang="en-US" sz="2400" dirty="0"/>
              <a:t>(!a + b + c) . (!a + b + !c) . (!a + !b + c) . (!a + !b + !c) </a:t>
            </a:r>
          </a:p>
          <a:p>
            <a:pPr marL="0" indent="0">
              <a:buNone/>
            </a:pPr>
            <a:endParaRPr lang="en-US" sz="2400" dirty="0"/>
          </a:p>
          <a:p>
            <a:pPr marL="0" indent="0">
              <a:buNone/>
            </a:pPr>
            <a:r>
              <a:rPr lang="en-US" sz="2400" dirty="0"/>
              <a:t>Such formulae behave like a whack-a-mole</a:t>
            </a:r>
          </a:p>
          <a:p>
            <a:pPr marL="0" indent="0">
              <a:buNone/>
            </a:pPr>
            <a:r>
              <a:rPr lang="en-US" sz="2400" dirty="0"/>
              <a:t>Whichever assignment you try, some clauses</a:t>
            </a:r>
          </a:p>
          <a:p>
            <a:pPr marL="0" indent="0">
              <a:buNone/>
            </a:pPr>
            <a:r>
              <a:rPr lang="en-US" sz="2400" dirty="0"/>
              <a:t>acts as a “blocking clause” ( a “spoiler” )</a:t>
            </a:r>
          </a:p>
          <a:p>
            <a:pPr marL="0" indent="0">
              <a:buNone/>
            </a:pPr>
            <a:endParaRPr lang="en-US" sz="2400" dirty="0"/>
          </a:p>
          <a:p>
            <a:pPr marL="0" indent="0">
              <a:buNone/>
            </a:pPr>
            <a:endParaRPr lang="en-US" b="1" dirty="0">
              <a:solidFill>
                <a:srgbClr val="FF0000"/>
              </a:solidFill>
            </a:endParaRPr>
          </a:p>
        </p:txBody>
      </p:sp>
      <p:pic>
        <p:nvPicPr>
          <p:cNvPr id="5" name="Picture 4" descr="A picture containing spacecraft&#13;&#10;&#13;&#10;Description automatically generated">
            <a:extLst>
              <a:ext uri="{FF2B5EF4-FFF2-40B4-BE49-F238E27FC236}">
                <a16:creationId xmlns:a16="http://schemas.microsoft.com/office/drawing/2014/main" id="{CCE3D6C0-3625-4D41-98D4-6D3BA769E629}"/>
              </a:ext>
            </a:extLst>
          </p:cNvPr>
          <p:cNvPicPr>
            <a:picLocks noChangeAspect="1"/>
          </p:cNvPicPr>
          <p:nvPr/>
        </p:nvPicPr>
        <p:blipFill>
          <a:blip r:embed="rId3"/>
          <a:stretch>
            <a:fillRect/>
          </a:stretch>
        </p:blipFill>
        <p:spPr>
          <a:xfrm>
            <a:off x="8101943" y="3833430"/>
            <a:ext cx="2578100" cy="2501900"/>
          </a:xfrm>
          <a:prstGeom prst="rect">
            <a:avLst/>
          </a:prstGeom>
        </p:spPr>
      </p:pic>
    </p:spTree>
    <p:extLst>
      <p:ext uri="{BB962C8B-B14F-4D97-AF65-F5344CB8AC3E}">
        <p14:creationId xmlns:p14="http://schemas.microsoft.com/office/powerpoint/2010/main" val="3586034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A1E8-0946-4C41-9FE8-0D490BDFD8C3}"/>
              </a:ext>
            </a:extLst>
          </p:cNvPr>
          <p:cNvSpPr>
            <a:spLocks noGrp="1"/>
          </p:cNvSpPr>
          <p:nvPr>
            <p:ph type="title"/>
          </p:nvPr>
        </p:nvSpPr>
        <p:spPr/>
        <p:txBody>
          <a:bodyPr>
            <a:normAutofit fontScale="90000"/>
          </a:bodyPr>
          <a:lstStyle/>
          <a:p>
            <a:r>
              <a:rPr lang="en-US" dirty="0"/>
              <a:t>3SAT or 3CNF-SAT as a language</a:t>
            </a:r>
          </a:p>
        </p:txBody>
      </p:sp>
      <p:sp>
        <p:nvSpPr>
          <p:cNvPr id="3" name="Content Placeholder 2">
            <a:extLst>
              <a:ext uri="{FF2B5EF4-FFF2-40B4-BE49-F238E27FC236}">
                <a16:creationId xmlns:a16="http://schemas.microsoft.com/office/drawing/2014/main" id="{D9FD6FA6-3F65-EF48-9C84-551A02A3F049}"/>
              </a:ext>
            </a:extLst>
          </p:cNvPr>
          <p:cNvSpPr>
            <a:spLocks noGrp="1"/>
          </p:cNvSpPr>
          <p:nvPr>
            <p:ph idx="1"/>
          </p:nvPr>
        </p:nvSpPr>
        <p:spPr/>
        <p:txBody>
          <a:bodyPr/>
          <a:lstStyle/>
          <a:p>
            <a:r>
              <a:rPr lang="en-US" dirty="0"/>
              <a:t>3SAT = { </a:t>
            </a:r>
            <a:r>
              <a:rPr lang="en-US" dirty="0" err="1"/>
              <a:t>fmla</a:t>
            </a:r>
            <a:r>
              <a:rPr lang="en-US" dirty="0"/>
              <a:t> : </a:t>
            </a:r>
            <a:r>
              <a:rPr lang="en-US" dirty="0" err="1"/>
              <a:t>fmla</a:t>
            </a:r>
            <a:r>
              <a:rPr lang="en-US" dirty="0"/>
              <a:t> is a 3CNF formula that is satisfiable }</a:t>
            </a:r>
          </a:p>
        </p:txBody>
      </p:sp>
    </p:spTree>
    <p:extLst>
      <p:ext uri="{BB962C8B-B14F-4D97-AF65-F5344CB8AC3E}">
        <p14:creationId xmlns:p14="http://schemas.microsoft.com/office/powerpoint/2010/main" val="4266995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E1D0-ABEE-7040-8FFD-C3BF8290D8B2}"/>
              </a:ext>
            </a:extLst>
          </p:cNvPr>
          <p:cNvSpPr>
            <a:spLocks noGrp="1"/>
          </p:cNvSpPr>
          <p:nvPr>
            <p:ph type="title"/>
          </p:nvPr>
        </p:nvSpPr>
        <p:spPr>
          <a:xfrm>
            <a:off x="838200" y="636105"/>
            <a:ext cx="10515600" cy="4863548"/>
          </a:xfrm>
        </p:spPr>
        <p:txBody>
          <a:bodyPr>
            <a:normAutofit/>
          </a:bodyPr>
          <a:lstStyle/>
          <a:p>
            <a:r>
              <a:rPr lang="en-US" dirty="0"/>
              <a:t>      Where we are going with this:</a:t>
            </a:r>
            <a:br>
              <a:rPr lang="en-US" dirty="0"/>
            </a:br>
            <a:br>
              <a:rPr lang="en-US" dirty="0"/>
            </a:br>
            <a:r>
              <a:rPr lang="en-US" dirty="0"/>
              <a:t>       We will present a mapping </a:t>
            </a:r>
            <a:br>
              <a:rPr lang="en-US" dirty="0"/>
            </a:br>
            <a:r>
              <a:rPr lang="en-US" dirty="0"/>
              <a:t>        reduction from 3-SAT to Clique</a:t>
            </a:r>
            <a:br>
              <a:rPr lang="en-US" dirty="0"/>
            </a:br>
            <a:br>
              <a:rPr lang="en-US" dirty="0"/>
            </a:br>
            <a:r>
              <a:rPr lang="en-US" dirty="0"/>
              <a:t>This helps us review the basics … and drive home NP-Completeness ideas</a:t>
            </a:r>
          </a:p>
        </p:txBody>
      </p:sp>
    </p:spTree>
    <p:extLst>
      <p:ext uri="{BB962C8B-B14F-4D97-AF65-F5344CB8AC3E}">
        <p14:creationId xmlns:p14="http://schemas.microsoft.com/office/powerpoint/2010/main" val="581308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250E-1D1F-2A46-9B28-6BF83C4312B4}"/>
              </a:ext>
            </a:extLst>
          </p:cNvPr>
          <p:cNvSpPr>
            <a:spLocks noGrp="1"/>
          </p:cNvSpPr>
          <p:nvPr>
            <p:ph type="title"/>
          </p:nvPr>
        </p:nvSpPr>
        <p:spPr/>
        <p:txBody>
          <a:bodyPr>
            <a:normAutofit fontScale="90000"/>
          </a:bodyPr>
          <a:lstStyle/>
          <a:p>
            <a:r>
              <a:rPr lang="en-US" dirty="0"/>
              <a:t>The language K-Clique</a:t>
            </a:r>
          </a:p>
        </p:txBody>
      </p:sp>
      <p:sp>
        <p:nvSpPr>
          <p:cNvPr id="3" name="Content Placeholder 2">
            <a:extLst>
              <a:ext uri="{FF2B5EF4-FFF2-40B4-BE49-F238E27FC236}">
                <a16:creationId xmlns:a16="http://schemas.microsoft.com/office/drawing/2014/main" id="{A9943FB2-4012-EB40-951E-D26A46032D2A}"/>
              </a:ext>
            </a:extLst>
          </p:cNvPr>
          <p:cNvSpPr>
            <a:spLocks noGrp="1"/>
          </p:cNvSpPr>
          <p:nvPr>
            <p:ph idx="1"/>
          </p:nvPr>
        </p:nvSpPr>
        <p:spPr/>
        <p:txBody>
          <a:bodyPr/>
          <a:lstStyle/>
          <a:p>
            <a:r>
              <a:rPr lang="en-US" dirty="0"/>
              <a:t>Given an undirected graph, is there a set of K nodes such that they are all pairwise connected?</a:t>
            </a:r>
          </a:p>
          <a:p>
            <a:pPr lvl="1"/>
            <a:r>
              <a:rPr lang="en-US" dirty="0"/>
              <a:t>They form a K-Clique? </a:t>
            </a:r>
          </a:p>
          <a:p>
            <a:endParaRPr lang="en-US" dirty="0"/>
          </a:p>
          <a:p>
            <a:endParaRPr lang="en-US" dirty="0"/>
          </a:p>
          <a:p>
            <a:pPr marL="0" indent="0">
              <a:buNone/>
            </a:pPr>
            <a:r>
              <a:rPr lang="en-US" dirty="0"/>
              <a:t>K-Clique – { &lt; G &gt; : G is a graph that has a K-Clique in it }</a:t>
            </a:r>
          </a:p>
        </p:txBody>
      </p:sp>
    </p:spTree>
    <p:extLst>
      <p:ext uri="{BB962C8B-B14F-4D97-AF65-F5344CB8AC3E}">
        <p14:creationId xmlns:p14="http://schemas.microsoft.com/office/powerpoint/2010/main" val="4192553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6CC9-F173-B847-B6C9-DADC3AAABD46}"/>
              </a:ext>
            </a:extLst>
          </p:cNvPr>
          <p:cNvSpPr>
            <a:spLocks noGrp="1"/>
          </p:cNvSpPr>
          <p:nvPr>
            <p:ph type="title"/>
          </p:nvPr>
        </p:nvSpPr>
        <p:spPr/>
        <p:txBody>
          <a:bodyPr>
            <a:normAutofit fontScale="90000"/>
          </a:bodyPr>
          <a:lstStyle/>
          <a:p>
            <a:r>
              <a:rPr lang="en-US" dirty="0"/>
              <a:t>We are about to show 3-SAT &lt;=p  K-Clique</a:t>
            </a:r>
          </a:p>
        </p:txBody>
      </p:sp>
      <p:sp>
        <p:nvSpPr>
          <p:cNvPr id="3" name="Content Placeholder 2">
            <a:extLst>
              <a:ext uri="{FF2B5EF4-FFF2-40B4-BE49-F238E27FC236}">
                <a16:creationId xmlns:a16="http://schemas.microsoft.com/office/drawing/2014/main" id="{395B7C9B-21BF-9D46-99AD-44B6E05F173B}"/>
              </a:ext>
            </a:extLst>
          </p:cNvPr>
          <p:cNvSpPr>
            <a:spLocks noGrp="1"/>
          </p:cNvSpPr>
          <p:nvPr>
            <p:ph idx="1"/>
          </p:nvPr>
        </p:nvSpPr>
        <p:spPr/>
        <p:txBody>
          <a:bodyPr/>
          <a:lstStyle/>
          <a:p>
            <a:r>
              <a:rPr lang="en-US" dirty="0"/>
              <a:t>&lt;=p is a mapping reduction but with a polynomial bound on runtime</a:t>
            </a:r>
          </a:p>
          <a:p>
            <a:endParaRPr lang="en-US" dirty="0"/>
          </a:p>
          <a:p>
            <a:r>
              <a:rPr lang="en-US" dirty="0"/>
              <a:t>That is, we can translate a 3-SAT instance to a K-Clique instance in polynomial time</a:t>
            </a:r>
          </a:p>
          <a:p>
            <a:endParaRPr lang="en-US" dirty="0"/>
          </a:p>
          <a:p>
            <a:r>
              <a:rPr lang="en-US" dirty="0"/>
              <a:t>This means that if K-Clique has a Polynomial Algorithm, then </a:t>
            </a:r>
          </a:p>
          <a:p>
            <a:pPr marL="0" indent="0">
              <a:buNone/>
            </a:pPr>
            <a:r>
              <a:rPr lang="en-US" dirty="0"/>
              <a:t>   3-SAT will also have a Polynomial Algorithm</a:t>
            </a:r>
          </a:p>
        </p:txBody>
      </p:sp>
    </p:spTree>
    <p:extLst>
      <p:ext uri="{BB962C8B-B14F-4D97-AF65-F5344CB8AC3E}">
        <p14:creationId xmlns:p14="http://schemas.microsoft.com/office/powerpoint/2010/main" val="2718936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EDD2-870E-FF4B-86C4-1DC5D1390DA4}"/>
              </a:ext>
            </a:extLst>
          </p:cNvPr>
          <p:cNvSpPr>
            <a:spLocks noGrp="1"/>
          </p:cNvSpPr>
          <p:nvPr>
            <p:ph type="title"/>
          </p:nvPr>
        </p:nvSpPr>
        <p:spPr/>
        <p:txBody>
          <a:bodyPr>
            <a:normAutofit fontScale="90000"/>
          </a:bodyPr>
          <a:lstStyle/>
          <a:p>
            <a:r>
              <a:rPr lang="en-US" dirty="0"/>
              <a:t>3SAT &lt;=p K-Clique  (the “Translate” fn.)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9500"/>
            <a:ext cx="12192000" cy="4676012"/>
          </a:xfrm>
          <a:prstGeom prst="rect">
            <a:avLst/>
          </a:prstGeom>
        </p:spPr>
      </p:pic>
    </p:spTree>
    <p:extLst>
      <p:ext uri="{BB962C8B-B14F-4D97-AF65-F5344CB8AC3E}">
        <p14:creationId xmlns:p14="http://schemas.microsoft.com/office/powerpoint/2010/main" val="2270094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4B37-E7CE-3C4A-9B85-C657482D7892}"/>
              </a:ext>
            </a:extLst>
          </p:cNvPr>
          <p:cNvSpPr>
            <a:spLocks noGrp="1"/>
          </p:cNvSpPr>
          <p:nvPr>
            <p:ph type="title"/>
          </p:nvPr>
        </p:nvSpPr>
        <p:spPr>
          <a:xfrm>
            <a:off x="1063487" y="3119857"/>
            <a:ext cx="10515600" cy="618286"/>
          </a:xfrm>
        </p:spPr>
        <p:txBody>
          <a:bodyPr>
            <a:normAutofit fontScale="90000"/>
          </a:bodyPr>
          <a:lstStyle/>
          <a:p>
            <a:r>
              <a:rPr lang="en-US" dirty="0"/>
              <a:t>   Exercises to help learn 3-SAT &lt;=p  K-Clique</a:t>
            </a:r>
          </a:p>
        </p:txBody>
      </p:sp>
    </p:spTree>
    <p:extLst>
      <p:ext uri="{BB962C8B-B14F-4D97-AF65-F5344CB8AC3E}">
        <p14:creationId xmlns:p14="http://schemas.microsoft.com/office/powerpoint/2010/main" val="1026264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Practice Problems: Sat? Sat Instance? Clique?</a:t>
            </a:r>
          </a:p>
        </p:txBody>
      </p:sp>
      <p:pic>
        <p:nvPicPr>
          <p:cNvPr id="4" name="Picture 3">
            <a:extLst>
              <a:ext uri="{FF2B5EF4-FFF2-40B4-BE49-F238E27FC236}">
                <a16:creationId xmlns:a16="http://schemas.microsoft.com/office/drawing/2014/main" id="{F102A4B6-35AE-A54E-ABCB-5D04DCF13394}"/>
              </a:ext>
            </a:extLst>
          </p:cNvPr>
          <p:cNvPicPr>
            <a:picLocks noChangeAspect="1"/>
          </p:cNvPicPr>
          <p:nvPr/>
        </p:nvPicPr>
        <p:blipFill>
          <a:blip r:embed="rId3"/>
          <a:stretch>
            <a:fillRect/>
          </a:stretch>
        </p:blipFill>
        <p:spPr>
          <a:xfrm>
            <a:off x="838200" y="1201909"/>
            <a:ext cx="5816600" cy="571500"/>
          </a:xfrm>
          <a:prstGeom prst="rect">
            <a:avLst/>
          </a:prstGeom>
        </p:spPr>
      </p:pic>
    </p:spTree>
    <p:extLst>
      <p:ext uri="{BB962C8B-B14F-4D97-AF65-F5344CB8AC3E}">
        <p14:creationId xmlns:p14="http://schemas.microsoft.com/office/powerpoint/2010/main" val="2125319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Practice Problems: Sat? Sat instance? Clique?</a:t>
            </a:r>
          </a:p>
        </p:txBody>
      </p:sp>
      <p:pic>
        <p:nvPicPr>
          <p:cNvPr id="4" name="Picture 3">
            <a:extLst>
              <a:ext uri="{FF2B5EF4-FFF2-40B4-BE49-F238E27FC236}">
                <a16:creationId xmlns:a16="http://schemas.microsoft.com/office/drawing/2014/main" id="{F102A4B6-35AE-A54E-ABCB-5D04DCF13394}"/>
              </a:ext>
            </a:extLst>
          </p:cNvPr>
          <p:cNvPicPr>
            <a:picLocks noChangeAspect="1"/>
          </p:cNvPicPr>
          <p:nvPr/>
        </p:nvPicPr>
        <p:blipFill>
          <a:blip r:embed="rId3"/>
          <a:stretch>
            <a:fillRect/>
          </a:stretch>
        </p:blipFill>
        <p:spPr>
          <a:xfrm>
            <a:off x="838200" y="1201909"/>
            <a:ext cx="5816600" cy="571500"/>
          </a:xfrm>
          <a:prstGeom prst="rect">
            <a:avLst/>
          </a:prstGeom>
        </p:spPr>
      </p:pic>
    </p:spTree>
    <p:extLst>
      <p:ext uri="{BB962C8B-B14F-4D97-AF65-F5344CB8AC3E}">
        <p14:creationId xmlns:p14="http://schemas.microsoft.com/office/powerpoint/2010/main" val="124374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err="1"/>
              <a:t>Goto</a:t>
            </a:r>
            <a:r>
              <a:rPr lang="en-US" dirty="0"/>
              <a:t> </a:t>
            </a:r>
            <a:r>
              <a:rPr lang="en-US" dirty="0" err="1"/>
              <a:t>Reject_M</a:t>
            </a:r>
            <a:r>
              <a:rPr lang="en-US" dirty="0"/>
              <a:t>;</a:t>
            </a:r>
          </a:p>
          <a:p>
            <a:pPr marL="0" indent="0">
              <a:buNone/>
            </a:pPr>
            <a:r>
              <a:rPr lang="en-US" dirty="0" err="1"/>
              <a:t>Reject_M</a:t>
            </a:r>
            <a:r>
              <a:rPr lang="en-US" dirty="0"/>
              <a:t>: // stuck</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2771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Sat? Sat instance? Clique?</a:t>
            </a:r>
          </a:p>
        </p:txBody>
      </p:sp>
      <p:pic>
        <p:nvPicPr>
          <p:cNvPr id="3" name="Picture 2">
            <a:extLst>
              <a:ext uri="{FF2B5EF4-FFF2-40B4-BE49-F238E27FC236}">
                <a16:creationId xmlns:a16="http://schemas.microsoft.com/office/drawing/2014/main" id="{77C36548-E134-E643-95CD-240C77C9E070}"/>
              </a:ext>
            </a:extLst>
          </p:cNvPr>
          <p:cNvPicPr>
            <a:picLocks noChangeAspect="1"/>
          </p:cNvPicPr>
          <p:nvPr/>
        </p:nvPicPr>
        <p:blipFill>
          <a:blip r:embed="rId3"/>
          <a:stretch>
            <a:fillRect/>
          </a:stretch>
        </p:blipFill>
        <p:spPr>
          <a:xfrm>
            <a:off x="838200" y="1232934"/>
            <a:ext cx="9195582" cy="421816"/>
          </a:xfrm>
          <a:prstGeom prst="rect">
            <a:avLst/>
          </a:prstGeom>
        </p:spPr>
      </p:pic>
    </p:spTree>
    <p:extLst>
      <p:ext uri="{BB962C8B-B14F-4D97-AF65-F5344CB8AC3E}">
        <p14:creationId xmlns:p14="http://schemas.microsoft.com/office/powerpoint/2010/main" val="2318325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Sat? Sat instance? Clique?</a:t>
            </a:r>
          </a:p>
        </p:txBody>
      </p:sp>
      <p:pic>
        <p:nvPicPr>
          <p:cNvPr id="4" name="Picture 3">
            <a:extLst>
              <a:ext uri="{FF2B5EF4-FFF2-40B4-BE49-F238E27FC236}">
                <a16:creationId xmlns:a16="http://schemas.microsoft.com/office/drawing/2014/main" id="{81146F77-F2A2-3D44-9C91-80F8DFDE33DC}"/>
              </a:ext>
            </a:extLst>
          </p:cNvPr>
          <p:cNvPicPr>
            <a:picLocks noChangeAspect="1"/>
          </p:cNvPicPr>
          <p:nvPr/>
        </p:nvPicPr>
        <p:blipFill>
          <a:blip r:embed="rId3"/>
          <a:stretch>
            <a:fillRect/>
          </a:stretch>
        </p:blipFill>
        <p:spPr>
          <a:xfrm>
            <a:off x="119575" y="1215669"/>
            <a:ext cx="11952849" cy="555086"/>
          </a:xfrm>
          <a:prstGeom prst="rect">
            <a:avLst/>
          </a:prstGeom>
        </p:spPr>
      </p:pic>
    </p:spTree>
    <p:extLst>
      <p:ext uri="{BB962C8B-B14F-4D97-AF65-F5344CB8AC3E}">
        <p14:creationId xmlns:p14="http://schemas.microsoft.com/office/powerpoint/2010/main" val="881144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3E37-F04A-FA40-84D7-C819647B0A3A}"/>
              </a:ext>
            </a:extLst>
          </p:cNvPr>
          <p:cNvSpPr>
            <a:spLocks noGrp="1"/>
          </p:cNvSpPr>
          <p:nvPr>
            <p:ph type="title"/>
          </p:nvPr>
        </p:nvSpPr>
        <p:spPr/>
        <p:txBody>
          <a:bodyPr>
            <a:normAutofit fontScale="90000"/>
          </a:bodyPr>
          <a:lstStyle/>
          <a:p>
            <a:r>
              <a:rPr lang="en-US" dirty="0"/>
              <a:t>Your Asg-7’s problems</a:t>
            </a:r>
          </a:p>
        </p:txBody>
      </p:sp>
      <p:sp>
        <p:nvSpPr>
          <p:cNvPr id="3" name="Content Placeholder 2">
            <a:extLst>
              <a:ext uri="{FF2B5EF4-FFF2-40B4-BE49-F238E27FC236}">
                <a16:creationId xmlns:a16="http://schemas.microsoft.com/office/drawing/2014/main" id="{31BCCFDF-1B0F-A942-90D2-747A4855B727}"/>
              </a:ext>
            </a:extLst>
          </p:cNvPr>
          <p:cNvSpPr>
            <a:spLocks noGrp="1"/>
          </p:cNvSpPr>
          <p:nvPr>
            <p:ph idx="1"/>
          </p:nvPr>
        </p:nvSpPr>
        <p:spPr/>
        <p:txBody>
          <a:bodyPr/>
          <a:lstStyle/>
          <a:p>
            <a:r>
              <a:rPr lang="en-US" dirty="0"/>
              <a:t>They help you practice these notions using the Binary Decision Diagram tool (BDD tool)</a:t>
            </a:r>
          </a:p>
          <a:p>
            <a:pPr lvl="1"/>
            <a:r>
              <a:rPr lang="en-US" dirty="0"/>
              <a:t>Part of Jove</a:t>
            </a:r>
          </a:p>
          <a:p>
            <a:endParaRPr lang="en-US" dirty="0"/>
          </a:p>
          <a:p>
            <a:r>
              <a:rPr lang="en-US" dirty="0"/>
              <a:t>Binary Decision Diagrams will be explained now</a:t>
            </a:r>
          </a:p>
          <a:p>
            <a:pPr lvl="1"/>
            <a:r>
              <a:rPr lang="en-US" dirty="0"/>
              <a:t>They also are minimal DFA  “ in disguise “</a:t>
            </a:r>
          </a:p>
          <a:p>
            <a:pPr lvl="1"/>
            <a:endParaRPr lang="en-US" dirty="0"/>
          </a:p>
          <a:p>
            <a:r>
              <a:rPr lang="en-US" dirty="0"/>
              <a:t>We will then study the theory of NPC armed with this knowledge</a:t>
            </a:r>
          </a:p>
        </p:txBody>
      </p:sp>
    </p:spTree>
    <p:extLst>
      <p:ext uri="{BB962C8B-B14F-4D97-AF65-F5344CB8AC3E}">
        <p14:creationId xmlns:p14="http://schemas.microsoft.com/office/powerpoint/2010/main" val="1588030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4B37-E7CE-3C4A-9B85-C657482D7892}"/>
              </a:ext>
            </a:extLst>
          </p:cNvPr>
          <p:cNvSpPr>
            <a:spLocks noGrp="1"/>
          </p:cNvSpPr>
          <p:nvPr>
            <p:ph type="title"/>
          </p:nvPr>
        </p:nvSpPr>
        <p:spPr>
          <a:xfrm>
            <a:off x="1063487" y="3119857"/>
            <a:ext cx="10515600" cy="618286"/>
          </a:xfrm>
        </p:spPr>
        <p:txBody>
          <a:bodyPr>
            <a:normAutofit fontScale="90000"/>
          </a:bodyPr>
          <a:lstStyle/>
          <a:p>
            <a:r>
              <a:rPr lang="en-US" dirty="0"/>
              <a:t>            Binary Decision Diagrams</a:t>
            </a:r>
          </a:p>
        </p:txBody>
      </p:sp>
    </p:spTree>
    <p:extLst>
      <p:ext uri="{BB962C8B-B14F-4D97-AF65-F5344CB8AC3E}">
        <p14:creationId xmlns:p14="http://schemas.microsoft.com/office/powerpoint/2010/main" val="2429264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389A-86BB-A34C-8CE7-46DFAC99D9D3}"/>
              </a:ext>
            </a:extLst>
          </p:cNvPr>
          <p:cNvSpPr>
            <a:spLocks noGrp="1"/>
          </p:cNvSpPr>
          <p:nvPr>
            <p:ph type="title"/>
          </p:nvPr>
        </p:nvSpPr>
        <p:spPr/>
        <p:txBody>
          <a:bodyPr>
            <a:normAutofit fontScale="90000"/>
          </a:bodyPr>
          <a:lstStyle/>
          <a:p>
            <a:r>
              <a:rPr lang="en-US" dirty="0"/>
              <a:t>BDDs</a:t>
            </a:r>
          </a:p>
        </p:txBody>
      </p:sp>
      <p:sp>
        <p:nvSpPr>
          <p:cNvPr id="3" name="Content Placeholder 2">
            <a:extLst>
              <a:ext uri="{FF2B5EF4-FFF2-40B4-BE49-F238E27FC236}">
                <a16:creationId xmlns:a16="http://schemas.microsoft.com/office/drawing/2014/main" id="{427B17D0-2A2C-944B-89D1-60893B351992}"/>
              </a:ext>
            </a:extLst>
          </p:cNvPr>
          <p:cNvSpPr>
            <a:spLocks noGrp="1"/>
          </p:cNvSpPr>
          <p:nvPr>
            <p:ph idx="1"/>
          </p:nvPr>
        </p:nvSpPr>
        <p:spPr/>
        <p:txBody>
          <a:bodyPr/>
          <a:lstStyle/>
          <a:p>
            <a:r>
              <a:rPr lang="en-US" dirty="0"/>
              <a:t>They are a data structure for representing Boolean Functions</a:t>
            </a:r>
          </a:p>
          <a:p>
            <a:r>
              <a:rPr lang="en-US" dirty="0"/>
              <a:t>Included in Jove (see </a:t>
            </a:r>
            <a:r>
              <a:rPr lang="en-US" dirty="0" err="1"/>
              <a:t>First_Jove_Tutorial</a:t>
            </a:r>
            <a:r>
              <a:rPr lang="en-US" dirty="0"/>
              <a:t>/CH17/CH17.ipynb)</a:t>
            </a:r>
          </a:p>
          <a:p>
            <a:endParaRPr lang="en-US" dirty="0"/>
          </a:p>
          <a:p>
            <a:r>
              <a:rPr lang="en-US" dirty="0"/>
              <a:t>All the details of BDDs is not that important </a:t>
            </a:r>
          </a:p>
          <a:p>
            <a:r>
              <a:rPr lang="en-US" dirty="0"/>
              <a:t>But practice with our BDD tool will fix ideas in your mind better (seeing Boolean formulae as graphs is often edifying)</a:t>
            </a:r>
          </a:p>
          <a:p>
            <a:pPr marL="0" indent="0">
              <a:buNone/>
            </a:pPr>
            <a:endParaRPr lang="en-US" dirty="0"/>
          </a:p>
        </p:txBody>
      </p:sp>
    </p:spTree>
    <p:extLst>
      <p:ext uri="{BB962C8B-B14F-4D97-AF65-F5344CB8AC3E}">
        <p14:creationId xmlns:p14="http://schemas.microsoft.com/office/powerpoint/2010/main" val="2698045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Use of BDD tool</a:t>
            </a:r>
          </a:p>
        </p:txBody>
      </p:sp>
      <p:sp>
        <p:nvSpPr>
          <p:cNvPr id="5" name="TextBox 4">
            <a:extLst>
              <a:ext uri="{FF2B5EF4-FFF2-40B4-BE49-F238E27FC236}">
                <a16:creationId xmlns:a16="http://schemas.microsoft.com/office/drawing/2014/main" id="{2381C976-5F40-2D4E-AB27-5808308844FC}"/>
              </a:ext>
            </a:extLst>
          </p:cNvPr>
          <p:cNvSpPr txBox="1"/>
          <p:nvPr/>
        </p:nvSpPr>
        <p:spPr>
          <a:xfrm>
            <a:off x="838200" y="1158240"/>
            <a:ext cx="6194324" cy="5355312"/>
          </a:xfrm>
          <a:prstGeom prst="rect">
            <a:avLst/>
          </a:prstGeom>
          <a:noFill/>
        </p:spPr>
        <p:txBody>
          <a:bodyPr wrap="none" rtlCol="0">
            <a:spAutoFit/>
          </a:bodyPr>
          <a:lstStyle/>
          <a:p>
            <a:r>
              <a:rPr lang="en-US" dirty="0"/>
              <a:t># http://formal.cs.utah.edu:8080/</a:t>
            </a:r>
            <a:r>
              <a:rPr lang="en-US" dirty="0" err="1"/>
              <a:t>pbl</a:t>
            </a:r>
            <a:r>
              <a:rPr lang="en-US" dirty="0"/>
              <a:t>/</a:t>
            </a:r>
            <a:r>
              <a:rPr lang="en-US" dirty="0" err="1"/>
              <a:t>BDD.php</a:t>
            </a:r>
            <a:endParaRPr lang="en-US" dirty="0"/>
          </a:p>
          <a:p>
            <a:r>
              <a:rPr lang="en-US" dirty="0"/>
              <a:t># Very simple example to show-off syntax</a:t>
            </a:r>
          </a:p>
          <a:p>
            <a:endParaRPr lang="en-US" dirty="0"/>
          </a:p>
          <a:p>
            <a:r>
              <a:rPr lang="en-US" dirty="0"/>
              <a:t>#First declare the variables and specify variable orderings</a:t>
            </a:r>
          </a:p>
          <a:p>
            <a:r>
              <a:rPr lang="en-US" dirty="0" err="1"/>
              <a:t>Var_Order</a:t>
            </a:r>
            <a:r>
              <a:rPr lang="en-US" dirty="0"/>
              <a:t> : x1 x2 x3</a:t>
            </a:r>
          </a:p>
          <a:p>
            <a:endParaRPr lang="en-US" dirty="0"/>
          </a:p>
          <a:p>
            <a:r>
              <a:rPr lang="en-US" dirty="0"/>
              <a:t>#Then define formula </a:t>
            </a:r>
          </a:p>
          <a:p>
            <a:r>
              <a:rPr lang="en-US" dirty="0" err="1"/>
              <a:t>fmla</a:t>
            </a:r>
            <a:r>
              <a:rPr lang="en-US" dirty="0"/>
              <a:t> = (x1 | x2) &amp; (x1 | !x2) &amp; (!x1 | x2) </a:t>
            </a:r>
          </a:p>
          <a:p>
            <a:r>
              <a:rPr lang="en-US" dirty="0"/>
              <a:t> </a:t>
            </a:r>
          </a:p>
          <a:p>
            <a:r>
              <a:rPr lang="en-US" dirty="0" err="1"/>
              <a:t>Main_Exp</a:t>
            </a:r>
            <a:r>
              <a:rPr lang="en-US" dirty="0"/>
              <a:t> :  </a:t>
            </a:r>
            <a:r>
              <a:rPr lang="en-US" dirty="0" err="1"/>
              <a:t>fmla</a:t>
            </a:r>
            <a:endParaRPr lang="en-US" dirty="0"/>
          </a:p>
          <a:p>
            <a:endParaRPr lang="en-US" dirty="0"/>
          </a:p>
          <a:p>
            <a:r>
              <a:rPr lang="en-US" dirty="0"/>
              <a:t># Type “build BDD”</a:t>
            </a:r>
          </a:p>
          <a:p>
            <a:endParaRPr lang="en-US" dirty="0"/>
          </a:p>
          <a:p>
            <a:r>
              <a:rPr lang="en-US" dirty="0"/>
              <a:t># Right-click and save PNG</a:t>
            </a:r>
          </a:p>
          <a:p>
            <a:endParaRPr lang="en-US" dirty="0"/>
          </a:p>
          <a:p>
            <a:r>
              <a:rPr lang="en-US" dirty="0"/>
              <a:t># SAT, UNSAT, Valid – from shape of BDD</a:t>
            </a:r>
          </a:p>
          <a:p>
            <a:r>
              <a:rPr lang="en-US" dirty="0"/>
              <a:t># SAT : paths exist to “1”</a:t>
            </a:r>
          </a:p>
          <a:p>
            <a:r>
              <a:rPr lang="en-US" dirty="0"/>
              <a:t># UNSAT: [0] BDD</a:t>
            </a:r>
          </a:p>
          <a:p>
            <a:r>
              <a:rPr lang="en-US" dirty="0"/>
              <a:t># Valid: [1] BDD</a:t>
            </a:r>
          </a:p>
        </p:txBody>
      </p:sp>
      <p:pic>
        <p:nvPicPr>
          <p:cNvPr id="7" name="Picture 6" descr="A close up of a clock&#13;&#10;&#13;&#10;Description automatically generated">
            <a:extLst>
              <a:ext uri="{FF2B5EF4-FFF2-40B4-BE49-F238E27FC236}">
                <a16:creationId xmlns:a16="http://schemas.microsoft.com/office/drawing/2014/main" id="{B038D951-94D4-B642-9618-C1E6B8091A3C}"/>
              </a:ext>
            </a:extLst>
          </p:cNvPr>
          <p:cNvPicPr>
            <a:picLocks noChangeAspect="1"/>
          </p:cNvPicPr>
          <p:nvPr/>
        </p:nvPicPr>
        <p:blipFill>
          <a:blip r:embed="rId3"/>
          <a:stretch>
            <a:fillRect/>
          </a:stretch>
        </p:blipFill>
        <p:spPr>
          <a:xfrm>
            <a:off x="6661512" y="1204594"/>
            <a:ext cx="3419736" cy="5288280"/>
          </a:xfrm>
          <a:prstGeom prst="rect">
            <a:avLst/>
          </a:prstGeom>
        </p:spPr>
      </p:pic>
    </p:spTree>
    <p:extLst>
      <p:ext uri="{BB962C8B-B14F-4D97-AF65-F5344CB8AC3E}">
        <p14:creationId xmlns:p14="http://schemas.microsoft.com/office/powerpoint/2010/main" val="1872922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1700-3586-B940-9F39-17C3223D6D3C}"/>
              </a:ext>
            </a:extLst>
          </p:cNvPr>
          <p:cNvSpPr>
            <a:spLocks noGrp="1"/>
          </p:cNvSpPr>
          <p:nvPr>
            <p:ph type="title"/>
          </p:nvPr>
        </p:nvSpPr>
        <p:spPr/>
        <p:txBody>
          <a:bodyPr>
            <a:normAutofit fontScale="90000"/>
          </a:bodyPr>
          <a:lstStyle/>
          <a:p>
            <a:r>
              <a:rPr lang="en-US" dirty="0"/>
              <a:t>Things to observe about BDDs</a:t>
            </a:r>
          </a:p>
        </p:txBody>
      </p:sp>
      <p:sp>
        <p:nvSpPr>
          <p:cNvPr id="3" name="Content Placeholder 2">
            <a:extLst>
              <a:ext uri="{FF2B5EF4-FFF2-40B4-BE49-F238E27FC236}">
                <a16:creationId xmlns:a16="http://schemas.microsoft.com/office/drawing/2014/main" id="{35CF1D48-9854-0644-A3B4-9B1B232D0444}"/>
              </a:ext>
            </a:extLst>
          </p:cNvPr>
          <p:cNvSpPr>
            <a:spLocks noGrp="1"/>
          </p:cNvSpPr>
          <p:nvPr>
            <p:ph idx="1"/>
          </p:nvPr>
        </p:nvSpPr>
        <p:spPr/>
        <p:txBody>
          <a:bodyPr/>
          <a:lstStyle/>
          <a:p>
            <a:r>
              <a:rPr lang="en-US" dirty="0"/>
              <a:t>They are DAGs with one “layer” per variable</a:t>
            </a:r>
          </a:p>
          <a:p>
            <a:endParaRPr lang="en-US" dirty="0"/>
          </a:p>
          <a:p>
            <a:r>
              <a:rPr lang="en-US" dirty="0"/>
              <a:t>They “decode” the formula in a top-to-bottom order</a:t>
            </a:r>
          </a:p>
          <a:p>
            <a:endParaRPr lang="en-US" dirty="0"/>
          </a:p>
          <a:p>
            <a:r>
              <a:rPr lang="en-US" dirty="0"/>
              <a:t>The order of decoding determines the BDD size</a:t>
            </a:r>
          </a:p>
          <a:p>
            <a:endParaRPr lang="en-US" dirty="0"/>
          </a:p>
          <a:p>
            <a:r>
              <a:rPr lang="en-US" dirty="0"/>
              <a:t>There are often good heuristics to select this order</a:t>
            </a:r>
          </a:p>
        </p:txBody>
      </p:sp>
    </p:spTree>
    <p:extLst>
      <p:ext uri="{BB962C8B-B14F-4D97-AF65-F5344CB8AC3E}">
        <p14:creationId xmlns:p14="http://schemas.microsoft.com/office/powerpoint/2010/main" val="556654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Practice Problems: Sat? BDD for </a:t>
            </a:r>
            <a:r>
              <a:rPr lang="en-US" sz="3200" dirty="0" err="1">
                <a:solidFill>
                  <a:srgbClr val="FF2F92"/>
                </a:solidFill>
              </a:rPr>
              <a:t>var</a:t>
            </a:r>
            <a:r>
              <a:rPr lang="en-US" sz="3200" dirty="0">
                <a:solidFill>
                  <a:srgbClr val="FF2F92"/>
                </a:solidFill>
              </a:rPr>
              <a:t> order x1,x2,x3 ?</a:t>
            </a:r>
          </a:p>
        </p:txBody>
      </p:sp>
      <p:pic>
        <p:nvPicPr>
          <p:cNvPr id="4" name="Picture 3">
            <a:extLst>
              <a:ext uri="{FF2B5EF4-FFF2-40B4-BE49-F238E27FC236}">
                <a16:creationId xmlns:a16="http://schemas.microsoft.com/office/drawing/2014/main" id="{F102A4B6-35AE-A54E-ABCB-5D04DCF13394}"/>
              </a:ext>
            </a:extLst>
          </p:cNvPr>
          <p:cNvPicPr>
            <a:picLocks noChangeAspect="1"/>
          </p:cNvPicPr>
          <p:nvPr/>
        </p:nvPicPr>
        <p:blipFill>
          <a:blip r:embed="rId3"/>
          <a:stretch>
            <a:fillRect/>
          </a:stretch>
        </p:blipFill>
        <p:spPr>
          <a:xfrm>
            <a:off x="838200" y="1201909"/>
            <a:ext cx="5816600" cy="571500"/>
          </a:xfrm>
          <a:prstGeom prst="rect">
            <a:avLst/>
          </a:prstGeom>
        </p:spPr>
      </p:pic>
    </p:spTree>
    <p:extLst>
      <p:ext uri="{BB962C8B-B14F-4D97-AF65-F5344CB8AC3E}">
        <p14:creationId xmlns:p14="http://schemas.microsoft.com/office/powerpoint/2010/main" val="2413399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Sat? Sat instance with BDD </a:t>
            </a:r>
            <a:r>
              <a:rPr lang="en-US" sz="3200" dirty="0" err="1">
                <a:solidFill>
                  <a:srgbClr val="FF2F92"/>
                </a:solidFill>
              </a:rPr>
              <a:t>var</a:t>
            </a:r>
            <a:r>
              <a:rPr lang="en-US" sz="3200" dirty="0">
                <a:solidFill>
                  <a:srgbClr val="FF2F92"/>
                </a:solidFill>
              </a:rPr>
              <a:t> order x1,x2,x3?</a:t>
            </a:r>
          </a:p>
        </p:txBody>
      </p:sp>
      <p:pic>
        <p:nvPicPr>
          <p:cNvPr id="3" name="Picture 2">
            <a:extLst>
              <a:ext uri="{FF2B5EF4-FFF2-40B4-BE49-F238E27FC236}">
                <a16:creationId xmlns:a16="http://schemas.microsoft.com/office/drawing/2014/main" id="{77C36548-E134-E643-95CD-240C77C9E070}"/>
              </a:ext>
            </a:extLst>
          </p:cNvPr>
          <p:cNvPicPr>
            <a:picLocks noChangeAspect="1"/>
          </p:cNvPicPr>
          <p:nvPr/>
        </p:nvPicPr>
        <p:blipFill>
          <a:blip r:embed="rId3"/>
          <a:stretch>
            <a:fillRect/>
          </a:stretch>
        </p:blipFill>
        <p:spPr>
          <a:xfrm>
            <a:off x="838200" y="1232934"/>
            <a:ext cx="9195582" cy="421816"/>
          </a:xfrm>
          <a:prstGeom prst="rect">
            <a:avLst/>
          </a:prstGeom>
        </p:spPr>
      </p:pic>
    </p:spTree>
    <p:extLst>
      <p:ext uri="{BB962C8B-B14F-4D97-AF65-F5344CB8AC3E}">
        <p14:creationId xmlns:p14="http://schemas.microsoft.com/office/powerpoint/2010/main" val="1688746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TMs help precisely model time complexity</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r>
              <a:rPr lang="en-US" sz="2400" dirty="0"/>
              <a:t>Here, we need to consider TMs solving problems involving Boolean expressions </a:t>
            </a:r>
            <a:endParaRPr lang="en-US" dirty="0">
              <a:solidFill>
                <a:schemeClr val="tx1"/>
              </a:solidFill>
            </a:endParaRPr>
          </a:p>
          <a:p>
            <a:pPr lvl="2"/>
            <a:endParaRPr lang="en-US" b="1" dirty="0">
              <a:solidFill>
                <a:srgbClr val="945200"/>
              </a:solidFill>
            </a:endParaRPr>
          </a:p>
          <a:p>
            <a:endParaRPr lang="en-US" b="1" dirty="0">
              <a:solidFill>
                <a:srgbClr val="FF0000"/>
              </a:solidFill>
            </a:endParaRPr>
          </a:p>
        </p:txBody>
      </p:sp>
    </p:spTree>
    <p:extLst>
      <p:ext uri="{BB962C8B-B14F-4D97-AF65-F5344CB8AC3E}">
        <p14:creationId xmlns:p14="http://schemas.microsoft.com/office/powerpoint/2010/main" val="225128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err="1"/>
              <a:t>Goto</a:t>
            </a:r>
            <a:r>
              <a:rPr lang="en-US" dirty="0"/>
              <a:t> </a:t>
            </a:r>
            <a:r>
              <a:rPr lang="en-US" dirty="0" err="1"/>
              <a:t>Reject_M</a:t>
            </a:r>
            <a:r>
              <a:rPr lang="en-US" dirty="0"/>
              <a:t>;</a:t>
            </a:r>
          </a:p>
          <a:p>
            <a:pPr marL="0" indent="0">
              <a:buNone/>
            </a:pPr>
            <a:r>
              <a:rPr lang="en-US" dirty="0" err="1"/>
              <a:t>Reject_M</a:t>
            </a:r>
            <a:r>
              <a:rPr lang="en-US" dirty="0"/>
              <a:t>: // stuck</a:t>
            </a:r>
          </a:p>
          <a:p>
            <a:pPr marL="0" indent="0">
              <a:buNone/>
            </a:pPr>
            <a:r>
              <a:rPr lang="en-US" dirty="0"/>
              <a:t>}</a:t>
            </a:r>
          </a:p>
          <a:p>
            <a:pPr marL="0" indent="0">
              <a:buNone/>
            </a:pPr>
            <a:endParaRPr lang="en-US" dirty="0"/>
          </a:p>
          <a:p>
            <a:pPr marL="0" indent="0">
              <a:buNone/>
            </a:pPr>
            <a:r>
              <a:rPr lang="en-US" dirty="0">
                <a:solidFill>
                  <a:srgbClr val="0432FF"/>
                </a:solidFill>
              </a:rPr>
              <a:t>Ans: { }</a:t>
            </a:r>
          </a:p>
          <a:p>
            <a:pPr marL="0" indent="0">
              <a:buNone/>
            </a:pPr>
            <a:endParaRPr lang="en-US" dirty="0"/>
          </a:p>
        </p:txBody>
      </p:sp>
    </p:spTree>
    <p:extLst>
      <p:ext uri="{BB962C8B-B14F-4D97-AF65-F5344CB8AC3E}">
        <p14:creationId xmlns:p14="http://schemas.microsoft.com/office/powerpoint/2010/main" val="7838339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Show relative hardness of problems via &lt;=p</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People observed that many real-world problems are expensive to solve in the worst case</a:t>
            </a:r>
            <a:endParaRPr lang="en-US" sz="2400" dirty="0"/>
          </a:p>
          <a:p>
            <a:pPr marL="0" indent="0">
              <a:buNone/>
            </a:pPr>
            <a:r>
              <a:rPr lang="en-US" sz="2400" dirty="0"/>
              <a:t>E.g. Is there a clique in a large graph</a:t>
            </a:r>
          </a:p>
          <a:p>
            <a:pPr marL="0" indent="0">
              <a:buNone/>
            </a:pPr>
            <a:endParaRPr lang="en-US" sz="2400" dirty="0"/>
          </a:p>
          <a:p>
            <a:pPr marL="0" indent="0">
              <a:buNone/>
            </a:pPr>
            <a:r>
              <a:rPr lang="en-US" sz="2400" dirty="0"/>
              <a:t>The internet is a huge graph</a:t>
            </a:r>
          </a:p>
          <a:p>
            <a:pPr marL="0" indent="0">
              <a:buNone/>
            </a:pPr>
            <a:endParaRPr lang="en-US" sz="2400" dirty="0"/>
          </a:p>
          <a:p>
            <a:pPr marL="0" indent="0">
              <a:buNone/>
            </a:pPr>
            <a:r>
              <a:rPr lang="en-US" sz="2400" dirty="0"/>
              <a:t>Update of internet node software, reliable direct</a:t>
            </a:r>
          </a:p>
          <a:p>
            <a:pPr marL="0" indent="0">
              <a:buNone/>
            </a:pPr>
            <a:r>
              <a:rPr lang="en-US" sz="2400" dirty="0"/>
              <a:t>links between cities, … are all hard problems</a:t>
            </a:r>
          </a:p>
          <a:p>
            <a:pPr marL="0" indent="0">
              <a:buNone/>
            </a:pPr>
            <a:endParaRPr lang="en-US" sz="2400" dirty="0"/>
          </a:p>
          <a:p>
            <a:pPr marL="0" indent="0">
              <a:buNone/>
            </a:pPr>
            <a:r>
              <a:rPr lang="en-US" sz="2400" dirty="0"/>
              <a:t>They are all formally connected via &lt;=p </a:t>
            </a:r>
          </a:p>
          <a:p>
            <a:pPr marL="0" indent="0">
              <a:buNone/>
            </a:pPr>
            <a:r>
              <a:rPr lang="en-US" sz="2400" dirty="0"/>
              <a:t>(poly-time mapping reductions) </a:t>
            </a:r>
          </a:p>
          <a:p>
            <a:pPr marL="0" indent="0">
              <a:buNone/>
            </a:pPr>
            <a:endParaRPr lang="en-US" b="1" dirty="0">
              <a:solidFill>
                <a:srgbClr val="FF0000"/>
              </a:solidFill>
            </a:endParaRPr>
          </a:p>
        </p:txBody>
      </p:sp>
      <p:pic>
        <p:nvPicPr>
          <p:cNvPr id="5" name="Picture 4" descr="A picture containing spacecraft&#13;&#10;&#13;&#10;Description automatically generated">
            <a:extLst>
              <a:ext uri="{FF2B5EF4-FFF2-40B4-BE49-F238E27FC236}">
                <a16:creationId xmlns:a16="http://schemas.microsoft.com/office/drawing/2014/main" id="{CCE3D6C0-3625-4D41-98D4-6D3BA769E629}"/>
              </a:ext>
            </a:extLst>
          </p:cNvPr>
          <p:cNvPicPr>
            <a:picLocks noChangeAspect="1"/>
          </p:cNvPicPr>
          <p:nvPr/>
        </p:nvPicPr>
        <p:blipFill>
          <a:blip r:embed="rId3"/>
          <a:stretch>
            <a:fillRect/>
          </a:stretch>
        </p:blipFill>
        <p:spPr>
          <a:xfrm>
            <a:off x="8101943" y="3833430"/>
            <a:ext cx="2578100" cy="2501900"/>
          </a:xfrm>
          <a:prstGeom prst="rect">
            <a:avLst/>
          </a:prstGeom>
        </p:spPr>
      </p:pic>
    </p:spTree>
    <p:extLst>
      <p:ext uri="{BB962C8B-B14F-4D97-AF65-F5344CB8AC3E}">
        <p14:creationId xmlns:p14="http://schemas.microsoft.com/office/powerpoint/2010/main" val="1517149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NPC problems are easy to check; difficult to solve</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a:bodyPr>
          <a:lstStyle/>
          <a:p>
            <a:pPr marL="0" indent="0">
              <a:buNone/>
            </a:pPr>
            <a:r>
              <a:rPr lang="en-US" sz="2400" dirty="0">
                <a:solidFill>
                  <a:schemeClr val="tx1"/>
                </a:solidFill>
              </a:rPr>
              <a:t>Both for 3SAT</a:t>
            </a:r>
            <a:endParaRPr lang="en-US" sz="2400" dirty="0"/>
          </a:p>
          <a:p>
            <a:pPr marL="0" indent="0">
              <a:buNone/>
            </a:pPr>
            <a:r>
              <a:rPr lang="en-US" sz="2400" dirty="0"/>
              <a:t>(a + b + !b) . (!a + a + d) . (a + e + !f)</a:t>
            </a:r>
          </a:p>
          <a:p>
            <a:pPr marL="0" indent="0">
              <a:buNone/>
            </a:pPr>
            <a:endParaRPr lang="en-US" sz="2400" dirty="0"/>
          </a:p>
          <a:p>
            <a:pPr marL="0" indent="0">
              <a:buNone/>
            </a:pPr>
            <a:r>
              <a:rPr lang="en-US" sz="2400" dirty="0"/>
              <a:t>And clique</a:t>
            </a:r>
          </a:p>
          <a:p>
            <a:pPr marL="0" indent="0">
              <a:buNone/>
            </a:pPr>
            <a:endParaRPr lang="en-US" b="1" dirty="0">
              <a:solidFill>
                <a:srgbClr val="FF0000"/>
              </a:solidFill>
            </a:endParaRPr>
          </a:p>
        </p:txBody>
      </p:sp>
      <p:pic>
        <p:nvPicPr>
          <p:cNvPr id="5" name="Picture 4" descr="A picture containing spacecraft&#13;&#10;&#13;&#10;Description automatically generated">
            <a:extLst>
              <a:ext uri="{FF2B5EF4-FFF2-40B4-BE49-F238E27FC236}">
                <a16:creationId xmlns:a16="http://schemas.microsoft.com/office/drawing/2014/main" id="{CCE3D6C0-3625-4D41-98D4-6D3BA769E629}"/>
              </a:ext>
            </a:extLst>
          </p:cNvPr>
          <p:cNvPicPr>
            <a:picLocks noChangeAspect="1"/>
          </p:cNvPicPr>
          <p:nvPr/>
        </p:nvPicPr>
        <p:blipFill>
          <a:blip r:embed="rId3"/>
          <a:stretch>
            <a:fillRect/>
          </a:stretch>
        </p:blipFill>
        <p:spPr>
          <a:xfrm>
            <a:off x="8101943" y="3833430"/>
            <a:ext cx="2578100" cy="2501900"/>
          </a:xfrm>
          <a:prstGeom prst="rect">
            <a:avLst/>
          </a:prstGeom>
        </p:spPr>
      </p:pic>
    </p:spTree>
    <p:extLst>
      <p:ext uri="{BB962C8B-B14F-4D97-AF65-F5344CB8AC3E}">
        <p14:creationId xmlns:p14="http://schemas.microsoft.com/office/powerpoint/2010/main" val="1659578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37425" cy="618286"/>
          </a:xfrm>
        </p:spPr>
        <p:txBody>
          <a:bodyPr>
            <a:normAutofit fontScale="90000"/>
          </a:bodyPr>
          <a:lstStyle/>
          <a:p>
            <a:r>
              <a:rPr lang="en-US" dirty="0"/>
              <a:t>Definition of P-time and NP-time (from book)</a:t>
            </a:r>
          </a:p>
        </p:txBody>
      </p:sp>
      <p:sp>
        <p:nvSpPr>
          <p:cNvPr id="3" name="Content Placeholder 2"/>
          <p:cNvSpPr>
            <a:spLocks noGrp="1"/>
          </p:cNvSpPr>
          <p:nvPr>
            <p:ph idx="1"/>
          </p:nvPr>
        </p:nvSpPr>
        <p:spPr>
          <a:xfrm>
            <a:off x="838199" y="983412"/>
            <a:ext cx="10515600" cy="1088456"/>
          </a:xfrm>
        </p:spPr>
        <p:txBody>
          <a:bodyPr>
            <a:normAutofit/>
          </a:bodyPr>
          <a:lstStyle/>
          <a:p>
            <a:r>
              <a:rPr lang="en-US" sz="1800" dirty="0"/>
              <a:t>P-time: An </a:t>
            </a:r>
            <a:r>
              <a:rPr lang="en-US" sz="1800" dirty="0" err="1"/>
              <a:t>algo</a:t>
            </a:r>
            <a:r>
              <a:rPr lang="en-US" sz="1800" dirty="0"/>
              <a:t> is P-time if its computational tree is bounded in height by a polynomial function of the length of its input for every input in the language that the DTM decides. For this simple “101” DTM, here is that DTM’s code and here is a computational tree </a:t>
            </a:r>
            <a:r>
              <a:rPr lang="mr-IN" sz="1800" dirty="0"/>
              <a:t>–</a:t>
            </a:r>
            <a:r>
              <a:rPr lang="en-US" sz="1800" dirty="0"/>
              <a:t> with paths shown. The paths are two for rejecting runs and one for an accepting run.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537" y="2206379"/>
            <a:ext cx="10131706" cy="4605321"/>
          </a:xfrm>
          <a:prstGeom prst="rect">
            <a:avLst/>
          </a:prstGeom>
        </p:spPr>
      </p:pic>
    </p:spTree>
    <p:extLst>
      <p:ext uri="{BB962C8B-B14F-4D97-AF65-F5344CB8AC3E}">
        <p14:creationId xmlns:p14="http://schemas.microsoft.com/office/powerpoint/2010/main" val="7434789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37425" cy="618286"/>
          </a:xfrm>
        </p:spPr>
        <p:txBody>
          <a:bodyPr>
            <a:normAutofit fontScale="90000"/>
          </a:bodyPr>
          <a:lstStyle/>
          <a:p>
            <a:r>
              <a:rPr lang="en-US" dirty="0"/>
              <a:t>Definition of NP-time (from book)</a:t>
            </a:r>
          </a:p>
        </p:txBody>
      </p:sp>
      <p:sp>
        <p:nvSpPr>
          <p:cNvPr id="3" name="Content Placeholder 2"/>
          <p:cNvSpPr>
            <a:spLocks noGrp="1"/>
          </p:cNvSpPr>
          <p:nvPr>
            <p:ph idx="1"/>
          </p:nvPr>
        </p:nvSpPr>
        <p:spPr>
          <a:xfrm>
            <a:off x="838199" y="983412"/>
            <a:ext cx="10515600" cy="2917256"/>
          </a:xfrm>
        </p:spPr>
        <p:txBody>
          <a:bodyPr>
            <a:normAutofit/>
          </a:bodyPr>
          <a:lstStyle/>
          <a:p>
            <a:r>
              <a:rPr lang="en-US" dirty="0"/>
              <a:t>NP-time: An </a:t>
            </a:r>
            <a:r>
              <a:rPr lang="en-US" dirty="0" err="1"/>
              <a:t>algo</a:t>
            </a:r>
            <a:r>
              <a:rPr lang="en-US" dirty="0"/>
              <a:t> is NP-time if an NDTM can be obtained where it can guess a solution </a:t>
            </a:r>
            <a:r>
              <a:rPr lang="en-US" dirty="0" err="1"/>
              <a:t>nondeterministically</a:t>
            </a:r>
            <a:r>
              <a:rPr lang="en-US" dirty="0"/>
              <a:t> but be able to CHECK that solution in P-time. So the depth of the worst-case (deepest) path in that NDTM must be P-bounded for any input. Some problems may not even qualify for the “check phase” being P-bounded</a:t>
            </a:r>
            <a:r>
              <a:rPr lang="mr-IN" dirty="0"/>
              <a:t>…</a:t>
            </a:r>
            <a:r>
              <a:rPr lang="en-US" dirty="0"/>
              <a:t> but many useful problems have !! That makes the theory of NPC interesting and relevant in practice!</a:t>
            </a:r>
          </a:p>
        </p:txBody>
      </p:sp>
    </p:spTree>
    <p:extLst>
      <p:ext uri="{BB962C8B-B14F-4D97-AF65-F5344CB8AC3E}">
        <p14:creationId xmlns:p14="http://schemas.microsoft.com/office/powerpoint/2010/main" val="917934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37425" cy="618286"/>
          </a:xfrm>
        </p:spPr>
        <p:txBody>
          <a:bodyPr>
            <a:normAutofit fontScale="90000"/>
          </a:bodyPr>
          <a:lstStyle/>
          <a:p>
            <a:r>
              <a:rPr lang="en-US" dirty="0"/>
              <a:t>Illustration of NP-time (from book)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535" y="983412"/>
            <a:ext cx="8270751" cy="5862236"/>
          </a:xfrm>
          <a:prstGeom prst="rect">
            <a:avLst/>
          </a:prstGeom>
        </p:spPr>
      </p:pic>
      <p:sp>
        <p:nvSpPr>
          <p:cNvPr id="6" name="TextBox 5"/>
          <p:cNvSpPr txBox="1"/>
          <p:nvPr/>
        </p:nvSpPr>
        <p:spPr>
          <a:xfrm>
            <a:off x="254643" y="2939970"/>
            <a:ext cx="2337499" cy="3231654"/>
          </a:xfrm>
          <a:prstGeom prst="rect">
            <a:avLst/>
          </a:prstGeom>
          <a:noFill/>
        </p:spPr>
        <p:txBody>
          <a:bodyPr wrap="none" rtlCol="0">
            <a:spAutoFit/>
          </a:bodyPr>
          <a:lstStyle/>
          <a:p>
            <a:r>
              <a:rPr lang="en-US" dirty="0"/>
              <a:t>Look for the deepest</a:t>
            </a:r>
          </a:p>
          <a:p>
            <a:r>
              <a:rPr lang="en-US" dirty="0"/>
              <a:t> path which accepts.</a:t>
            </a:r>
          </a:p>
          <a:p>
            <a:r>
              <a:rPr lang="en-US" dirty="0"/>
              <a:t>That corresponds to</a:t>
            </a:r>
          </a:p>
          <a:p>
            <a:r>
              <a:rPr lang="en-US" dirty="0"/>
              <a:t>The NP-time.</a:t>
            </a:r>
          </a:p>
          <a:p>
            <a:endParaRPr lang="en-US" dirty="0"/>
          </a:p>
          <a:p>
            <a:r>
              <a:rPr lang="en-US" dirty="0"/>
              <a:t>In Jove, the Fuel </a:t>
            </a:r>
          </a:p>
          <a:p>
            <a:r>
              <a:rPr lang="en-US" dirty="0"/>
              <a:t>Models this depth</a:t>
            </a:r>
          </a:p>
          <a:p>
            <a:r>
              <a:rPr lang="en-US" dirty="0"/>
              <a:t>Faithfully even for</a:t>
            </a:r>
          </a:p>
          <a:p>
            <a:r>
              <a:rPr lang="en-US" dirty="0"/>
              <a:t>NDTMs</a:t>
            </a:r>
            <a:r>
              <a:rPr lang="mr-IN" dirty="0"/>
              <a:t>…</a:t>
            </a:r>
            <a:r>
              <a:rPr lang="en-US" dirty="0"/>
              <a:t> </a:t>
            </a:r>
          </a:p>
          <a:p>
            <a:endParaRPr lang="en-US" dirty="0"/>
          </a:p>
          <a:p>
            <a:r>
              <a:rPr lang="en-US" sz="1200" dirty="0"/>
              <a:t>(modulo </a:t>
            </a:r>
          </a:p>
          <a:p>
            <a:r>
              <a:rPr lang="en-US" sz="1200" dirty="0"/>
              <a:t>bug-fixes if any</a:t>
            </a:r>
            <a:r>
              <a:rPr lang="mr-IN" sz="1200" dirty="0"/>
              <a:t>…</a:t>
            </a:r>
            <a:r>
              <a:rPr lang="en-US" sz="1200" dirty="0"/>
              <a:t>)</a:t>
            </a:r>
          </a:p>
        </p:txBody>
      </p:sp>
    </p:spTree>
    <p:extLst>
      <p:ext uri="{BB962C8B-B14F-4D97-AF65-F5344CB8AC3E}">
        <p14:creationId xmlns:p14="http://schemas.microsoft.com/office/powerpoint/2010/main" val="994122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37425" cy="618286"/>
          </a:xfrm>
        </p:spPr>
        <p:txBody>
          <a:bodyPr>
            <a:normAutofit fontScale="90000"/>
          </a:bodyPr>
          <a:lstStyle/>
          <a:p>
            <a:r>
              <a:rPr lang="en-US" dirty="0"/>
              <a:t>Definition of P-time and NP-time (from book)</a:t>
            </a:r>
          </a:p>
        </p:txBody>
      </p:sp>
      <p:sp>
        <p:nvSpPr>
          <p:cNvPr id="3" name="Content Placeholder 2"/>
          <p:cNvSpPr>
            <a:spLocks noGrp="1"/>
          </p:cNvSpPr>
          <p:nvPr>
            <p:ph idx="1"/>
          </p:nvPr>
        </p:nvSpPr>
        <p:spPr/>
        <p:txBody>
          <a:bodyPr/>
          <a:lstStyle/>
          <a:p>
            <a:r>
              <a:rPr lang="en-US" dirty="0"/>
              <a:t>P-time: Illustrated </a:t>
            </a:r>
            <a:r>
              <a:rPr lang="en-US" dirty="0" err="1"/>
              <a:t>wrt</a:t>
            </a:r>
            <a:r>
              <a:rPr lang="en-US" dirty="0"/>
              <a:t> 3SAT</a:t>
            </a:r>
          </a:p>
          <a:p>
            <a:pPr lvl="1"/>
            <a:r>
              <a:rPr lang="en-US" dirty="0"/>
              <a:t>Obtain computation tree of DTM for the language 3SAT (all members in it)</a:t>
            </a:r>
          </a:p>
          <a:p>
            <a:pPr lvl="1"/>
            <a:r>
              <a:rPr lang="en-US" dirty="0"/>
              <a:t>Can we claim anything about the depth of the computational tree for all inputs?</a:t>
            </a:r>
          </a:p>
          <a:p>
            <a:pPr lvl="2"/>
            <a:r>
              <a:rPr lang="en-US" dirty="0"/>
              <a:t>As far as we know, any DTM working on 3SAT appears to incur an </a:t>
            </a:r>
            <a:r>
              <a:rPr lang="en-US" dirty="0" err="1"/>
              <a:t>exp</a:t>
            </a:r>
            <a:r>
              <a:rPr lang="en-US" dirty="0"/>
              <a:t> depth for at least some of the instances</a:t>
            </a:r>
          </a:p>
          <a:p>
            <a:pPr lvl="2"/>
            <a:endParaRPr lang="en-US" dirty="0"/>
          </a:p>
          <a:p>
            <a:r>
              <a:rPr lang="en-US" dirty="0"/>
              <a:t>NP-time: there is an NDTM that can guess the solution for a 3SAT problem (in P-time) </a:t>
            </a:r>
            <a:r>
              <a:rPr lang="mr-IN" dirty="0"/>
              <a:t>–</a:t>
            </a:r>
            <a:r>
              <a:rPr lang="en-US" dirty="0"/>
              <a:t> and also check this guess in P-time</a:t>
            </a:r>
          </a:p>
          <a:p>
            <a:pPr lvl="1"/>
            <a:r>
              <a:rPr lang="en-US" dirty="0"/>
              <a:t>Question: will we ever get a DTM that does this in P-time??</a:t>
            </a:r>
          </a:p>
          <a:p>
            <a:pPr lvl="1"/>
            <a:r>
              <a:rPr lang="en-US" dirty="0"/>
              <a:t>This is what the question of P =?= NP really means</a:t>
            </a:r>
          </a:p>
        </p:txBody>
      </p:sp>
    </p:spTree>
    <p:extLst>
      <p:ext uri="{BB962C8B-B14F-4D97-AF65-F5344CB8AC3E}">
        <p14:creationId xmlns:p14="http://schemas.microsoft.com/office/powerpoint/2010/main" val="204470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Smart idea</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lnSpcReduction="10000"/>
          </a:bodyPr>
          <a:lstStyle/>
          <a:p>
            <a:r>
              <a:rPr lang="en-US" b="1" dirty="0">
                <a:solidFill>
                  <a:srgbClr val="FF0000"/>
                </a:solidFill>
              </a:rPr>
              <a:t>Define the idea of the hardest problems in NP</a:t>
            </a:r>
          </a:p>
          <a:p>
            <a:r>
              <a:rPr lang="en-US" b="1" dirty="0">
                <a:solidFill>
                  <a:srgbClr val="FF0000"/>
                </a:solidFill>
              </a:rPr>
              <a:t>Call it NPC</a:t>
            </a:r>
          </a:p>
          <a:p>
            <a:pPr lvl="1"/>
            <a:endParaRPr lang="en-US" b="1" dirty="0"/>
          </a:p>
          <a:p>
            <a:r>
              <a:rPr lang="en-US" b="1" dirty="0"/>
              <a:t>I.e. A language L is NPC if</a:t>
            </a:r>
          </a:p>
          <a:p>
            <a:endParaRPr lang="en-US" b="1" dirty="0"/>
          </a:p>
          <a:p>
            <a:pPr lvl="1"/>
            <a:r>
              <a:rPr lang="en-US" b="1" dirty="0"/>
              <a:t>L is in NP --- has a NP-time </a:t>
            </a:r>
            <a:r>
              <a:rPr lang="en-US" b="1" dirty="0" err="1"/>
              <a:t>algo</a:t>
            </a:r>
            <a:r>
              <a:rPr lang="en-US" b="1" dirty="0"/>
              <a:t> (guess check on NDTP is P-time)</a:t>
            </a:r>
          </a:p>
          <a:p>
            <a:pPr lvl="1"/>
            <a:r>
              <a:rPr lang="en-US" b="1" dirty="0"/>
              <a:t>For every problem L’ in NP, we have L’ &lt;=p L</a:t>
            </a:r>
          </a:p>
          <a:p>
            <a:pPr lvl="2"/>
            <a:r>
              <a:rPr lang="en-US" b="1" dirty="0"/>
              <a:t>That is, L is harder than anything there is in NP</a:t>
            </a:r>
          </a:p>
          <a:p>
            <a:pPr lvl="1"/>
            <a:r>
              <a:rPr lang="en-US" b="1" dirty="0">
                <a:solidFill>
                  <a:srgbClr val="0432FF"/>
                </a:solidFill>
              </a:rPr>
              <a:t>Any problem such as L is “NP-hard” i.e. harder than anything in NP</a:t>
            </a:r>
          </a:p>
          <a:p>
            <a:r>
              <a:rPr lang="en-US" b="1" dirty="0"/>
              <a:t>So, </a:t>
            </a:r>
            <a:r>
              <a:rPr lang="en-US" b="1" dirty="0">
                <a:solidFill>
                  <a:srgbClr val="0432FF"/>
                </a:solidFill>
              </a:rPr>
              <a:t>NPC = NP-hard + in NP</a:t>
            </a:r>
          </a:p>
          <a:p>
            <a:r>
              <a:rPr lang="en-US" b="1" dirty="0"/>
              <a:t> Finding such an NPC language was the open question that Cook and Levin solved</a:t>
            </a:r>
          </a:p>
          <a:p>
            <a:pPr lvl="1"/>
            <a:endParaRPr lang="en-US" b="1" dirty="0"/>
          </a:p>
        </p:txBody>
      </p:sp>
    </p:spTree>
    <p:extLst>
      <p:ext uri="{BB962C8B-B14F-4D97-AF65-F5344CB8AC3E}">
        <p14:creationId xmlns:p14="http://schemas.microsoft.com/office/powerpoint/2010/main" val="22683017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 NPC problem</a:t>
            </a:r>
          </a:p>
        </p:txBody>
      </p:sp>
      <p:sp>
        <p:nvSpPr>
          <p:cNvPr id="3" name="Content Placeholder 2"/>
          <p:cNvSpPr>
            <a:spLocks noGrp="1"/>
          </p:cNvSpPr>
          <p:nvPr>
            <p:ph idx="1"/>
          </p:nvPr>
        </p:nvSpPr>
        <p:spPr/>
        <p:txBody>
          <a:bodyPr/>
          <a:lstStyle/>
          <a:p>
            <a:r>
              <a:rPr lang="en-US" dirty="0"/>
              <a:t>3SAT was shown NPC as follows</a:t>
            </a:r>
          </a:p>
          <a:p>
            <a:endParaRPr lang="en-US" dirty="0"/>
          </a:p>
          <a:p>
            <a:pPr lvl="1"/>
            <a:r>
              <a:rPr lang="en-US" dirty="0"/>
              <a:t>First show that 3SAT has an NP algorithm (easy; build an NDTM)</a:t>
            </a:r>
          </a:p>
          <a:p>
            <a:pPr lvl="1"/>
            <a:endParaRPr lang="en-US" dirty="0"/>
          </a:p>
          <a:p>
            <a:pPr lvl="1"/>
            <a:r>
              <a:rPr lang="en-US" dirty="0"/>
              <a:t>Then show that EVERY NP problem has a P-time M.R. to 3-SAT</a:t>
            </a:r>
          </a:p>
          <a:p>
            <a:pPr lvl="1"/>
            <a:endParaRPr lang="en-US" dirty="0"/>
          </a:p>
          <a:p>
            <a:pPr lvl="1"/>
            <a:r>
              <a:rPr lang="en-US" dirty="0"/>
              <a:t>This was achieved by imagining the solution of any NP problem as a collection of “tape histories”</a:t>
            </a:r>
          </a:p>
          <a:p>
            <a:pPr lvl="1"/>
            <a:endParaRPr lang="en-US" dirty="0"/>
          </a:p>
          <a:p>
            <a:pPr lvl="1"/>
            <a:r>
              <a:rPr lang="en-US" dirty="0"/>
              <a:t>Then encoding these histories using 3CNF formulae!</a:t>
            </a:r>
          </a:p>
        </p:txBody>
      </p:sp>
    </p:spTree>
    <p:extLst>
      <p:ext uri="{BB962C8B-B14F-4D97-AF65-F5344CB8AC3E}">
        <p14:creationId xmlns:p14="http://schemas.microsoft.com/office/powerpoint/2010/main" val="19429285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3SAT was shown NP-hard (from book)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308" y="2164466"/>
            <a:ext cx="7271383" cy="4693534"/>
          </a:xfrm>
          <a:prstGeom prst="rect">
            <a:avLst/>
          </a:prstGeom>
        </p:spPr>
      </p:pic>
      <p:sp>
        <p:nvSpPr>
          <p:cNvPr id="6" name="TextBox 5"/>
          <p:cNvSpPr txBox="1"/>
          <p:nvPr/>
        </p:nvSpPr>
        <p:spPr>
          <a:xfrm>
            <a:off x="1655180" y="1319514"/>
            <a:ext cx="10555134" cy="923330"/>
          </a:xfrm>
          <a:prstGeom prst="rect">
            <a:avLst/>
          </a:prstGeom>
          <a:noFill/>
        </p:spPr>
        <p:txBody>
          <a:bodyPr wrap="none" rtlCol="0">
            <a:spAutoFit/>
          </a:bodyPr>
          <a:lstStyle/>
          <a:p>
            <a:r>
              <a:rPr lang="en-US" dirty="0"/>
              <a:t>This is the history of how a TM chugs along. Fortunately, each move from </a:t>
            </a:r>
            <a:r>
              <a:rPr lang="en-US" dirty="0" err="1"/>
              <a:t>ID_k</a:t>
            </a:r>
            <a:r>
              <a:rPr lang="en-US" dirty="0"/>
              <a:t> (full tape)</a:t>
            </a:r>
          </a:p>
          <a:p>
            <a:r>
              <a:rPr lang="en-US" dirty="0"/>
              <a:t>to ID_k+1 (full tape) can be modeled as changes that occur within a 2x2 or 2x3 window.</a:t>
            </a:r>
          </a:p>
          <a:p>
            <a:r>
              <a:rPr lang="en-US" dirty="0"/>
              <a:t>These changes can be captured using a 3CNF formula. </a:t>
            </a:r>
            <a:r>
              <a:rPr lang="mr-IN" dirty="0"/>
              <a:t>…</a:t>
            </a:r>
            <a:r>
              <a:rPr lang="en-US" dirty="0"/>
              <a:t>. The rest is history! (see the book for more)</a:t>
            </a:r>
          </a:p>
        </p:txBody>
      </p:sp>
    </p:spTree>
    <p:extLst>
      <p:ext uri="{BB962C8B-B14F-4D97-AF65-F5344CB8AC3E}">
        <p14:creationId xmlns:p14="http://schemas.microsoft.com/office/powerpoint/2010/main" val="1773573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dirty="0"/>
              <a:t>Mapping reductions are key to “connect-up”</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199" y="1413164"/>
            <a:ext cx="10802257" cy="5242469"/>
          </a:xfrm>
        </p:spPr>
        <p:txBody>
          <a:bodyPr>
            <a:normAutofit lnSpcReduction="10000"/>
          </a:bodyPr>
          <a:lstStyle/>
          <a:p>
            <a:r>
              <a:rPr lang="en-US" dirty="0"/>
              <a:t>NPC</a:t>
            </a:r>
          </a:p>
          <a:p>
            <a:pPr lvl="1"/>
            <a:r>
              <a:rPr lang="en-US" dirty="0"/>
              <a:t>A language L is NPC </a:t>
            </a:r>
          </a:p>
          <a:p>
            <a:pPr lvl="2"/>
            <a:r>
              <a:rPr lang="en-US" dirty="0"/>
              <a:t>If L is in NP</a:t>
            </a:r>
          </a:p>
          <a:p>
            <a:pPr lvl="3"/>
            <a:r>
              <a:rPr lang="en-US" dirty="0"/>
              <a:t>It has a P-time NDTM</a:t>
            </a:r>
          </a:p>
          <a:p>
            <a:pPr lvl="2"/>
            <a:r>
              <a:rPr lang="en-US" dirty="0"/>
              <a:t>EVERY language in NP has a P-time mapping-reduction to L</a:t>
            </a:r>
          </a:p>
          <a:p>
            <a:endParaRPr lang="en-US" dirty="0"/>
          </a:p>
          <a:p>
            <a:r>
              <a:rPr lang="en-US" dirty="0"/>
              <a:t>In order to show that a NEW language L is NPC</a:t>
            </a:r>
          </a:p>
          <a:p>
            <a:pPr lvl="1"/>
            <a:r>
              <a:rPr lang="en-US" dirty="0"/>
              <a:t>We will end up producing a mapping reduction from </a:t>
            </a:r>
            <a:r>
              <a:rPr lang="en-US" dirty="0">
                <a:solidFill>
                  <a:schemeClr val="tx1"/>
                </a:solidFill>
              </a:rPr>
              <a:t>one of the problems in NPC </a:t>
            </a:r>
            <a:r>
              <a:rPr lang="en-US" dirty="0"/>
              <a:t>to L</a:t>
            </a:r>
          </a:p>
          <a:p>
            <a:pPr lvl="1"/>
            <a:endParaRPr lang="en-US" b="1" dirty="0">
              <a:solidFill>
                <a:srgbClr val="945200"/>
              </a:solidFill>
            </a:endParaRPr>
          </a:p>
          <a:p>
            <a:pPr lvl="1"/>
            <a:r>
              <a:rPr lang="en-US" b="1" dirty="0">
                <a:solidFill>
                  <a:srgbClr val="945200"/>
                </a:solidFill>
              </a:rPr>
              <a:t>Then we have a mapping reduction from EVERY language in NP to L</a:t>
            </a:r>
          </a:p>
          <a:p>
            <a:pPr lvl="1"/>
            <a:endParaRPr lang="en-US" b="1" dirty="0">
              <a:solidFill>
                <a:srgbClr val="945200"/>
              </a:solidFill>
            </a:endParaRPr>
          </a:p>
          <a:p>
            <a:r>
              <a:rPr lang="en-US" b="1" dirty="0"/>
              <a:t>Study this “funnel diagram” (Ch-16) to be convinced</a:t>
            </a:r>
          </a:p>
          <a:p>
            <a:endParaRPr lang="en-US" b="1" dirty="0">
              <a:solidFill>
                <a:srgbClr val="FF0000"/>
              </a:solidFill>
            </a:endParaRPr>
          </a:p>
        </p:txBody>
      </p:sp>
    </p:spTree>
    <p:extLst>
      <p:ext uri="{BB962C8B-B14F-4D97-AF65-F5344CB8AC3E}">
        <p14:creationId xmlns:p14="http://schemas.microsoft.com/office/powerpoint/2010/main" val="399520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a:t>Loop; // infinite loops are denoted by the “Loop” command</a:t>
            </a:r>
          </a:p>
          <a:p>
            <a:pPr marL="0" indent="0">
              <a:buNone/>
            </a:pPr>
            <a:r>
              <a:rPr lang="en-US" dirty="0" err="1"/>
              <a:t>Accept_M</a:t>
            </a:r>
            <a:r>
              <a:rPr lang="en-US" dirty="0"/>
              <a:t>: // stuck</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0143674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p:txBody>
          <a:bodyPr>
            <a:normAutofit fontScale="90000"/>
          </a:bodyPr>
          <a:lstStyle/>
          <a:p>
            <a:r>
              <a:rPr lang="en-US" dirty="0"/>
              <a:t>The “funnel diagram”</a:t>
            </a:r>
          </a:p>
        </p:txBody>
      </p:sp>
      <p:pic>
        <p:nvPicPr>
          <p:cNvPr id="4" name="Picture 3" descr="A close up of a map&#13;&#10;&#13;&#10;Description automatically generated">
            <a:extLst>
              <a:ext uri="{FF2B5EF4-FFF2-40B4-BE49-F238E27FC236}">
                <a16:creationId xmlns:a16="http://schemas.microsoft.com/office/drawing/2014/main" id="{B917317F-A60C-0643-B72B-85DFFF6CD0C8}"/>
              </a:ext>
            </a:extLst>
          </p:cNvPr>
          <p:cNvPicPr>
            <a:picLocks noChangeAspect="1"/>
          </p:cNvPicPr>
          <p:nvPr/>
        </p:nvPicPr>
        <p:blipFill>
          <a:blip r:embed="rId3"/>
          <a:stretch>
            <a:fillRect/>
          </a:stretch>
        </p:blipFill>
        <p:spPr>
          <a:xfrm>
            <a:off x="0" y="1621589"/>
            <a:ext cx="12192000" cy="3614821"/>
          </a:xfrm>
          <a:prstGeom prst="rect">
            <a:avLst/>
          </a:prstGeom>
        </p:spPr>
      </p:pic>
    </p:spTree>
    <p:extLst>
      <p:ext uri="{BB962C8B-B14F-4D97-AF65-F5344CB8AC3E}">
        <p14:creationId xmlns:p14="http://schemas.microsoft.com/office/powerpoint/2010/main" val="33317132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p:txBody>
          <a:bodyPr>
            <a:normAutofit fontScale="90000"/>
          </a:bodyPr>
          <a:lstStyle/>
          <a:p>
            <a:r>
              <a:rPr lang="en-US" dirty="0"/>
              <a:t>The “funnel diagram”</a:t>
            </a:r>
          </a:p>
        </p:txBody>
      </p:sp>
      <p:pic>
        <p:nvPicPr>
          <p:cNvPr id="4" name="Picture 3" descr="A close up of a map&#13;&#10;&#13;&#10;Description automatically generated">
            <a:extLst>
              <a:ext uri="{FF2B5EF4-FFF2-40B4-BE49-F238E27FC236}">
                <a16:creationId xmlns:a16="http://schemas.microsoft.com/office/drawing/2014/main" id="{B917317F-A60C-0643-B72B-85DFFF6CD0C8}"/>
              </a:ext>
            </a:extLst>
          </p:cNvPr>
          <p:cNvPicPr>
            <a:picLocks noChangeAspect="1"/>
          </p:cNvPicPr>
          <p:nvPr/>
        </p:nvPicPr>
        <p:blipFill>
          <a:blip r:embed="rId3"/>
          <a:stretch>
            <a:fillRect/>
          </a:stretch>
        </p:blipFill>
        <p:spPr>
          <a:xfrm>
            <a:off x="0" y="1621589"/>
            <a:ext cx="12192000" cy="3614821"/>
          </a:xfrm>
          <a:prstGeom prst="rect">
            <a:avLst/>
          </a:prstGeom>
        </p:spPr>
      </p:pic>
      <p:sp>
        <p:nvSpPr>
          <p:cNvPr id="3" name="TextBox 2">
            <a:extLst>
              <a:ext uri="{FF2B5EF4-FFF2-40B4-BE49-F238E27FC236}">
                <a16:creationId xmlns:a16="http://schemas.microsoft.com/office/drawing/2014/main" id="{CA641DA3-0950-8040-8D1F-DE584ED661CD}"/>
              </a:ext>
            </a:extLst>
          </p:cNvPr>
          <p:cNvSpPr txBox="1"/>
          <p:nvPr/>
        </p:nvSpPr>
        <p:spPr>
          <a:xfrm>
            <a:off x="655320" y="5236410"/>
            <a:ext cx="1826141" cy="369332"/>
          </a:xfrm>
          <a:prstGeom prst="rect">
            <a:avLst/>
          </a:prstGeom>
          <a:noFill/>
        </p:spPr>
        <p:txBody>
          <a:bodyPr wrap="none" rtlCol="0">
            <a:spAutoFit/>
          </a:bodyPr>
          <a:lstStyle/>
          <a:p>
            <a:r>
              <a:rPr lang="en-US" dirty="0">
                <a:solidFill>
                  <a:srgbClr val="FF0000"/>
                </a:solidFill>
              </a:rPr>
              <a:t>Easier than HPC</a:t>
            </a:r>
          </a:p>
        </p:txBody>
      </p:sp>
    </p:spTree>
    <p:extLst>
      <p:ext uri="{BB962C8B-B14F-4D97-AF65-F5344CB8AC3E}">
        <p14:creationId xmlns:p14="http://schemas.microsoft.com/office/powerpoint/2010/main" val="42928451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p:txBody>
          <a:bodyPr>
            <a:normAutofit fontScale="90000"/>
          </a:bodyPr>
          <a:lstStyle/>
          <a:p>
            <a:r>
              <a:rPr lang="en-US" dirty="0"/>
              <a:t>The “funnel diagram”</a:t>
            </a:r>
          </a:p>
        </p:txBody>
      </p:sp>
      <p:pic>
        <p:nvPicPr>
          <p:cNvPr id="4" name="Picture 3" descr="A close up of a map&#13;&#10;&#13;&#10;Description automatically generated">
            <a:extLst>
              <a:ext uri="{FF2B5EF4-FFF2-40B4-BE49-F238E27FC236}">
                <a16:creationId xmlns:a16="http://schemas.microsoft.com/office/drawing/2014/main" id="{B917317F-A60C-0643-B72B-85DFFF6CD0C8}"/>
              </a:ext>
            </a:extLst>
          </p:cNvPr>
          <p:cNvPicPr>
            <a:picLocks noChangeAspect="1"/>
          </p:cNvPicPr>
          <p:nvPr/>
        </p:nvPicPr>
        <p:blipFill>
          <a:blip r:embed="rId3"/>
          <a:stretch>
            <a:fillRect/>
          </a:stretch>
        </p:blipFill>
        <p:spPr>
          <a:xfrm>
            <a:off x="0" y="1621589"/>
            <a:ext cx="12192000" cy="3614821"/>
          </a:xfrm>
          <a:prstGeom prst="rect">
            <a:avLst/>
          </a:prstGeom>
        </p:spPr>
      </p:pic>
      <p:sp>
        <p:nvSpPr>
          <p:cNvPr id="6" name="TextBox 5">
            <a:extLst>
              <a:ext uri="{FF2B5EF4-FFF2-40B4-BE49-F238E27FC236}">
                <a16:creationId xmlns:a16="http://schemas.microsoft.com/office/drawing/2014/main" id="{9FD956AF-9C34-B34E-8E0B-CF974FA9D310}"/>
              </a:ext>
            </a:extLst>
          </p:cNvPr>
          <p:cNvSpPr txBox="1"/>
          <p:nvPr/>
        </p:nvSpPr>
        <p:spPr>
          <a:xfrm>
            <a:off x="3596640" y="3773370"/>
            <a:ext cx="1122808" cy="923330"/>
          </a:xfrm>
          <a:prstGeom prst="rect">
            <a:avLst/>
          </a:prstGeom>
          <a:noFill/>
        </p:spPr>
        <p:txBody>
          <a:bodyPr wrap="none" rtlCol="0">
            <a:spAutoFit/>
          </a:bodyPr>
          <a:lstStyle/>
          <a:p>
            <a:r>
              <a:rPr lang="en-US" dirty="0">
                <a:solidFill>
                  <a:srgbClr val="FF0000"/>
                </a:solidFill>
              </a:rPr>
              <a:t>Hardest</a:t>
            </a:r>
          </a:p>
          <a:p>
            <a:r>
              <a:rPr lang="en-US" dirty="0">
                <a:solidFill>
                  <a:srgbClr val="FF0000"/>
                </a:solidFill>
              </a:rPr>
              <a:t>NPC</a:t>
            </a:r>
          </a:p>
          <a:p>
            <a:r>
              <a:rPr lang="en-US" dirty="0">
                <a:solidFill>
                  <a:srgbClr val="FF0000"/>
                </a:solidFill>
              </a:rPr>
              <a:t>Problems</a:t>
            </a:r>
          </a:p>
        </p:txBody>
      </p:sp>
      <p:sp>
        <p:nvSpPr>
          <p:cNvPr id="3" name="Rectangle 2">
            <a:extLst>
              <a:ext uri="{FF2B5EF4-FFF2-40B4-BE49-F238E27FC236}">
                <a16:creationId xmlns:a16="http://schemas.microsoft.com/office/drawing/2014/main" id="{0AE2BF13-8532-F143-B60B-0D0D232C7917}"/>
              </a:ext>
            </a:extLst>
          </p:cNvPr>
          <p:cNvSpPr/>
          <p:nvPr/>
        </p:nvSpPr>
        <p:spPr>
          <a:xfrm>
            <a:off x="2362200" y="5846543"/>
            <a:ext cx="6096000" cy="646331"/>
          </a:xfrm>
          <a:prstGeom prst="rect">
            <a:avLst/>
          </a:prstGeom>
        </p:spPr>
        <p:txBody>
          <a:bodyPr>
            <a:spAutoFit/>
          </a:bodyPr>
          <a:lstStyle/>
          <a:p>
            <a:r>
              <a:rPr lang="en-US" dirty="0"/>
              <a:t>(a + b + !b) . (!a + a + d) . (a + e + !f)</a:t>
            </a:r>
          </a:p>
          <a:p>
            <a:endParaRPr lang="en-US" dirty="0"/>
          </a:p>
        </p:txBody>
      </p:sp>
      <p:cxnSp>
        <p:nvCxnSpPr>
          <p:cNvPr id="8" name="Straight Arrow Connector 7">
            <a:extLst>
              <a:ext uri="{FF2B5EF4-FFF2-40B4-BE49-F238E27FC236}">
                <a16:creationId xmlns:a16="http://schemas.microsoft.com/office/drawing/2014/main" id="{DBDDEBE8-6663-154F-8BF9-1458CDDB6AAE}"/>
              </a:ext>
            </a:extLst>
          </p:cNvPr>
          <p:cNvCxnSpPr/>
          <p:nvPr/>
        </p:nvCxnSpPr>
        <p:spPr>
          <a:xfrm>
            <a:off x="4158044" y="4846320"/>
            <a:ext cx="0"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6B185C7-320F-E049-86DF-20F377ED6954}"/>
              </a:ext>
            </a:extLst>
          </p:cNvPr>
          <p:cNvSpPr txBox="1"/>
          <p:nvPr/>
        </p:nvSpPr>
        <p:spPr>
          <a:xfrm>
            <a:off x="3032222" y="5280660"/>
            <a:ext cx="1128835" cy="369332"/>
          </a:xfrm>
          <a:prstGeom prst="rect">
            <a:avLst/>
          </a:prstGeom>
          <a:noFill/>
        </p:spPr>
        <p:txBody>
          <a:bodyPr wrap="none" rtlCol="0">
            <a:spAutoFit/>
          </a:bodyPr>
          <a:lstStyle/>
          <a:p>
            <a:r>
              <a:rPr lang="en-US" dirty="0"/>
              <a:t>Example </a:t>
            </a:r>
          </a:p>
        </p:txBody>
      </p:sp>
      <p:sp>
        <p:nvSpPr>
          <p:cNvPr id="10" name="TextBox 9">
            <a:extLst>
              <a:ext uri="{FF2B5EF4-FFF2-40B4-BE49-F238E27FC236}">
                <a16:creationId xmlns:a16="http://schemas.microsoft.com/office/drawing/2014/main" id="{01BDDB43-A826-EE49-9860-27BBCDC2A74F}"/>
              </a:ext>
            </a:extLst>
          </p:cNvPr>
          <p:cNvSpPr txBox="1"/>
          <p:nvPr/>
        </p:nvSpPr>
        <p:spPr>
          <a:xfrm>
            <a:off x="655320" y="5236410"/>
            <a:ext cx="1826141" cy="369332"/>
          </a:xfrm>
          <a:prstGeom prst="rect">
            <a:avLst/>
          </a:prstGeom>
          <a:noFill/>
        </p:spPr>
        <p:txBody>
          <a:bodyPr wrap="none" rtlCol="0">
            <a:spAutoFit/>
          </a:bodyPr>
          <a:lstStyle/>
          <a:p>
            <a:r>
              <a:rPr lang="en-US" dirty="0">
                <a:solidFill>
                  <a:srgbClr val="FF0000"/>
                </a:solidFill>
              </a:rPr>
              <a:t>Easier than HPC</a:t>
            </a:r>
          </a:p>
        </p:txBody>
      </p:sp>
    </p:spTree>
    <p:extLst>
      <p:ext uri="{BB962C8B-B14F-4D97-AF65-F5344CB8AC3E}">
        <p14:creationId xmlns:p14="http://schemas.microsoft.com/office/powerpoint/2010/main" val="8325514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p:txBody>
          <a:bodyPr>
            <a:normAutofit fontScale="90000"/>
          </a:bodyPr>
          <a:lstStyle/>
          <a:p>
            <a:r>
              <a:rPr lang="en-US" dirty="0"/>
              <a:t>The “funnel diagram”</a:t>
            </a:r>
          </a:p>
        </p:txBody>
      </p:sp>
      <p:pic>
        <p:nvPicPr>
          <p:cNvPr id="4" name="Picture 3" descr="A close up of a map&#13;&#10;&#13;&#10;Description automatically generated">
            <a:extLst>
              <a:ext uri="{FF2B5EF4-FFF2-40B4-BE49-F238E27FC236}">
                <a16:creationId xmlns:a16="http://schemas.microsoft.com/office/drawing/2014/main" id="{B917317F-A60C-0643-B72B-85DFFF6CD0C8}"/>
              </a:ext>
            </a:extLst>
          </p:cNvPr>
          <p:cNvPicPr>
            <a:picLocks noChangeAspect="1"/>
          </p:cNvPicPr>
          <p:nvPr/>
        </p:nvPicPr>
        <p:blipFill>
          <a:blip r:embed="rId3"/>
          <a:stretch>
            <a:fillRect/>
          </a:stretch>
        </p:blipFill>
        <p:spPr>
          <a:xfrm>
            <a:off x="0" y="1621589"/>
            <a:ext cx="12192000" cy="3614821"/>
          </a:xfrm>
          <a:prstGeom prst="rect">
            <a:avLst/>
          </a:prstGeom>
        </p:spPr>
      </p:pic>
      <p:sp>
        <p:nvSpPr>
          <p:cNvPr id="6" name="TextBox 5">
            <a:extLst>
              <a:ext uri="{FF2B5EF4-FFF2-40B4-BE49-F238E27FC236}">
                <a16:creationId xmlns:a16="http://schemas.microsoft.com/office/drawing/2014/main" id="{9FD956AF-9C34-B34E-8E0B-CF974FA9D310}"/>
              </a:ext>
            </a:extLst>
          </p:cNvPr>
          <p:cNvSpPr txBox="1"/>
          <p:nvPr/>
        </p:nvSpPr>
        <p:spPr>
          <a:xfrm>
            <a:off x="3596640" y="3773370"/>
            <a:ext cx="1122808" cy="923330"/>
          </a:xfrm>
          <a:prstGeom prst="rect">
            <a:avLst/>
          </a:prstGeom>
          <a:noFill/>
        </p:spPr>
        <p:txBody>
          <a:bodyPr wrap="none" rtlCol="0">
            <a:spAutoFit/>
          </a:bodyPr>
          <a:lstStyle/>
          <a:p>
            <a:r>
              <a:rPr lang="en-US" dirty="0">
                <a:solidFill>
                  <a:srgbClr val="FF0000"/>
                </a:solidFill>
              </a:rPr>
              <a:t>Hardest</a:t>
            </a:r>
          </a:p>
          <a:p>
            <a:r>
              <a:rPr lang="en-US" dirty="0">
                <a:solidFill>
                  <a:srgbClr val="FF0000"/>
                </a:solidFill>
              </a:rPr>
              <a:t>NPC</a:t>
            </a:r>
          </a:p>
          <a:p>
            <a:r>
              <a:rPr lang="en-US" dirty="0">
                <a:solidFill>
                  <a:srgbClr val="FF0000"/>
                </a:solidFill>
              </a:rPr>
              <a:t>Problems</a:t>
            </a:r>
          </a:p>
        </p:txBody>
      </p:sp>
      <p:sp>
        <p:nvSpPr>
          <p:cNvPr id="7" name="TextBox 6">
            <a:extLst>
              <a:ext uri="{FF2B5EF4-FFF2-40B4-BE49-F238E27FC236}">
                <a16:creationId xmlns:a16="http://schemas.microsoft.com/office/drawing/2014/main" id="{A3E1EB7A-C066-1948-97A0-3A922B9A57C5}"/>
              </a:ext>
            </a:extLst>
          </p:cNvPr>
          <p:cNvSpPr txBox="1"/>
          <p:nvPr/>
        </p:nvSpPr>
        <p:spPr>
          <a:xfrm>
            <a:off x="7193280" y="3590490"/>
            <a:ext cx="2204450" cy="1477328"/>
          </a:xfrm>
          <a:prstGeom prst="rect">
            <a:avLst/>
          </a:prstGeom>
          <a:noFill/>
        </p:spPr>
        <p:txBody>
          <a:bodyPr wrap="none" rtlCol="0">
            <a:spAutoFit/>
          </a:bodyPr>
          <a:lstStyle/>
          <a:p>
            <a:r>
              <a:rPr lang="en-US" dirty="0">
                <a:solidFill>
                  <a:srgbClr val="FF0000"/>
                </a:solidFill>
              </a:rPr>
              <a:t>Also becomes</a:t>
            </a:r>
          </a:p>
          <a:p>
            <a:r>
              <a:rPr lang="en-US" dirty="0">
                <a:solidFill>
                  <a:srgbClr val="FF0000"/>
                </a:solidFill>
              </a:rPr>
              <a:t>NPC</a:t>
            </a:r>
          </a:p>
          <a:p>
            <a:r>
              <a:rPr lang="en-US" dirty="0">
                <a:solidFill>
                  <a:srgbClr val="FF0000"/>
                </a:solidFill>
              </a:rPr>
              <a:t>Because</a:t>
            </a:r>
          </a:p>
          <a:p>
            <a:r>
              <a:rPr lang="en-US" dirty="0">
                <a:solidFill>
                  <a:srgbClr val="FF0000"/>
                </a:solidFill>
              </a:rPr>
              <a:t>Mapping-reductions</a:t>
            </a:r>
          </a:p>
          <a:p>
            <a:r>
              <a:rPr lang="en-US" dirty="0">
                <a:solidFill>
                  <a:srgbClr val="FF0000"/>
                </a:solidFill>
              </a:rPr>
              <a:t>Compose!</a:t>
            </a:r>
          </a:p>
        </p:txBody>
      </p:sp>
      <p:cxnSp>
        <p:nvCxnSpPr>
          <p:cNvPr id="8" name="Straight Arrow Connector 7">
            <a:extLst>
              <a:ext uri="{FF2B5EF4-FFF2-40B4-BE49-F238E27FC236}">
                <a16:creationId xmlns:a16="http://schemas.microsoft.com/office/drawing/2014/main" id="{988863A3-33A8-DF4A-B9BD-9823C977F208}"/>
              </a:ext>
            </a:extLst>
          </p:cNvPr>
          <p:cNvCxnSpPr>
            <a:cxnSpLocks/>
          </p:cNvCxnSpPr>
          <p:nvPr/>
        </p:nvCxnSpPr>
        <p:spPr>
          <a:xfrm>
            <a:off x="7922324" y="5118580"/>
            <a:ext cx="977836" cy="26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A740AA0-0C3E-4542-A36B-57543CE3C25D}"/>
              </a:ext>
            </a:extLst>
          </p:cNvPr>
          <p:cNvSpPr txBox="1"/>
          <p:nvPr/>
        </p:nvSpPr>
        <p:spPr>
          <a:xfrm>
            <a:off x="7357906" y="5430482"/>
            <a:ext cx="1128835" cy="369332"/>
          </a:xfrm>
          <a:prstGeom prst="rect">
            <a:avLst/>
          </a:prstGeom>
          <a:noFill/>
        </p:spPr>
        <p:txBody>
          <a:bodyPr wrap="none" rtlCol="0">
            <a:spAutoFit/>
          </a:bodyPr>
          <a:lstStyle/>
          <a:p>
            <a:r>
              <a:rPr lang="en-US" dirty="0"/>
              <a:t>Example </a:t>
            </a:r>
          </a:p>
        </p:txBody>
      </p:sp>
      <p:sp>
        <p:nvSpPr>
          <p:cNvPr id="10" name="Rectangle 9">
            <a:extLst>
              <a:ext uri="{FF2B5EF4-FFF2-40B4-BE49-F238E27FC236}">
                <a16:creationId xmlns:a16="http://schemas.microsoft.com/office/drawing/2014/main" id="{B10ECC4C-D78A-664E-8316-038AACA94661}"/>
              </a:ext>
            </a:extLst>
          </p:cNvPr>
          <p:cNvSpPr/>
          <p:nvPr/>
        </p:nvSpPr>
        <p:spPr>
          <a:xfrm>
            <a:off x="2362200" y="5846543"/>
            <a:ext cx="6096000" cy="646331"/>
          </a:xfrm>
          <a:prstGeom prst="rect">
            <a:avLst/>
          </a:prstGeom>
        </p:spPr>
        <p:txBody>
          <a:bodyPr>
            <a:spAutoFit/>
          </a:bodyPr>
          <a:lstStyle/>
          <a:p>
            <a:r>
              <a:rPr lang="en-US" dirty="0"/>
              <a:t>(a + b + !b) . (!a + a + d) . (a + e + !f)</a:t>
            </a:r>
          </a:p>
          <a:p>
            <a:endParaRPr lang="en-US" dirty="0"/>
          </a:p>
        </p:txBody>
      </p:sp>
      <p:cxnSp>
        <p:nvCxnSpPr>
          <p:cNvPr id="11" name="Straight Arrow Connector 10">
            <a:extLst>
              <a:ext uri="{FF2B5EF4-FFF2-40B4-BE49-F238E27FC236}">
                <a16:creationId xmlns:a16="http://schemas.microsoft.com/office/drawing/2014/main" id="{29CBF57D-F9A6-704A-91CF-76EEC6BBF287}"/>
              </a:ext>
            </a:extLst>
          </p:cNvPr>
          <p:cNvCxnSpPr/>
          <p:nvPr/>
        </p:nvCxnSpPr>
        <p:spPr>
          <a:xfrm>
            <a:off x="4158044" y="4846320"/>
            <a:ext cx="0"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052E642-CBDC-EA4B-94E3-353D7F9A5A3F}"/>
              </a:ext>
            </a:extLst>
          </p:cNvPr>
          <p:cNvSpPr txBox="1"/>
          <p:nvPr/>
        </p:nvSpPr>
        <p:spPr>
          <a:xfrm>
            <a:off x="3032222" y="5280660"/>
            <a:ext cx="1128835" cy="369332"/>
          </a:xfrm>
          <a:prstGeom prst="rect">
            <a:avLst/>
          </a:prstGeom>
          <a:noFill/>
        </p:spPr>
        <p:txBody>
          <a:bodyPr wrap="none" rtlCol="0">
            <a:spAutoFit/>
          </a:bodyPr>
          <a:lstStyle/>
          <a:p>
            <a:r>
              <a:rPr lang="en-US" dirty="0"/>
              <a:t>Example </a:t>
            </a:r>
          </a:p>
        </p:txBody>
      </p:sp>
      <p:sp>
        <p:nvSpPr>
          <p:cNvPr id="13" name="TextBox 12">
            <a:extLst>
              <a:ext uri="{FF2B5EF4-FFF2-40B4-BE49-F238E27FC236}">
                <a16:creationId xmlns:a16="http://schemas.microsoft.com/office/drawing/2014/main" id="{0B3D85AE-0E59-B546-B92E-53CF95C70F91}"/>
              </a:ext>
            </a:extLst>
          </p:cNvPr>
          <p:cNvSpPr txBox="1"/>
          <p:nvPr/>
        </p:nvSpPr>
        <p:spPr>
          <a:xfrm>
            <a:off x="9235440" y="5236410"/>
            <a:ext cx="837089" cy="369332"/>
          </a:xfrm>
          <a:prstGeom prst="rect">
            <a:avLst/>
          </a:prstGeom>
          <a:noFill/>
        </p:spPr>
        <p:txBody>
          <a:bodyPr wrap="none" rtlCol="0">
            <a:spAutoFit/>
          </a:bodyPr>
          <a:lstStyle/>
          <a:p>
            <a:r>
              <a:rPr lang="en-US" dirty="0"/>
              <a:t>Clique</a:t>
            </a:r>
          </a:p>
        </p:txBody>
      </p:sp>
      <p:sp>
        <p:nvSpPr>
          <p:cNvPr id="14" name="TextBox 13">
            <a:extLst>
              <a:ext uri="{FF2B5EF4-FFF2-40B4-BE49-F238E27FC236}">
                <a16:creationId xmlns:a16="http://schemas.microsoft.com/office/drawing/2014/main" id="{8764A5D4-FCD8-4349-AEAC-A41FA2CE5540}"/>
              </a:ext>
            </a:extLst>
          </p:cNvPr>
          <p:cNvSpPr txBox="1"/>
          <p:nvPr/>
        </p:nvSpPr>
        <p:spPr>
          <a:xfrm>
            <a:off x="655320" y="5236410"/>
            <a:ext cx="1826141" cy="369332"/>
          </a:xfrm>
          <a:prstGeom prst="rect">
            <a:avLst/>
          </a:prstGeom>
          <a:noFill/>
        </p:spPr>
        <p:txBody>
          <a:bodyPr wrap="none" rtlCol="0">
            <a:spAutoFit/>
          </a:bodyPr>
          <a:lstStyle/>
          <a:p>
            <a:r>
              <a:rPr lang="en-US" dirty="0">
                <a:solidFill>
                  <a:srgbClr val="FF0000"/>
                </a:solidFill>
              </a:rPr>
              <a:t>Easier than HPC</a:t>
            </a:r>
          </a:p>
        </p:txBody>
      </p:sp>
    </p:spTree>
    <p:extLst>
      <p:ext uri="{BB962C8B-B14F-4D97-AF65-F5344CB8AC3E}">
        <p14:creationId xmlns:p14="http://schemas.microsoft.com/office/powerpoint/2010/main" val="11612101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Language hierarchy in NP-land (ignore “Co” for now)</a:t>
            </a:r>
          </a:p>
        </p:txBody>
      </p:sp>
      <p:pic>
        <p:nvPicPr>
          <p:cNvPr id="7" name="Picture 6" descr="A picture containing electronics&#13;&#10;&#13;&#10;Description automatically generated">
            <a:extLst>
              <a:ext uri="{FF2B5EF4-FFF2-40B4-BE49-F238E27FC236}">
                <a16:creationId xmlns:a16="http://schemas.microsoft.com/office/drawing/2014/main" id="{78C54C38-D654-A84A-871C-1BD6EA6778D8}"/>
              </a:ext>
            </a:extLst>
          </p:cNvPr>
          <p:cNvPicPr>
            <a:picLocks noChangeAspect="1"/>
          </p:cNvPicPr>
          <p:nvPr/>
        </p:nvPicPr>
        <p:blipFill>
          <a:blip r:embed="rId3"/>
          <a:stretch>
            <a:fillRect/>
          </a:stretch>
        </p:blipFill>
        <p:spPr>
          <a:xfrm>
            <a:off x="2101850" y="1397000"/>
            <a:ext cx="7988300" cy="5461000"/>
          </a:xfrm>
          <a:prstGeom prst="rect">
            <a:avLst/>
          </a:prstGeom>
        </p:spPr>
      </p:pic>
    </p:spTree>
    <p:extLst>
      <p:ext uri="{BB962C8B-B14F-4D97-AF65-F5344CB8AC3E}">
        <p14:creationId xmlns:p14="http://schemas.microsoft.com/office/powerpoint/2010/main" val="31484027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Boolean Satisfiability: First NPC problem</a:t>
            </a:r>
            <a:endParaRPr lang="en-US" sz="3200" dirty="0">
              <a:solidFill>
                <a:srgbClr val="FF2F92"/>
              </a:solidFill>
            </a:endParaRP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200" y="1413164"/>
            <a:ext cx="10961914" cy="5242469"/>
          </a:xfrm>
        </p:spPr>
        <p:txBody>
          <a:bodyPr>
            <a:normAutofit/>
          </a:bodyPr>
          <a:lstStyle/>
          <a:p>
            <a:r>
              <a:rPr lang="en-US" dirty="0">
                <a:sym typeface="Wingdings" pitchFamily="2" charset="2"/>
              </a:rPr>
              <a:t>From any NDTM, we can compile a 3-SAT formula</a:t>
            </a:r>
          </a:p>
          <a:p>
            <a:r>
              <a:rPr lang="en-US" dirty="0">
                <a:sym typeface="Wingdings" pitchFamily="2" charset="2"/>
              </a:rPr>
              <a:t>If the NDTM is NP-time, then we can decide the truth of the generated 3-SAT formula in NP-Time</a:t>
            </a:r>
          </a:p>
          <a:p>
            <a:endParaRPr lang="en-US" dirty="0">
              <a:sym typeface="Wingdings" pitchFamily="2" charset="2"/>
            </a:endParaRPr>
          </a:p>
          <a:p>
            <a:r>
              <a:rPr lang="en-US" b="1" dirty="0">
                <a:solidFill>
                  <a:srgbClr val="FF0000"/>
                </a:solidFill>
                <a:sym typeface="Wingdings" pitchFamily="2" charset="2"/>
              </a:rPr>
              <a:t>If</a:t>
            </a:r>
            <a:r>
              <a:rPr lang="en-US" dirty="0">
                <a:sym typeface="Wingdings" pitchFamily="2" charset="2"/>
              </a:rPr>
              <a:t> 3-SAT is deterministic P-time, then we can decide any NDTM in P-time (not in NP-time)</a:t>
            </a:r>
          </a:p>
          <a:p>
            <a:endParaRPr lang="en-US" dirty="0">
              <a:sym typeface="Wingdings" pitchFamily="2" charset="2"/>
            </a:endParaRPr>
          </a:p>
          <a:p>
            <a:r>
              <a:rPr lang="en-US" dirty="0">
                <a:sym typeface="Wingdings" pitchFamily="2" charset="2"/>
              </a:rPr>
              <a:t>Details given in the book</a:t>
            </a:r>
          </a:p>
        </p:txBody>
      </p:sp>
    </p:spTree>
    <p:extLst>
      <p:ext uri="{BB962C8B-B14F-4D97-AF65-F5344CB8AC3E}">
        <p14:creationId xmlns:p14="http://schemas.microsoft.com/office/powerpoint/2010/main" val="4142799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solidFill>
                  <a:srgbClr val="FF2F92"/>
                </a:solidFill>
              </a:rPr>
              <a:t>Mapping reduction based proof of K-clique being NPC</a:t>
            </a:r>
          </a:p>
        </p:txBody>
      </p:sp>
      <p:sp>
        <p:nvSpPr>
          <p:cNvPr id="3" name="Content Placeholder 2">
            <a:extLst>
              <a:ext uri="{FF2B5EF4-FFF2-40B4-BE49-F238E27FC236}">
                <a16:creationId xmlns:a16="http://schemas.microsoft.com/office/drawing/2014/main" id="{0C4BC58A-FDB3-014F-975F-60D7A8597E65}"/>
              </a:ext>
            </a:extLst>
          </p:cNvPr>
          <p:cNvSpPr>
            <a:spLocks noGrp="1"/>
          </p:cNvSpPr>
          <p:nvPr>
            <p:ph idx="1"/>
          </p:nvPr>
        </p:nvSpPr>
        <p:spPr>
          <a:xfrm>
            <a:off x="838200" y="1413164"/>
            <a:ext cx="10515600" cy="5242469"/>
          </a:xfrm>
        </p:spPr>
        <p:txBody>
          <a:bodyPr>
            <a:normAutofit/>
          </a:bodyPr>
          <a:lstStyle/>
          <a:p>
            <a:r>
              <a:rPr lang="en-US" dirty="0">
                <a:sym typeface="Wingdings" pitchFamily="2" charset="2"/>
              </a:rPr>
              <a:t>Show K-clique is in NPC</a:t>
            </a:r>
          </a:p>
          <a:p>
            <a:pPr lvl="1"/>
            <a:r>
              <a:rPr lang="en-US" b="1" dirty="0">
                <a:solidFill>
                  <a:srgbClr val="011893"/>
                </a:solidFill>
                <a:sym typeface="Wingdings" pitchFamily="2" charset="2"/>
              </a:rPr>
              <a:t>Given a description of which nodes are in the clique, we can CHECK that these nodes indeed form a K-clique</a:t>
            </a:r>
          </a:p>
          <a:p>
            <a:r>
              <a:rPr lang="en-US" b="1" dirty="0">
                <a:solidFill>
                  <a:srgbClr val="011893"/>
                </a:solidFill>
                <a:sym typeface="Wingdings" pitchFamily="2" charset="2"/>
              </a:rPr>
              <a:t>Show a mapping reduction from 3-SAT of K clauses into a K-clique instance</a:t>
            </a:r>
          </a:p>
        </p:txBody>
      </p:sp>
    </p:spTree>
    <p:extLst>
      <p:ext uri="{BB962C8B-B14F-4D97-AF65-F5344CB8AC3E}">
        <p14:creationId xmlns:p14="http://schemas.microsoft.com/office/powerpoint/2010/main" val="3173212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3-SAT to K-clique Mapping Reduction</a:t>
            </a:r>
          </a:p>
        </p:txBody>
      </p:sp>
      <p:pic>
        <p:nvPicPr>
          <p:cNvPr id="7" name="Picture 6" descr="A close up of a map&#13;&#10;&#13;&#10;Description automatically generated">
            <a:extLst>
              <a:ext uri="{FF2B5EF4-FFF2-40B4-BE49-F238E27FC236}">
                <a16:creationId xmlns:a16="http://schemas.microsoft.com/office/drawing/2014/main" id="{0249969E-06CE-324E-9893-5C2E37BD5EC5}"/>
              </a:ext>
            </a:extLst>
          </p:cNvPr>
          <p:cNvPicPr>
            <a:picLocks noChangeAspect="1"/>
          </p:cNvPicPr>
          <p:nvPr/>
        </p:nvPicPr>
        <p:blipFill>
          <a:blip r:embed="rId3"/>
          <a:stretch>
            <a:fillRect/>
          </a:stretch>
        </p:blipFill>
        <p:spPr>
          <a:xfrm>
            <a:off x="838200" y="983412"/>
            <a:ext cx="9220200" cy="5384800"/>
          </a:xfrm>
          <a:prstGeom prst="rect">
            <a:avLst/>
          </a:prstGeom>
        </p:spPr>
      </p:pic>
    </p:spTree>
    <p:extLst>
      <p:ext uri="{BB962C8B-B14F-4D97-AF65-F5344CB8AC3E}">
        <p14:creationId xmlns:p14="http://schemas.microsoft.com/office/powerpoint/2010/main" val="24985507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a:bodyPr>
          <a:lstStyle/>
          <a:p>
            <a:r>
              <a:rPr lang="en-US" sz="3200" dirty="0"/>
              <a:t>3-SAT to K-clique Mapping Reduction</a:t>
            </a:r>
          </a:p>
        </p:txBody>
      </p:sp>
      <p:pic>
        <p:nvPicPr>
          <p:cNvPr id="7" name="Picture 6" descr="A close up of a map&#13;&#10;&#13;&#10;Description automatically generated">
            <a:extLst>
              <a:ext uri="{FF2B5EF4-FFF2-40B4-BE49-F238E27FC236}">
                <a16:creationId xmlns:a16="http://schemas.microsoft.com/office/drawing/2014/main" id="{0249969E-06CE-324E-9893-5C2E37BD5EC5}"/>
              </a:ext>
            </a:extLst>
          </p:cNvPr>
          <p:cNvPicPr>
            <a:picLocks noChangeAspect="1"/>
          </p:cNvPicPr>
          <p:nvPr/>
        </p:nvPicPr>
        <p:blipFill>
          <a:blip r:embed="rId3"/>
          <a:stretch>
            <a:fillRect/>
          </a:stretch>
        </p:blipFill>
        <p:spPr>
          <a:xfrm>
            <a:off x="838200" y="983412"/>
            <a:ext cx="4530742" cy="2646053"/>
          </a:xfrm>
          <a:prstGeom prst="rect">
            <a:avLst/>
          </a:prstGeom>
        </p:spPr>
      </p:pic>
      <p:sp>
        <p:nvSpPr>
          <p:cNvPr id="3" name="TextBox 2">
            <a:extLst>
              <a:ext uri="{FF2B5EF4-FFF2-40B4-BE49-F238E27FC236}">
                <a16:creationId xmlns:a16="http://schemas.microsoft.com/office/drawing/2014/main" id="{C21A6D98-D5F8-8247-8BF9-33BDCF45E15D}"/>
              </a:ext>
            </a:extLst>
          </p:cNvPr>
          <p:cNvSpPr txBox="1"/>
          <p:nvPr/>
        </p:nvSpPr>
        <p:spPr>
          <a:xfrm>
            <a:off x="5824025" y="1434905"/>
            <a:ext cx="6151043" cy="2862322"/>
          </a:xfrm>
          <a:prstGeom prst="rect">
            <a:avLst/>
          </a:prstGeom>
          <a:noFill/>
        </p:spPr>
        <p:txBody>
          <a:bodyPr wrap="none" rtlCol="0">
            <a:spAutoFit/>
          </a:bodyPr>
          <a:lstStyle/>
          <a:p>
            <a:pPr marL="285750" indent="-285750">
              <a:buFont typeface="Arial" panose="020B0604020202020204" pitchFamily="34" charset="0"/>
              <a:buChar char="•"/>
            </a:pPr>
            <a:r>
              <a:rPr lang="en-US" dirty="0"/>
              <a:t>Depict each clause as an “island” of 3 nodes each</a:t>
            </a:r>
          </a:p>
          <a:p>
            <a:pPr marL="285750" indent="-285750">
              <a:buFont typeface="Arial" panose="020B0604020202020204" pitchFamily="34" charset="0"/>
              <a:buChar char="•"/>
            </a:pPr>
            <a:r>
              <a:rPr lang="en-US" dirty="0"/>
              <a:t>For a K-clause formula, there are K islands</a:t>
            </a:r>
          </a:p>
          <a:p>
            <a:pPr marL="285750" indent="-285750">
              <a:buFont typeface="Arial" panose="020B0604020202020204" pitchFamily="34" charset="0"/>
              <a:buChar char="•"/>
            </a:pPr>
            <a:r>
              <a:rPr lang="en-US" dirty="0"/>
              <a:t>Between any two islands, draw an edge from one node</a:t>
            </a:r>
          </a:p>
          <a:p>
            <a:r>
              <a:rPr lang="en-US" dirty="0"/>
              <a:t>    of an island to another node of another island</a:t>
            </a:r>
          </a:p>
          <a:p>
            <a:endParaRPr lang="en-US" dirty="0"/>
          </a:p>
          <a:p>
            <a:r>
              <a:rPr lang="en-US" dirty="0"/>
              <a:t>Do the above in ALL possible ways</a:t>
            </a:r>
          </a:p>
          <a:p>
            <a:endParaRPr lang="en-US" dirty="0"/>
          </a:p>
          <a:p>
            <a:r>
              <a:rPr lang="en-US" dirty="0"/>
              <a:t>The edge must connect any two COMPATIBLE nodes</a:t>
            </a:r>
          </a:p>
          <a:p>
            <a:endParaRPr lang="en-US" dirty="0"/>
          </a:p>
          <a:p>
            <a:r>
              <a:rPr lang="en-US" dirty="0"/>
              <a:t>Nodes x and y are compatible if  (x and y) is satisfiable</a:t>
            </a:r>
          </a:p>
        </p:txBody>
      </p:sp>
      <p:sp>
        <p:nvSpPr>
          <p:cNvPr id="4" name="TextBox 3">
            <a:extLst>
              <a:ext uri="{FF2B5EF4-FFF2-40B4-BE49-F238E27FC236}">
                <a16:creationId xmlns:a16="http://schemas.microsoft.com/office/drawing/2014/main" id="{1912BB73-C768-634F-8B76-F90EFA1E9232}"/>
              </a:ext>
            </a:extLst>
          </p:cNvPr>
          <p:cNvSpPr txBox="1"/>
          <p:nvPr/>
        </p:nvSpPr>
        <p:spPr>
          <a:xfrm>
            <a:off x="1286830" y="4749221"/>
            <a:ext cx="9618339" cy="1754326"/>
          </a:xfrm>
          <a:prstGeom prst="rect">
            <a:avLst/>
          </a:prstGeom>
          <a:noFill/>
        </p:spPr>
        <p:txBody>
          <a:bodyPr wrap="none" rtlCol="0">
            <a:spAutoFit/>
          </a:bodyPr>
          <a:lstStyle/>
          <a:p>
            <a:r>
              <a:rPr lang="en-US" dirty="0"/>
              <a:t>The given K-clause 3-CNF formula is SAT </a:t>
            </a:r>
            <a:r>
              <a:rPr lang="en-US" dirty="0" err="1"/>
              <a:t>iff</a:t>
            </a:r>
            <a:r>
              <a:rPr lang="en-US" dirty="0"/>
              <a:t> there is a K-clique in the mapped graph</a:t>
            </a:r>
          </a:p>
          <a:p>
            <a:endParaRPr lang="en-US" dirty="0"/>
          </a:p>
          <a:p>
            <a:r>
              <a:rPr lang="en-US" dirty="0"/>
              <a:t>This is a classical mapping reduction!</a:t>
            </a:r>
          </a:p>
          <a:p>
            <a:endParaRPr lang="en-US" dirty="0"/>
          </a:p>
          <a:p>
            <a:r>
              <a:rPr lang="en-US" dirty="0"/>
              <a:t>Thus, if there is a P-time algorithm for K-clique, then there is a P-time algorithm for 3-SAT</a:t>
            </a:r>
          </a:p>
          <a:p>
            <a:r>
              <a:rPr lang="en-US" dirty="0"/>
              <a:t>  (and ergo for all of NP) </a:t>
            </a:r>
          </a:p>
        </p:txBody>
      </p:sp>
    </p:spTree>
    <p:extLst>
      <p:ext uri="{BB962C8B-B14F-4D97-AF65-F5344CB8AC3E}">
        <p14:creationId xmlns:p14="http://schemas.microsoft.com/office/powerpoint/2010/main" val="871602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8CCC-00E4-CD4F-90CC-2F1432F86AD7}"/>
              </a:ext>
            </a:extLst>
          </p:cNvPr>
          <p:cNvSpPr>
            <a:spLocks noGrp="1"/>
          </p:cNvSpPr>
          <p:nvPr>
            <p:ph type="title"/>
          </p:nvPr>
        </p:nvSpPr>
        <p:spPr>
          <a:xfrm>
            <a:off x="838200" y="365126"/>
            <a:ext cx="10678610" cy="618286"/>
          </a:xfrm>
        </p:spPr>
        <p:txBody>
          <a:bodyPr>
            <a:normAutofit fontScale="90000"/>
          </a:bodyPr>
          <a:lstStyle/>
          <a:p>
            <a:r>
              <a:rPr lang="en-US" sz="3200" dirty="0">
                <a:solidFill>
                  <a:srgbClr val="FF2F92"/>
                </a:solidFill>
              </a:rPr>
              <a:t>Aside: DNF does not capture the complexity of NPC properly!</a:t>
            </a:r>
          </a:p>
        </p:txBody>
      </p:sp>
      <p:pic>
        <p:nvPicPr>
          <p:cNvPr id="4" name="Picture 3">
            <a:extLst>
              <a:ext uri="{FF2B5EF4-FFF2-40B4-BE49-F238E27FC236}">
                <a16:creationId xmlns:a16="http://schemas.microsoft.com/office/drawing/2014/main" id="{F102A4B6-35AE-A54E-ABCB-5D04DCF13394}"/>
              </a:ext>
            </a:extLst>
          </p:cNvPr>
          <p:cNvPicPr>
            <a:picLocks noChangeAspect="1"/>
          </p:cNvPicPr>
          <p:nvPr/>
        </p:nvPicPr>
        <p:blipFill>
          <a:blip r:embed="rId3"/>
          <a:stretch>
            <a:fillRect/>
          </a:stretch>
        </p:blipFill>
        <p:spPr>
          <a:xfrm>
            <a:off x="838200" y="1201909"/>
            <a:ext cx="5816600" cy="571500"/>
          </a:xfrm>
          <a:prstGeom prst="rect">
            <a:avLst/>
          </a:prstGeom>
        </p:spPr>
      </p:pic>
      <p:sp>
        <p:nvSpPr>
          <p:cNvPr id="3" name="TextBox 2">
            <a:extLst>
              <a:ext uri="{FF2B5EF4-FFF2-40B4-BE49-F238E27FC236}">
                <a16:creationId xmlns:a16="http://schemas.microsoft.com/office/drawing/2014/main" id="{357A093B-C9E5-D640-8725-ED1D8FB2849D}"/>
              </a:ext>
            </a:extLst>
          </p:cNvPr>
          <p:cNvSpPr txBox="1"/>
          <p:nvPr/>
        </p:nvSpPr>
        <p:spPr>
          <a:xfrm>
            <a:off x="609600" y="2194560"/>
            <a:ext cx="11591635" cy="4678204"/>
          </a:xfrm>
          <a:prstGeom prst="rect">
            <a:avLst/>
          </a:prstGeom>
          <a:noFill/>
        </p:spPr>
        <p:txBody>
          <a:bodyPr wrap="none" rtlCol="0">
            <a:spAutoFit/>
          </a:bodyPr>
          <a:lstStyle/>
          <a:p>
            <a:r>
              <a:rPr lang="en-US" dirty="0"/>
              <a:t>Given this or any other CNF with N variables, an NDTM can be built such that </a:t>
            </a:r>
          </a:p>
          <a:p>
            <a:r>
              <a:rPr lang="en-US" dirty="0"/>
              <a:t> * its first N moves are to write out a variable assignment on the tape</a:t>
            </a:r>
          </a:p>
          <a:p>
            <a:r>
              <a:rPr lang="en-US" dirty="0"/>
              <a:t> * then check that under that assignment, the formula is true</a:t>
            </a:r>
          </a:p>
          <a:p>
            <a:endParaRPr lang="en-US" dirty="0"/>
          </a:p>
          <a:p>
            <a:r>
              <a:rPr lang="en-US" dirty="0"/>
              <a:t>But hey, DNF is linear-time SAT-checkable. Multiply the above out to get a DNF</a:t>
            </a:r>
          </a:p>
          <a:p>
            <a:endParaRPr lang="en-US" dirty="0"/>
          </a:p>
          <a:p>
            <a:r>
              <a:rPr lang="en-US" sz="2800" dirty="0"/>
              <a:t>x1 + x1.!x2 + x1.!x3 + x2.x1 + x2.!x2 + x2.!x3 + x3.x1 + x3.!x2 + x3.!x3 </a:t>
            </a:r>
          </a:p>
          <a:p>
            <a:r>
              <a:rPr lang="en-US" dirty="0">
                <a:sym typeface="Wingdings" pitchFamily="2" charset="2"/>
              </a:rPr>
              <a:t> then simplify</a:t>
            </a:r>
          </a:p>
          <a:p>
            <a:endParaRPr lang="en-US" dirty="0">
              <a:sym typeface="Wingdings" pitchFamily="2" charset="2"/>
            </a:endParaRPr>
          </a:p>
          <a:p>
            <a:r>
              <a:rPr lang="en-US" dirty="0">
                <a:sym typeface="Wingdings" pitchFamily="2" charset="2"/>
              </a:rPr>
              <a:t>SAT if ANY product-term is ….. ?(what)</a:t>
            </a:r>
          </a:p>
          <a:p>
            <a:endParaRPr lang="en-US" dirty="0">
              <a:sym typeface="Wingdings" pitchFamily="2" charset="2"/>
            </a:endParaRPr>
          </a:p>
          <a:p>
            <a:r>
              <a:rPr lang="en-US" dirty="0">
                <a:sym typeface="Wingdings" pitchFamily="2" charset="2"/>
              </a:rPr>
              <a:t>This is a linear check</a:t>
            </a:r>
          </a:p>
          <a:p>
            <a:r>
              <a:rPr lang="en-US" dirty="0">
                <a:sym typeface="Wingdings" pitchFamily="2" charset="2"/>
              </a:rPr>
              <a:t>But expansion to DNF turns the formula EXP LONG !!!  So no real advantage.</a:t>
            </a:r>
          </a:p>
          <a:p>
            <a:endParaRPr lang="en-US" dirty="0">
              <a:sym typeface="Wingdings" pitchFamily="2" charset="2"/>
            </a:endParaRPr>
          </a:p>
          <a:p>
            <a:r>
              <a:rPr lang="en-US" b="1" i="1" dirty="0">
                <a:solidFill>
                  <a:srgbClr val="FF0000"/>
                </a:solidFill>
                <a:sym typeface="Wingdings" pitchFamily="2" charset="2"/>
              </a:rPr>
              <a:t>In a sense, DNF is spelling out every possible solution and we have to check one by one !!!</a:t>
            </a:r>
          </a:p>
          <a:p>
            <a:endParaRPr lang="en-US" dirty="0"/>
          </a:p>
        </p:txBody>
      </p:sp>
    </p:spTree>
    <p:extLst>
      <p:ext uri="{BB962C8B-B14F-4D97-AF65-F5344CB8AC3E}">
        <p14:creationId xmlns:p14="http://schemas.microsoft.com/office/powerpoint/2010/main" val="340009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a:t>Loop; // infinite loops are denoted by the “Loop” command</a:t>
            </a:r>
          </a:p>
          <a:p>
            <a:pPr marL="0" indent="0">
              <a:buNone/>
            </a:pPr>
            <a:r>
              <a:rPr lang="en-US" dirty="0" err="1"/>
              <a:t>Accept_M</a:t>
            </a:r>
            <a:r>
              <a:rPr lang="en-US" dirty="0"/>
              <a:t>: // stuck</a:t>
            </a:r>
          </a:p>
          <a:p>
            <a:pPr marL="0" indent="0">
              <a:buNone/>
            </a:pPr>
            <a:r>
              <a:rPr lang="en-US" dirty="0"/>
              <a:t>}</a:t>
            </a:r>
          </a:p>
          <a:p>
            <a:pPr marL="0" indent="0">
              <a:buNone/>
            </a:pPr>
            <a:endParaRPr lang="en-US" dirty="0"/>
          </a:p>
          <a:p>
            <a:pPr marL="0" indent="0">
              <a:buNone/>
            </a:pPr>
            <a:r>
              <a:rPr lang="en-US" dirty="0">
                <a:solidFill>
                  <a:srgbClr val="0432FF"/>
                </a:solidFill>
              </a:rPr>
              <a:t>Ans: { }</a:t>
            </a:r>
          </a:p>
          <a:p>
            <a:pPr marL="0" indent="0">
              <a:buNone/>
            </a:pPr>
            <a:endParaRPr lang="en-US" dirty="0"/>
          </a:p>
        </p:txBody>
      </p:sp>
    </p:spTree>
    <p:extLst>
      <p:ext uri="{BB962C8B-B14F-4D97-AF65-F5344CB8AC3E}">
        <p14:creationId xmlns:p14="http://schemas.microsoft.com/office/powerpoint/2010/main" val="229789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ACB-E81C-9B4B-B4B9-4B74FB54A383}"/>
              </a:ext>
            </a:extLst>
          </p:cNvPr>
          <p:cNvSpPr>
            <a:spLocks noGrp="1"/>
          </p:cNvSpPr>
          <p:nvPr>
            <p:ph type="title"/>
          </p:nvPr>
        </p:nvSpPr>
        <p:spPr/>
        <p:txBody>
          <a:bodyPr>
            <a:normAutofit fontScale="90000"/>
          </a:bodyPr>
          <a:lstStyle/>
          <a:p>
            <a:r>
              <a:rPr lang="en-US" dirty="0"/>
              <a:t>What is the language of this TM?</a:t>
            </a:r>
          </a:p>
        </p:txBody>
      </p:sp>
      <p:sp>
        <p:nvSpPr>
          <p:cNvPr id="3" name="Content Placeholder 2">
            <a:extLst>
              <a:ext uri="{FF2B5EF4-FFF2-40B4-BE49-F238E27FC236}">
                <a16:creationId xmlns:a16="http://schemas.microsoft.com/office/drawing/2014/main" id="{694C771C-C546-F544-9405-BBB9AA8F75B4}"/>
              </a:ext>
            </a:extLst>
          </p:cNvPr>
          <p:cNvSpPr>
            <a:spLocks noGrp="1"/>
          </p:cNvSpPr>
          <p:nvPr>
            <p:ph idx="1"/>
          </p:nvPr>
        </p:nvSpPr>
        <p:spPr/>
        <p:txBody>
          <a:bodyPr/>
          <a:lstStyle/>
          <a:p>
            <a:pPr marL="0" indent="0">
              <a:buNone/>
            </a:pPr>
            <a:r>
              <a:rPr lang="en-US" dirty="0"/>
              <a:t>M ( x ) {</a:t>
            </a:r>
          </a:p>
          <a:p>
            <a:pPr marL="0" indent="0">
              <a:buNone/>
            </a:pPr>
            <a:r>
              <a:rPr lang="en-US" dirty="0"/>
              <a:t>If x = 101 </a:t>
            </a:r>
            <a:r>
              <a:rPr lang="en-US" dirty="0" err="1"/>
              <a:t>goto</a:t>
            </a:r>
            <a:r>
              <a:rPr lang="en-US" dirty="0"/>
              <a:t> </a:t>
            </a:r>
            <a:r>
              <a:rPr lang="en-US" dirty="0" err="1"/>
              <a:t>Accept_M</a:t>
            </a:r>
            <a:r>
              <a:rPr lang="en-US" dirty="0"/>
              <a:t>;  </a:t>
            </a:r>
          </a:p>
          <a:p>
            <a:pPr marL="0" indent="0">
              <a:buNone/>
            </a:pPr>
            <a:r>
              <a:rPr lang="en-US" dirty="0"/>
              <a:t>Loop;</a:t>
            </a:r>
          </a:p>
          <a:p>
            <a:pPr marL="0" indent="0">
              <a:buNone/>
            </a:pPr>
            <a:r>
              <a:rPr lang="en-US" dirty="0" err="1"/>
              <a:t>Accept_M</a:t>
            </a:r>
            <a:r>
              <a:rPr lang="en-US" dirty="0"/>
              <a:t>: // stuck</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58330534"/>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17537</TotalTime>
  <Words>4746</Words>
  <Application>Microsoft Macintosh PowerPoint</Application>
  <PresentationFormat>Widescreen</PresentationFormat>
  <Paragraphs>637</Paragraphs>
  <Slides>79</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Helvetica</vt:lpstr>
      <vt:lpstr>Trebuchet MS</vt:lpstr>
      <vt:lpstr>Office Theme</vt:lpstr>
      <vt:lpstr>CS 3100, Models of Computation, Spring 20, L24</vt:lpstr>
      <vt:lpstr>Computability Review to do Asg-7 </vt:lpstr>
      <vt:lpstr>What is the language of this TM?</vt:lpstr>
      <vt:lpstr>What is the language of this TM?</vt:lpstr>
      <vt:lpstr>What is the language of this TM?</vt:lpstr>
      <vt:lpstr>What is the language of this TM?</vt:lpstr>
      <vt:lpstr>What is the language of this TM?</vt:lpstr>
      <vt:lpstr>What is the language of this TM?</vt:lpstr>
      <vt:lpstr>What is the language of this TM?</vt:lpstr>
      <vt:lpstr>What is the language of this TM?</vt:lpstr>
      <vt:lpstr>What is the language of this TM?</vt:lpstr>
      <vt:lpstr>What is the language of this TM?</vt:lpstr>
      <vt:lpstr>What is the language of TM M’ ?</vt:lpstr>
      <vt:lpstr>What is the language of TM M’ ?</vt:lpstr>
      <vt:lpstr>What is the language of TM M’ ?</vt:lpstr>
      <vt:lpstr>What is the language of TM M’ ?</vt:lpstr>
      <vt:lpstr>What is the language of the TM M’ produced ?</vt:lpstr>
      <vt:lpstr>What is the language of the TM M’ produced ?</vt:lpstr>
      <vt:lpstr>Why even introduce the “Translate” function?</vt:lpstr>
      <vt:lpstr>Why do we build such a Translate function?</vt:lpstr>
      <vt:lpstr>What all can the set “B” be?</vt:lpstr>
      <vt:lpstr>Specific example of “Translate” (or the ‘f’ fn.)</vt:lpstr>
      <vt:lpstr>Translate function for “TM has 101 in its lang.”</vt:lpstr>
      <vt:lpstr>Translate function for “TM has 101 in its lang.”</vt:lpstr>
      <vt:lpstr>Translate function for “TM has 101 in its lang.”</vt:lpstr>
      <vt:lpstr>Translate function for “TM has a regular lang.”</vt:lpstr>
      <vt:lpstr>Translate function for “TM has a regular lang.”</vt:lpstr>
      <vt:lpstr>                  NP-Completeness</vt:lpstr>
      <vt:lpstr>Why NPC matters (from book by Garey/Johnson)</vt:lpstr>
      <vt:lpstr>Agenda: Chapters 16 and 17</vt:lpstr>
      <vt:lpstr>Chapters 16 and 17: Motivations for NPC</vt:lpstr>
      <vt:lpstr>Agenda: Chapters 16 and 17</vt:lpstr>
      <vt:lpstr>            Review of Boolean Logic</vt:lpstr>
      <vt:lpstr>Boolean variable</vt:lpstr>
      <vt:lpstr>Boolean literals</vt:lpstr>
      <vt:lpstr>A clause</vt:lpstr>
      <vt:lpstr>A CNF formula</vt:lpstr>
      <vt:lpstr>A product term, and a DNF formula</vt:lpstr>
      <vt:lpstr>Satisfiability</vt:lpstr>
      <vt:lpstr>Satisfiability</vt:lpstr>
      <vt:lpstr>Overall, 3CNF SAT is THE central problem</vt:lpstr>
      <vt:lpstr>3SAT or 3CNF-SAT as a language</vt:lpstr>
      <vt:lpstr>      Where we are going with this:         We will present a mapping          reduction from 3-SAT to Clique  This helps us review the basics … and drive home NP-Completeness ideas</vt:lpstr>
      <vt:lpstr>The language K-Clique</vt:lpstr>
      <vt:lpstr>We are about to show 3-SAT &lt;=p  K-Clique</vt:lpstr>
      <vt:lpstr>3SAT &lt;=p K-Clique  (the “Translate” fn.)</vt:lpstr>
      <vt:lpstr>   Exercises to help learn 3-SAT &lt;=p  K-Clique</vt:lpstr>
      <vt:lpstr>Practice Problems: Sat? Sat Instance? Clique?</vt:lpstr>
      <vt:lpstr>Practice Problems: Sat? Sat instance? Clique?</vt:lpstr>
      <vt:lpstr>Sat? Sat instance? Clique?</vt:lpstr>
      <vt:lpstr>Sat? Sat instance? Clique?</vt:lpstr>
      <vt:lpstr>Your Asg-7’s problems</vt:lpstr>
      <vt:lpstr>            Binary Decision Diagrams</vt:lpstr>
      <vt:lpstr>BDDs</vt:lpstr>
      <vt:lpstr>Use of BDD tool</vt:lpstr>
      <vt:lpstr>Things to observe about BDDs</vt:lpstr>
      <vt:lpstr>Practice Problems: Sat? BDD for var order x1,x2,x3 ?</vt:lpstr>
      <vt:lpstr>Sat? Sat instance with BDD var order x1,x2,x3?</vt:lpstr>
      <vt:lpstr>TMs help precisely model time complexity</vt:lpstr>
      <vt:lpstr>Show relative hardness of problems via &lt;=p</vt:lpstr>
      <vt:lpstr>NPC problems are easy to check; difficult to solve</vt:lpstr>
      <vt:lpstr>Definition of P-time and NP-time (from book)</vt:lpstr>
      <vt:lpstr>Definition of NP-time (from book)</vt:lpstr>
      <vt:lpstr>Illustration of NP-time (from book)</vt:lpstr>
      <vt:lpstr>Definition of P-time and NP-time (from book)</vt:lpstr>
      <vt:lpstr>Smart idea</vt:lpstr>
      <vt:lpstr>First NPC problem</vt:lpstr>
      <vt:lpstr>How 3SAT was shown NP-hard (from book)</vt:lpstr>
      <vt:lpstr>Mapping reductions are key to “connect-up”</vt:lpstr>
      <vt:lpstr>The “funnel diagram”</vt:lpstr>
      <vt:lpstr>The “funnel diagram”</vt:lpstr>
      <vt:lpstr>The “funnel diagram”</vt:lpstr>
      <vt:lpstr>The “funnel diagram”</vt:lpstr>
      <vt:lpstr>Language hierarchy in NP-land (ignore “Co” for now)</vt:lpstr>
      <vt:lpstr>Boolean Satisfiability: First NPC problem</vt:lpstr>
      <vt:lpstr>Mapping reduction based proof of K-clique being NPC</vt:lpstr>
      <vt:lpstr>3-SAT to K-clique Mapping Reduction</vt:lpstr>
      <vt:lpstr>3-SAT to K-clique Mapping Reduction</vt:lpstr>
      <vt:lpstr>Aside: DNF does not capture the complexity of NPC properly!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543</cp:revision>
  <cp:lastPrinted>2018-11-20T15:47:28Z</cp:lastPrinted>
  <dcterms:created xsi:type="dcterms:W3CDTF">2017-08-23T19:27:01Z</dcterms:created>
  <dcterms:modified xsi:type="dcterms:W3CDTF">2020-04-08T16:58:14Z</dcterms:modified>
</cp:coreProperties>
</file>