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414" r:id="rId2"/>
    <p:sldId id="1032" r:id="rId3"/>
    <p:sldId id="1036" r:id="rId4"/>
    <p:sldId id="1034" r:id="rId5"/>
    <p:sldId id="1038" r:id="rId6"/>
    <p:sldId id="924" r:id="rId7"/>
    <p:sldId id="1031" r:id="rId8"/>
    <p:sldId id="975" r:id="rId9"/>
    <p:sldId id="995" r:id="rId10"/>
    <p:sldId id="976" r:id="rId11"/>
    <p:sldId id="998" r:id="rId12"/>
    <p:sldId id="978" r:id="rId13"/>
    <p:sldId id="979" r:id="rId14"/>
    <p:sldId id="980" r:id="rId15"/>
    <p:sldId id="982" r:id="rId16"/>
    <p:sldId id="973" r:id="rId17"/>
    <p:sldId id="996" r:id="rId18"/>
    <p:sldId id="997" r:id="rId19"/>
    <p:sldId id="983" r:id="rId20"/>
    <p:sldId id="1006" r:id="rId21"/>
    <p:sldId id="1001" r:id="rId22"/>
    <p:sldId id="1003" r:id="rId23"/>
    <p:sldId id="937" r:id="rId24"/>
    <p:sldId id="946" r:id="rId25"/>
    <p:sldId id="947" r:id="rId26"/>
    <p:sldId id="984" r:id="rId27"/>
    <p:sldId id="987" r:id="rId28"/>
    <p:sldId id="989" r:id="rId29"/>
    <p:sldId id="988" r:id="rId30"/>
    <p:sldId id="948" r:id="rId31"/>
    <p:sldId id="990" r:id="rId32"/>
    <p:sldId id="991" r:id="rId33"/>
    <p:sldId id="925" r:id="rId34"/>
    <p:sldId id="926" r:id="rId35"/>
    <p:sldId id="949" r:id="rId36"/>
    <p:sldId id="950" r:id="rId37"/>
    <p:sldId id="951" r:id="rId38"/>
    <p:sldId id="884" r:id="rId39"/>
    <p:sldId id="952" r:id="rId40"/>
    <p:sldId id="953" r:id="rId41"/>
    <p:sldId id="954" r:id="rId42"/>
    <p:sldId id="928" r:id="rId43"/>
    <p:sldId id="95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a:srgbClr val="FF0028"/>
    <a:srgbClr val="FF2F92"/>
    <a:srgbClr val="011893"/>
    <a:srgbClr val="945200"/>
    <a:srgbClr val="0096FF"/>
    <a:srgbClr val="005493"/>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7"/>
    <p:restoredTop sz="79184"/>
  </p:normalViewPr>
  <p:slideViewPr>
    <p:cSldViewPr snapToGrid="0" snapToObjects="1">
      <p:cViewPr varScale="1">
        <p:scale>
          <a:sx n="103" d="100"/>
          <a:sy n="103" d="100"/>
        </p:scale>
        <p:origin x="216"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4/13/20</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4/13/20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12</a:t>
            </a:fld>
            <a:endParaRPr lang="en-US"/>
          </a:p>
        </p:txBody>
      </p:sp>
    </p:spTree>
    <p:extLst>
      <p:ext uri="{BB962C8B-B14F-4D97-AF65-F5344CB8AC3E}">
        <p14:creationId xmlns:p14="http://schemas.microsoft.com/office/powerpoint/2010/main" val="83064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25</a:t>
            </a:fld>
            <a:endParaRPr lang="en-US"/>
          </a:p>
        </p:txBody>
      </p:sp>
    </p:spTree>
    <p:extLst>
      <p:ext uri="{BB962C8B-B14F-4D97-AF65-F5344CB8AC3E}">
        <p14:creationId xmlns:p14="http://schemas.microsoft.com/office/powerpoint/2010/main" val="120955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30</a:t>
            </a:fld>
            <a:endParaRPr lang="en-US"/>
          </a:p>
        </p:txBody>
      </p:sp>
    </p:spTree>
    <p:extLst>
      <p:ext uri="{BB962C8B-B14F-4D97-AF65-F5344CB8AC3E}">
        <p14:creationId xmlns:p14="http://schemas.microsoft.com/office/powerpoint/2010/main" val="383053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33</a:t>
            </a:fld>
            <a:endParaRPr lang="en-US"/>
          </a:p>
        </p:txBody>
      </p:sp>
    </p:spTree>
    <p:extLst>
      <p:ext uri="{BB962C8B-B14F-4D97-AF65-F5344CB8AC3E}">
        <p14:creationId xmlns:p14="http://schemas.microsoft.com/office/powerpoint/2010/main" val="161109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34</a:t>
            </a:fld>
            <a:endParaRPr lang="en-US"/>
          </a:p>
        </p:txBody>
      </p:sp>
    </p:spTree>
    <p:extLst>
      <p:ext uri="{BB962C8B-B14F-4D97-AF65-F5344CB8AC3E}">
        <p14:creationId xmlns:p14="http://schemas.microsoft.com/office/powerpoint/2010/main" val="420686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35</a:t>
            </a:fld>
            <a:endParaRPr lang="en-US"/>
          </a:p>
        </p:txBody>
      </p:sp>
    </p:spTree>
    <p:extLst>
      <p:ext uri="{BB962C8B-B14F-4D97-AF65-F5344CB8AC3E}">
        <p14:creationId xmlns:p14="http://schemas.microsoft.com/office/powerpoint/2010/main" val="288088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36</a:t>
            </a:fld>
            <a:endParaRPr lang="en-US"/>
          </a:p>
        </p:txBody>
      </p:sp>
    </p:spTree>
    <p:extLst>
      <p:ext uri="{BB962C8B-B14F-4D97-AF65-F5344CB8AC3E}">
        <p14:creationId xmlns:p14="http://schemas.microsoft.com/office/powerpoint/2010/main" val="182279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37</a:t>
            </a:fld>
            <a:endParaRPr lang="en-US"/>
          </a:p>
        </p:txBody>
      </p:sp>
    </p:spTree>
    <p:extLst>
      <p:ext uri="{BB962C8B-B14F-4D97-AF65-F5344CB8AC3E}">
        <p14:creationId xmlns:p14="http://schemas.microsoft.com/office/powerpoint/2010/main" val="2670717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38</a:t>
            </a:fld>
            <a:endParaRPr lang="en-US"/>
          </a:p>
        </p:txBody>
      </p:sp>
    </p:spTree>
    <p:extLst>
      <p:ext uri="{BB962C8B-B14F-4D97-AF65-F5344CB8AC3E}">
        <p14:creationId xmlns:p14="http://schemas.microsoft.com/office/powerpoint/2010/main" val="3772881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39</a:t>
            </a:fld>
            <a:endParaRPr lang="en-US"/>
          </a:p>
        </p:txBody>
      </p:sp>
    </p:spTree>
    <p:extLst>
      <p:ext uri="{BB962C8B-B14F-4D97-AF65-F5344CB8AC3E}">
        <p14:creationId xmlns:p14="http://schemas.microsoft.com/office/powerpoint/2010/main" val="421787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40</a:t>
            </a:fld>
            <a:endParaRPr lang="en-US"/>
          </a:p>
        </p:txBody>
      </p:sp>
    </p:spTree>
    <p:extLst>
      <p:ext uri="{BB962C8B-B14F-4D97-AF65-F5344CB8AC3E}">
        <p14:creationId xmlns:p14="http://schemas.microsoft.com/office/powerpoint/2010/main" val="120439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13</a:t>
            </a:fld>
            <a:endParaRPr lang="en-US"/>
          </a:p>
        </p:txBody>
      </p:sp>
    </p:spTree>
    <p:extLst>
      <p:ext uri="{BB962C8B-B14F-4D97-AF65-F5344CB8AC3E}">
        <p14:creationId xmlns:p14="http://schemas.microsoft.com/office/powerpoint/2010/main" val="705757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41</a:t>
            </a:fld>
            <a:endParaRPr lang="en-US"/>
          </a:p>
        </p:txBody>
      </p:sp>
    </p:spTree>
    <p:extLst>
      <p:ext uri="{BB962C8B-B14F-4D97-AF65-F5344CB8AC3E}">
        <p14:creationId xmlns:p14="http://schemas.microsoft.com/office/powerpoint/2010/main" val="193908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42</a:t>
            </a:fld>
            <a:endParaRPr lang="en-US"/>
          </a:p>
        </p:txBody>
      </p:sp>
    </p:spTree>
    <p:extLst>
      <p:ext uri="{BB962C8B-B14F-4D97-AF65-F5344CB8AC3E}">
        <p14:creationId xmlns:p14="http://schemas.microsoft.com/office/powerpoint/2010/main" val="2652912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43</a:t>
            </a:fld>
            <a:endParaRPr lang="en-US"/>
          </a:p>
        </p:txBody>
      </p:sp>
    </p:spTree>
    <p:extLst>
      <p:ext uri="{BB962C8B-B14F-4D97-AF65-F5344CB8AC3E}">
        <p14:creationId xmlns:p14="http://schemas.microsoft.com/office/powerpoint/2010/main" val="278810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14</a:t>
            </a:fld>
            <a:endParaRPr lang="en-US"/>
          </a:p>
        </p:txBody>
      </p:sp>
    </p:spTree>
    <p:extLst>
      <p:ext uri="{BB962C8B-B14F-4D97-AF65-F5344CB8AC3E}">
        <p14:creationId xmlns:p14="http://schemas.microsoft.com/office/powerpoint/2010/main" val="112990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15</a:t>
            </a:fld>
            <a:endParaRPr lang="en-US"/>
          </a:p>
        </p:txBody>
      </p:sp>
    </p:spTree>
    <p:extLst>
      <p:ext uri="{BB962C8B-B14F-4D97-AF65-F5344CB8AC3E}">
        <p14:creationId xmlns:p14="http://schemas.microsoft.com/office/powerpoint/2010/main" val="277811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19</a:t>
            </a:fld>
            <a:endParaRPr lang="en-US"/>
          </a:p>
        </p:txBody>
      </p:sp>
    </p:spTree>
    <p:extLst>
      <p:ext uri="{BB962C8B-B14F-4D97-AF65-F5344CB8AC3E}">
        <p14:creationId xmlns:p14="http://schemas.microsoft.com/office/powerpoint/2010/main" val="257485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21</a:t>
            </a:fld>
            <a:endParaRPr lang="en-US"/>
          </a:p>
        </p:txBody>
      </p:sp>
    </p:spTree>
    <p:extLst>
      <p:ext uri="{BB962C8B-B14F-4D97-AF65-F5344CB8AC3E}">
        <p14:creationId xmlns:p14="http://schemas.microsoft.com/office/powerpoint/2010/main" val="151579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22</a:t>
            </a:fld>
            <a:endParaRPr lang="en-US"/>
          </a:p>
        </p:txBody>
      </p:sp>
    </p:spTree>
    <p:extLst>
      <p:ext uri="{BB962C8B-B14F-4D97-AF65-F5344CB8AC3E}">
        <p14:creationId xmlns:p14="http://schemas.microsoft.com/office/powerpoint/2010/main" val="80809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23</a:t>
            </a:fld>
            <a:endParaRPr lang="en-US"/>
          </a:p>
        </p:txBody>
      </p:sp>
    </p:spTree>
    <p:extLst>
      <p:ext uri="{BB962C8B-B14F-4D97-AF65-F5344CB8AC3E}">
        <p14:creationId xmlns:p14="http://schemas.microsoft.com/office/powerpoint/2010/main" val="4744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24</a:t>
            </a:fld>
            <a:endParaRPr lang="en-US"/>
          </a:p>
        </p:txBody>
      </p:sp>
    </p:spTree>
    <p:extLst>
      <p:ext uri="{BB962C8B-B14F-4D97-AF65-F5344CB8AC3E}">
        <p14:creationId xmlns:p14="http://schemas.microsoft.com/office/powerpoint/2010/main" val="336611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44" name="Shape 44"/>
          <p:cNvSpPr/>
          <p:nvPr/>
        </p:nvSpPr>
        <p:spPr>
          <a:xfrm>
            <a:off x="3865421" y="3370770"/>
            <a:ext cx="4473982" cy="43088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defRPr sz="1800"/>
            </a:pPr>
            <a:r>
              <a:rPr sz="2531" b="1" dirty="0">
                <a:solidFill>
                  <a:srgbClr val="0365C0"/>
                </a:solidFill>
                <a:latin typeface="Helvetica"/>
                <a:ea typeface="Helvetica"/>
                <a:cs typeface="Helvetica"/>
                <a:sym typeface="Helvetica"/>
              </a:rPr>
              <a:t>URL: </a:t>
            </a:r>
            <a:r>
              <a:rPr lang="en-US" sz="2800" dirty="0" err="1"/>
              <a:t>bit.ly</a:t>
            </a:r>
            <a:r>
              <a:rPr lang="en-US" sz="2800" dirty="0"/>
              <a:t>/3100s20Syllabus</a:t>
            </a:r>
          </a:p>
        </p:txBody>
      </p:sp>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a:bodyPr>
          <a:lstStyle/>
          <a:p>
            <a:pPr algn="ctr"/>
            <a:r>
              <a:rPr lang="en-US" sz="3600" dirty="0"/>
              <a:t>CS 3100, Models of Computation, Spring 20, L24</a:t>
            </a:r>
            <a:endParaRPr lang="en-US" dirty="0"/>
          </a:p>
        </p:txBody>
      </p:sp>
      <p:sp>
        <p:nvSpPr>
          <p:cNvPr id="2" name="Rectangle 1">
            <a:extLst>
              <a:ext uri="{FF2B5EF4-FFF2-40B4-BE49-F238E27FC236}">
                <a16:creationId xmlns:a16="http://schemas.microsoft.com/office/drawing/2014/main" id="{2AD691C2-A175-C942-A122-78663EBAA6A2}"/>
              </a:ext>
            </a:extLst>
          </p:cNvPr>
          <p:cNvSpPr/>
          <p:nvPr/>
        </p:nvSpPr>
        <p:spPr>
          <a:xfrm>
            <a:off x="4792598" y="3244334"/>
            <a:ext cx="2606804" cy="369332"/>
          </a:xfrm>
          <a:prstGeom prst="rect">
            <a:avLst/>
          </a:prstGeom>
        </p:spPr>
        <p:txBody>
          <a:bodyPr wrap="none">
            <a:spAutoFit/>
          </a:bodyPr>
          <a:lstStyle/>
          <a:p>
            <a:r>
              <a:rPr lang="en-US" dirty="0"/>
              <a:t>cp Lec25.pptx ../Lec25</a:t>
            </a:r>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EDD2-870E-FF4B-86C4-1DC5D1390DA4}"/>
              </a:ext>
            </a:extLst>
          </p:cNvPr>
          <p:cNvSpPr>
            <a:spLocks noGrp="1"/>
          </p:cNvSpPr>
          <p:nvPr>
            <p:ph type="title"/>
          </p:nvPr>
        </p:nvSpPr>
        <p:spPr/>
        <p:txBody>
          <a:bodyPr>
            <a:normAutofit fontScale="90000"/>
          </a:bodyPr>
          <a:lstStyle/>
          <a:p>
            <a:r>
              <a:rPr lang="en-US" dirty="0"/>
              <a:t>3SAT &lt;=p K-Clique  (the “Translate” fn.)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500"/>
            <a:ext cx="12192000" cy="4676012"/>
          </a:xfrm>
          <a:prstGeom prst="rect">
            <a:avLst/>
          </a:prstGeom>
        </p:spPr>
      </p:pic>
    </p:spTree>
    <p:extLst>
      <p:ext uri="{BB962C8B-B14F-4D97-AF65-F5344CB8AC3E}">
        <p14:creationId xmlns:p14="http://schemas.microsoft.com/office/powerpoint/2010/main" val="227009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4B37-E7CE-3C4A-9B85-C657482D7892}"/>
              </a:ext>
            </a:extLst>
          </p:cNvPr>
          <p:cNvSpPr>
            <a:spLocks noGrp="1"/>
          </p:cNvSpPr>
          <p:nvPr>
            <p:ph type="title"/>
          </p:nvPr>
        </p:nvSpPr>
        <p:spPr>
          <a:xfrm>
            <a:off x="1063487" y="3119857"/>
            <a:ext cx="10515600" cy="618286"/>
          </a:xfrm>
        </p:spPr>
        <p:txBody>
          <a:bodyPr>
            <a:normAutofit fontScale="90000"/>
          </a:bodyPr>
          <a:lstStyle/>
          <a:p>
            <a:r>
              <a:rPr lang="en-US" dirty="0"/>
              <a:t>   Exercises to help learn 3-SAT &lt;=p  K-Clique</a:t>
            </a:r>
          </a:p>
        </p:txBody>
      </p:sp>
    </p:spTree>
    <p:extLst>
      <p:ext uri="{BB962C8B-B14F-4D97-AF65-F5344CB8AC3E}">
        <p14:creationId xmlns:p14="http://schemas.microsoft.com/office/powerpoint/2010/main" val="102626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Sat Instance? Clique?</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212531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Sat instance? Clique?</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124374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Clique?</a:t>
            </a:r>
          </a:p>
        </p:txBody>
      </p:sp>
      <p:pic>
        <p:nvPicPr>
          <p:cNvPr id="3" name="Picture 2">
            <a:extLst>
              <a:ext uri="{FF2B5EF4-FFF2-40B4-BE49-F238E27FC236}">
                <a16:creationId xmlns:a16="http://schemas.microsoft.com/office/drawing/2014/main" id="{77C36548-E134-E643-95CD-240C77C9E070}"/>
              </a:ext>
            </a:extLst>
          </p:cNvPr>
          <p:cNvPicPr>
            <a:picLocks noChangeAspect="1"/>
          </p:cNvPicPr>
          <p:nvPr/>
        </p:nvPicPr>
        <p:blipFill>
          <a:blip r:embed="rId3"/>
          <a:stretch>
            <a:fillRect/>
          </a:stretch>
        </p:blipFill>
        <p:spPr>
          <a:xfrm>
            <a:off x="838200" y="1232934"/>
            <a:ext cx="9195582" cy="421816"/>
          </a:xfrm>
          <a:prstGeom prst="rect">
            <a:avLst/>
          </a:prstGeom>
        </p:spPr>
      </p:pic>
    </p:spTree>
    <p:extLst>
      <p:ext uri="{BB962C8B-B14F-4D97-AF65-F5344CB8AC3E}">
        <p14:creationId xmlns:p14="http://schemas.microsoft.com/office/powerpoint/2010/main" val="231832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Clique?</a:t>
            </a:r>
          </a:p>
        </p:txBody>
      </p:sp>
      <p:pic>
        <p:nvPicPr>
          <p:cNvPr id="4" name="Picture 3">
            <a:extLst>
              <a:ext uri="{FF2B5EF4-FFF2-40B4-BE49-F238E27FC236}">
                <a16:creationId xmlns:a16="http://schemas.microsoft.com/office/drawing/2014/main" id="{81146F77-F2A2-3D44-9C91-80F8DFDE33DC}"/>
              </a:ext>
            </a:extLst>
          </p:cNvPr>
          <p:cNvPicPr>
            <a:picLocks noChangeAspect="1"/>
          </p:cNvPicPr>
          <p:nvPr/>
        </p:nvPicPr>
        <p:blipFill>
          <a:blip r:embed="rId3"/>
          <a:stretch>
            <a:fillRect/>
          </a:stretch>
        </p:blipFill>
        <p:spPr>
          <a:xfrm>
            <a:off x="119575" y="1215669"/>
            <a:ext cx="11952849" cy="555086"/>
          </a:xfrm>
          <a:prstGeom prst="rect">
            <a:avLst/>
          </a:prstGeom>
        </p:spPr>
      </p:pic>
    </p:spTree>
    <p:extLst>
      <p:ext uri="{BB962C8B-B14F-4D97-AF65-F5344CB8AC3E}">
        <p14:creationId xmlns:p14="http://schemas.microsoft.com/office/powerpoint/2010/main" val="88114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3E37-F04A-FA40-84D7-C819647B0A3A}"/>
              </a:ext>
            </a:extLst>
          </p:cNvPr>
          <p:cNvSpPr>
            <a:spLocks noGrp="1"/>
          </p:cNvSpPr>
          <p:nvPr>
            <p:ph type="title"/>
          </p:nvPr>
        </p:nvSpPr>
        <p:spPr/>
        <p:txBody>
          <a:bodyPr>
            <a:normAutofit fontScale="90000"/>
          </a:bodyPr>
          <a:lstStyle/>
          <a:p>
            <a:r>
              <a:rPr lang="en-US" dirty="0"/>
              <a:t>Your Asg-7’s problems</a:t>
            </a:r>
          </a:p>
        </p:txBody>
      </p:sp>
      <p:sp>
        <p:nvSpPr>
          <p:cNvPr id="3" name="Content Placeholder 2">
            <a:extLst>
              <a:ext uri="{FF2B5EF4-FFF2-40B4-BE49-F238E27FC236}">
                <a16:creationId xmlns:a16="http://schemas.microsoft.com/office/drawing/2014/main" id="{31BCCFDF-1B0F-A942-90D2-747A4855B727}"/>
              </a:ext>
            </a:extLst>
          </p:cNvPr>
          <p:cNvSpPr>
            <a:spLocks noGrp="1"/>
          </p:cNvSpPr>
          <p:nvPr>
            <p:ph idx="1"/>
          </p:nvPr>
        </p:nvSpPr>
        <p:spPr/>
        <p:txBody>
          <a:bodyPr/>
          <a:lstStyle/>
          <a:p>
            <a:r>
              <a:rPr lang="en-US" dirty="0"/>
              <a:t>They help you practice these notions using the Binary Decision Diagram tool (BDD tool)</a:t>
            </a:r>
          </a:p>
          <a:p>
            <a:pPr lvl="1"/>
            <a:r>
              <a:rPr lang="en-US" dirty="0"/>
              <a:t>Part of Jove</a:t>
            </a:r>
          </a:p>
          <a:p>
            <a:endParaRPr lang="en-US" dirty="0"/>
          </a:p>
          <a:p>
            <a:r>
              <a:rPr lang="en-US" dirty="0"/>
              <a:t>Binary Decision Diagrams will be explained now</a:t>
            </a:r>
          </a:p>
          <a:p>
            <a:pPr lvl="1"/>
            <a:r>
              <a:rPr lang="en-US" dirty="0"/>
              <a:t>They also are minimal DFA  “ in disguise “</a:t>
            </a:r>
          </a:p>
          <a:p>
            <a:pPr lvl="1"/>
            <a:endParaRPr lang="en-US" dirty="0"/>
          </a:p>
          <a:p>
            <a:r>
              <a:rPr lang="en-US" dirty="0"/>
              <a:t>We will then study the theory of NPC armed with this knowledge</a:t>
            </a:r>
          </a:p>
        </p:txBody>
      </p:sp>
    </p:spTree>
    <p:extLst>
      <p:ext uri="{BB962C8B-B14F-4D97-AF65-F5344CB8AC3E}">
        <p14:creationId xmlns:p14="http://schemas.microsoft.com/office/powerpoint/2010/main" val="158803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4B37-E7CE-3C4A-9B85-C657482D7892}"/>
              </a:ext>
            </a:extLst>
          </p:cNvPr>
          <p:cNvSpPr>
            <a:spLocks noGrp="1"/>
          </p:cNvSpPr>
          <p:nvPr>
            <p:ph type="title"/>
          </p:nvPr>
        </p:nvSpPr>
        <p:spPr>
          <a:xfrm>
            <a:off x="1063487" y="3119857"/>
            <a:ext cx="10515600" cy="618286"/>
          </a:xfrm>
        </p:spPr>
        <p:txBody>
          <a:bodyPr>
            <a:normAutofit fontScale="90000"/>
          </a:bodyPr>
          <a:lstStyle/>
          <a:p>
            <a:r>
              <a:rPr lang="en-US" dirty="0"/>
              <a:t>            Binary Decision Diagrams</a:t>
            </a:r>
          </a:p>
        </p:txBody>
      </p:sp>
    </p:spTree>
    <p:extLst>
      <p:ext uri="{BB962C8B-B14F-4D97-AF65-F5344CB8AC3E}">
        <p14:creationId xmlns:p14="http://schemas.microsoft.com/office/powerpoint/2010/main" val="242926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389A-86BB-A34C-8CE7-46DFAC99D9D3}"/>
              </a:ext>
            </a:extLst>
          </p:cNvPr>
          <p:cNvSpPr>
            <a:spLocks noGrp="1"/>
          </p:cNvSpPr>
          <p:nvPr>
            <p:ph type="title"/>
          </p:nvPr>
        </p:nvSpPr>
        <p:spPr/>
        <p:txBody>
          <a:bodyPr>
            <a:normAutofit fontScale="90000"/>
          </a:bodyPr>
          <a:lstStyle/>
          <a:p>
            <a:r>
              <a:rPr lang="en-US" dirty="0"/>
              <a:t>BDDs</a:t>
            </a:r>
          </a:p>
        </p:txBody>
      </p:sp>
      <p:sp>
        <p:nvSpPr>
          <p:cNvPr id="3" name="Content Placeholder 2">
            <a:extLst>
              <a:ext uri="{FF2B5EF4-FFF2-40B4-BE49-F238E27FC236}">
                <a16:creationId xmlns:a16="http://schemas.microsoft.com/office/drawing/2014/main" id="{427B17D0-2A2C-944B-89D1-60893B351992}"/>
              </a:ext>
            </a:extLst>
          </p:cNvPr>
          <p:cNvSpPr>
            <a:spLocks noGrp="1"/>
          </p:cNvSpPr>
          <p:nvPr>
            <p:ph idx="1"/>
          </p:nvPr>
        </p:nvSpPr>
        <p:spPr/>
        <p:txBody>
          <a:bodyPr/>
          <a:lstStyle/>
          <a:p>
            <a:r>
              <a:rPr lang="en-US" dirty="0"/>
              <a:t>They are a data structure for representing Boolean Functions</a:t>
            </a:r>
          </a:p>
          <a:p>
            <a:r>
              <a:rPr lang="en-US" dirty="0"/>
              <a:t>Included in Jove (see </a:t>
            </a:r>
            <a:r>
              <a:rPr lang="en-US" dirty="0" err="1"/>
              <a:t>First_Jove_Tutorial</a:t>
            </a:r>
            <a:r>
              <a:rPr lang="en-US" dirty="0"/>
              <a:t>/CH17/CH17.ipynb)</a:t>
            </a:r>
          </a:p>
          <a:p>
            <a:endParaRPr lang="en-US" dirty="0"/>
          </a:p>
          <a:p>
            <a:r>
              <a:rPr lang="en-US" dirty="0"/>
              <a:t>All the details of BDDs is not that important </a:t>
            </a:r>
          </a:p>
          <a:p>
            <a:r>
              <a:rPr lang="en-US" dirty="0"/>
              <a:t>But practice with our BDD tool will fix ideas in your mind better (seeing Boolean formulae as graphs is often edifying)</a:t>
            </a:r>
          </a:p>
          <a:p>
            <a:pPr marL="0" indent="0">
              <a:buNone/>
            </a:pPr>
            <a:endParaRPr lang="en-US" dirty="0"/>
          </a:p>
        </p:txBody>
      </p:sp>
    </p:spTree>
    <p:extLst>
      <p:ext uri="{BB962C8B-B14F-4D97-AF65-F5344CB8AC3E}">
        <p14:creationId xmlns:p14="http://schemas.microsoft.com/office/powerpoint/2010/main" val="269804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Use of BDD tool</a:t>
            </a:r>
          </a:p>
        </p:txBody>
      </p:sp>
      <p:sp>
        <p:nvSpPr>
          <p:cNvPr id="5" name="TextBox 4">
            <a:extLst>
              <a:ext uri="{FF2B5EF4-FFF2-40B4-BE49-F238E27FC236}">
                <a16:creationId xmlns:a16="http://schemas.microsoft.com/office/drawing/2014/main" id="{2381C976-5F40-2D4E-AB27-5808308844FC}"/>
              </a:ext>
            </a:extLst>
          </p:cNvPr>
          <p:cNvSpPr txBox="1"/>
          <p:nvPr/>
        </p:nvSpPr>
        <p:spPr>
          <a:xfrm>
            <a:off x="838200" y="1158240"/>
            <a:ext cx="6194324" cy="5355312"/>
          </a:xfrm>
          <a:prstGeom prst="rect">
            <a:avLst/>
          </a:prstGeom>
          <a:noFill/>
        </p:spPr>
        <p:txBody>
          <a:bodyPr wrap="none" rtlCol="0">
            <a:spAutoFit/>
          </a:bodyPr>
          <a:lstStyle/>
          <a:p>
            <a:r>
              <a:rPr lang="en-US" dirty="0"/>
              <a:t># http://formal.cs.utah.edu:8080/</a:t>
            </a:r>
            <a:r>
              <a:rPr lang="en-US" dirty="0" err="1"/>
              <a:t>pbl</a:t>
            </a:r>
            <a:r>
              <a:rPr lang="en-US" dirty="0"/>
              <a:t>/</a:t>
            </a:r>
            <a:r>
              <a:rPr lang="en-US" dirty="0" err="1"/>
              <a:t>BDD.php</a:t>
            </a:r>
            <a:endParaRPr lang="en-US" dirty="0"/>
          </a:p>
          <a:p>
            <a:r>
              <a:rPr lang="en-US" dirty="0"/>
              <a:t># Very simple example to show-off syntax</a:t>
            </a:r>
          </a:p>
          <a:p>
            <a:endParaRPr lang="en-US" dirty="0"/>
          </a:p>
          <a:p>
            <a:r>
              <a:rPr lang="en-US" dirty="0"/>
              <a:t>#First declare the variables and specify variable orderings</a:t>
            </a:r>
          </a:p>
          <a:p>
            <a:r>
              <a:rPr lang="en-US" dirty="0" err="1"/>
              <a:t>Var_Order</a:t>
            </a:r>
            <a:r>
              <a:rPr lang="en-US" dirty="0"/>
              <a:t> : x1 x2 x3</a:t>
            </a:r>
          </a:p>
          <a:p>
            <a:endParaRPr lang="en-US" dirty="0"/>
          </a:p>
          <a:p>
            <a:r>
              <a:rPr lang="en-US" dirty="0"/>
              <a:t>#Then define formula </a:t>
            </a:r>
          </a:p>
          <a:p>
            <a:r>
              <a:rPr lang="en-US" dirty="0" err="1"/>
              <a:t>fmla</a:t>
            </a:r>
            <a:r>
              <a:rPr lang="en-US" dirty="0"/>
              <a:t> = (x1 | x2) &amp; (x1 | !x2) &amp; (!x1 | x2) </a:t>
            </a:r>
          </a:p>
          <a:p>
            <a:r>
              <a:rPr lang="en-US" dirty="0"/>
              <a:t> </a:t>
            </a:r>
          </a:p>
          <a:p>
            <a:r>
              <a:rPr lang="en-US" dirty="0" err="1"/>
              <a:t>Main_Exp</a:t>
            </a:r>
            <a:r>
              <a:rPr lang="en-US" dirty="0"/>
              <a:t> :  </a:t>
            </a:r>
            <a:r>
              <a:rPr lang="en-US" dirty="0" err="1"/>
              <a:t>fmla</a:t>
            </a:r>
            <a:endParaRPr lang="en-US" dirty="0"/>
          </a:p>
          <a:p>
            <a:endParaRPr lang="en-US" dirty="0"/>
          </a:p>
          <a:p>
            <a:r>
              <a:rPr lang="en-US" dirty="0"/>
              <a:t># Type “build BDD”</a:t>
            </a:r>
          </a:p>
          <a:p>
            <a:endParaRPr lang="en-US" dirty="0"/>
          </a:p>
          <a:p>
            <a:r>
              <a:rPr lang="en-US" dirty="0"/>
              <a:t># Right-click and save PNG</a:t>
            </a:r>
          </a:p>
          <a:p>
            <a:endParaRPr lang="en-US" dirty="0"/>
          </a:p>
          <a:p>
            <a:r>
              <a:rPr lang="en-US" dirty="0"/>
              <a:t># SAT, UNSAT, Valid – from shape of BDD</a:t>
            </a:r>
          </a:p>
          <a:p>
            <a:r>
              <a:rPr lang="en-US" dirty="0"/>
              <a:t># SAT : paths exist to “1”</a:t>
            </a:r>
          </a:p>
          <a:p>
            <a:r>
              <a:rPr lang="en-US" dirty="0"/>
              <a:t># UNSAT: [0] BDD</a:t>
            </a:r>
          </a:p>
          <a:p>
            <a:r>
              <a:rPr lang="en-US" dirty="0"/>
              <a:t># Valid: [1] BDD</a:t>
            </a:r>
          </a:p>
        </p:txBody>
      </p:sp>
      <p:pic>
        <p:nvPicPr>
          <p:cNvPr id="7" name="Picture 6" descr="A close up of a clock&#13;&#10;&#13;&#10;Description automatically generated">
            <a:extLst>
              <a:ext uri="{FF2B5EF4-FFF2-40B4-BE49-F238E27FC236}">
                <a16:creationId xmlns:a16="http://schemas.microsoft.com/office/drawing/2014/main" id="{B038D951-94D4-B642-9618-C1E6B8091A3C}"/>
              </a:ext>
            </a:extLst>
          </p:cNvPr>
          <p:cNvPicPr>
            <a:picLocks noChangeAspect="1"/>
          </p:cNvPicPr>
          <p:nvPr/>
        </p:nvPicPr>
        <p:blipFill>
          <a:blip r:embed="rId3"/>
          <a:stretch>
            <a:fillRect/>
          </a:stretch>
        </p:blipFill>
        <p:spPr>
          <a:xfrm>
            <a:off x="6661512" y="1204594"/>
            <a:ext cx="3419736" cy="5288280"/>
          </a:xfrm>
          <a:prstGeom prst="rect">
            <a:avLst/>
          </a:prstGeom>
        </p:spPr>
      </p:pic>
    </p:spTree>
    <p:extLst>
      <p:ext uri="{BB962C8B-B14F-4D97-AF65-F5344CB8AC3E}">
        <p14:creationId xmlns:p14="http://schemas.microsoft.com/office/powerpoint/2010/main" val="1872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CAD-332F-8E4C-8A0D-85F20F039E2D}"/>
              </a:ext>
            </a:extLst>
          </p:cNvPr>
          <p:cNvSpPr>
            <a:spLocks noGrp="1"/>
          </p:cNvSpPr>
          <p:nvPr>
            <p:ph type="title"/>
          </p:nvPr>
        </p:nvSpPr>
        <p:spPr>
          <a:xfrm>
            <a:off x="838200" y="2955926"/>
            <a:ext cx="10515600" cy="618286"/>
          </a:xfrm>
        </p:spPr>
        <p:txBody>
          <a:bodyPr>
            <a:normAutofit fontScale="90000"/>
          </a:bodyPr>
          <a:lstStyle/>
          <a:p>
            <a:r>
              <a:rPr lang="en-US" dirty="0"/>
              <a:t>                Undecidability proofs</a:t>
            </a:r>
          </a:p>
        </p:txBody>
      </p:sp>
    </p:spTree>
    <p:extLst>
      <p:ext uri="{BB962C8B-B14F-4D97-AF65-F5344CB8AC3E}">
        <p14:creationId xmlns:p14="http://schemas.microsoft.com/office/powerpoint/2010/main" val="95216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700-3586-B940-9F39-17C3223D6D3C}"/>
              </a:ext>
            </a:extLst>
          </p:cNvPr>
          <p:cNvSpPr>
            <a:spLocks noGrp="1"/>
          </p:cNvSpPr>
          <p:nvPr>
            <p:ph type="title"/>
          </p:nvPr>
        </p:nvSpPr>
        <p:spPr/>
        <p:txBody>
          <a:bodyPr>
            <a:normAutofit fontScale="90000"/>
          </a:bodyPr>
          <a:lstStyle/>
          <a:p>
            <a:r>
              <a:rPr lang="en-US" dirty="0"/>
              <a:t>Things to observe about BDDs</a:t>
            </a:r>
          </a:p>
        </p:txBody>
      </p:sp>
      <p:sp>
        <p:nvSpPr>
          <p:cNvPr id="3" name="Content Placeholder 2">
            <a:extLst>
              <a:ext uri="{FF2B5EF4-FFF2-40B4-BE49-F238E27FC236}">
                <a16:creationId xmlns:a16="http://schemas.microsoft.com/office/drawing/2014/main" id="{35CF1D48-9854-0644-A3B4-9B1B232D0444}"/>
              </a:ext>
            </a:extLst>
          </p:cNvPr>
          <p:cNvSpPr>
            <a:spLocks noGrp="1"/>
          </p:cNvSpPr>
          <p:nvPr>
            <p:ph idx="1"/>
          </p:nvPr>
        </p:nvSpPr>
        <p:spPr/>
        <p:txBody>
          <a:bodyPr/>
          <a:lstStyle/>
          <a:p>
            <a:r>
              <a:rPr lang="en-US" dirty="0"/>
              <a:t>They are DAGs with one “layer” per variable</a:t>
            </a:r>
          </a:p>
          <a:p>
            <a:endParaRPr lang="en-US" dirty="0"/>
          </a:p>
          <a:p>
            <a:r>
              <a:rPr lang="en-US" dirty="0"/>
              <a:t>They “decode” the formula in a top-to-bottom order</a:t>
            </a:r>
          </a:p>
          <a:p>
            <a:endParaRPr lang="en-US" dirty="0"/>
          </a:p>
          <a:p>
            <a:r>
              <a:rPr lang="en-US" dirty="0"/>
              <a:t>The order of decoding determines the BDD size</a:t>
            </a:r>
          </a:p>
          <a:p>
            <a:endParaRPr lang="en-US" dirty="0"/>
          </a:p>
          <a:p>
            <a:r>
              <a:rPr lang="en-US" dirty="0"/>
              <a:t>There are often good heuristics to select this order</a:t>
            </a:r>
          </a:p>
        </p:txBody>
      </p:sp>
    </p:spTree>
    <p:extLst>
      <p:ext uri="{BB962C8B-B14F-4D97-AF65-F5344CB8AC3E}">
        <p14:creationId xmlns:p14="http://schemas.microsoft.com/office/powerpoint/2010/main" val="55665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BDD for </a:t>
            </a:r>
            <a:r>
              <a:rPr lang="en-US" sz="3200" dirty="0" err="1">
                <a:solidFill>
                  <a:srgbClr val="FF2F92"/>
                </a:solidFill>
              </a:rPr>
              <a:t>var</a:t>
            </a:r>
            <a:r>
              <a:rPr lang="en-US" sz="3200" dirty="0">
                <a:solidFill>
                  <a:srgbClr val="FF2F92"/>
                </a:solidFill>
              </a:rPr>
              <a:t> order x1,x2,x3 ?</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241339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with BDD </a:t>
            </a:r>
            <a:r>
              <a:rPr lang="en-US" sz="3200" dirty="0" err="1">
                <a:solidFill>
                  <a:srgbClr val="FF2F92"/>
                </a:solidFill>
              </a:rPr>
              <a:t>var</a:t>
            </a:r>
            <a:r>
              <a:rPr lang="en-US" sz="3200" dirty="0">
                <a:solidFill>
                  <a:srgbClr val="FF2F92"/>
                </a:solidFill>
              </a:rPr>
              <a:t> order x1,x2,x3?</a:t>
            </a:r>
          </a:p>
        </p:txBody>
      </p:sp>
      <p:pic>
        <p:nvPicPr>
          <p:cNvPr id="3" name="Picture 2">
            <a:extLst>
              <a:ext uri="{FF2B5EF4-FFF2-40B4-BE49-F238E27FC236}">
                <a16:creationId xmlns:a16="http://schemas.microsoft.com/office/drawing/2014/main" id="{77C36548-E134-E643-95CD-240C77C9E070}"/>
              </a:ext>
            </a:extLst>
          </p:cNvPr>
          <p:cNvPicPr>
            <a:picLocks noChangeAspect="1"/>
          </p:cNvPicPr>
          <p:nvPr/>
        </p:nvPicPr>
        <p:blipFill>
          <a:blip r:embed="rId3"/>
          <a:stretch>
            <a:fillRect/>
          </a:stretch>
        </p:blipFill>
        <p:spPr>
          <a:xfrm>
            <a:off x="838200" y="1232934"/>
            <a:ext cx="9195582" cy="421816"/>
          </a:xfrm>
          <a:prstGeom prst="rect">
            <a:avLst/>
          </a:prstGeom>
        </p:spPr>
      </p:pic>
    </p:spTree>
    <p:extLst>
      <p:ext uri="{BB962C8B-B14F-4D97-AF65-F5344CB8AC3E}">
        <p14:creationId xmlns:p14="http://schemas.microsoft.com/office/powerpoint/2010/main" val="168874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TMs help precisely model time complexity</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r>
              <a:rPr lang="en-US" sz="2400" dirty="0"/>
              <a:t>Here, we need to consider TMs solving problems involving Boolean expressions </a:t>
            </a:r>
            <a:endParaRPr lang="en-US" dirty="0">
              <a:solidFill>
                <a:schemeClr val="tx1"/>
              </a:solidFill>
            </a:endParaRPr>
          </a:p>
          <a:p>
            <a:pPr lvl="2"/>
            <a:endParaRPr lang="en-US" b="1" dirty="0">
              <a:solidFill>
                <a:srgbClr val="945200"/>
              </a:solidFill>
            </a:endParaRPr>
          </a:p>
          <a:p>
            <a:endParaRPr lang="en-US" b="1" dirty="0">
              <a:solidFill>
                <a:srgbClr val="FF0000"/>
              </a:solidFill>
            </a:endParaRPr>
          </a:p>
        </p:txBody>
      </p:sp>
    </p:spTree>
    <p:extLst>
      <p:ext uri="{BB962C8B-B14F-4D97-AF65-F5344CB8AC3E}">
        <p14:creationId xmlns:p14="http://schemas.microsoft.com/office/powerpoint/2010/main" val="225128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Show relative hardness of problems via &lt;=p</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People observed that many real-world problems are expensive to solve in the worst case</a:t>
            </a:r>
            <a:endParaRPr lang="en-US" sz="2400" dirty="0"/>
          </a:p>
          <a:p>
            <a:pPr marL="0" indent="0">
              <a:buNone/>
            </a:pPr>
            <a:r>
              <a:rPr lang="en-US" sz="2400" dirty="0"/>
              <a:t>E.g. Is there a clique in a large graph</a:t>
            </a:r>
          </a:p>
          <a:p>
            <a:pPr marL="0" indent="0">
              <a:buNone/>
            </a:pPr>
            <a:endParaRPr lang="en-US" sz="2400" dirty="0"/>
          </a:p>
          <a:p>
            <a:pPr marL="0" indent="0">
              <a:buNone/>
            </a:pPr>
            <a:r>
              <a:rPr lang="en-US" sz="2400" dirty="0"/>
              <a:t>The internet is a huge graph</a:t>
            </a:r>
          </a:p>
          <a:p>
            <a:pPr marL="0" indent="0">
              <a:buNone/>
            </a:pPr>
            <a:endParaRPr lang="en-US" sz="2400" dirty="0"/>
          </a:p>
          <a:p>
            <a:pPr marL="0" indent="0">
              <a:buNone/>
            </a:pPr>
            <a:r>
              <a:rPr lang="en-US" sz="2400" dirty="0"/>
              <a:t>Update of internet node software, reliable direct</a:t>
            </a:r>
          </a:p>
          <a:p>
            <a:pPr marL="0" indent="0">
              <a:buNone/>
            </a:pPr>
            <a:r>
              <a:rPr lang="en-US" sz="2400" dirty="0"/>
              <a:t>links between cities, … are all hard problems</a:t>
            </a:r>
          </a:p>
          <a:p>
            <a:pPr marL="0" indent="0">
              <a:buNone/>
            </a:pPr>
            <a:endParaRPr lang="en-US" sz="2400" dirty="0"/>
          </a:p>
          <a:p>
            <a:pPr marL="0" indent="0">
              <a:buNone/>
            </a:pPr>
            <a:r>
              <a:rPr lang="en-US" sz="2400" dirty="0"/>
              <a:t>They are all formally connected via &lt;=p </a:t>
            </a:r>
          </a:p>
          <a:p>
            <a:pPr marL="0" indent="0">
              <a:buNone/>
            </a:pPr>
            <a:r>
              <a:rPr lang="en-US" sz="2400" dirty="0"/>
              <a:t>(poly-time mapping reductions) </a:t>
            </a:r>
          </a:p>
          <a:p>
            <a:pPr marL="0" indent="0">
              <a:buNone/>
            </a:pPr>
            <a:endParaRPr lang="en-US" b="1" dirty="0">
              <a:solidFill>
                <a:srgbClr val="FF0000"/>
              </a:solidFill>
            </a:endParaRPr>
          </a:p>
        </p:txBody>
      </p:sp>
      <p:pic>
        <p:nvPicPr>
          <p:cNvPr id="5" name="Picture 4" descr="A picture containing spacecraft&#13;&#10;&#13;&#10;Description automatically generated">
            <a:extLst>
              <a:ext uri="{FF2B5EF4-FFF2-40B4-BE49-F238E27FC236}">
                <a16:creationId xmlns:a16="http://schemas.microsoft.com/office/drawing/2014/main" id="{CCE3D6C0-3625-4D41-98D4-6D3BA769E629}"/>
              </a:ext>
            </a:extLst>
          </p:cNvPr>
          <p:cNvPicPr>
            <a:picLocks noChangeAspect="1"/>
          </p:cNvPicPr>
          <p:nvPr/>
        </p:nvPicPr>
        <p:blipFill>
          <a:blip r:embed="rId3"/>
          <a:stretch>
            <a:fillRect/>
          </a:stretch>
        </p:blipFill>
        <p:spPr>
          <a:xfrm>
            <a:off x="8101943" y="3833430"/>
            <a:ext cx="2578100" cy="2501900"/>
          </a:xfrm>
          <a:prstGeom prst="rect">
            <a:avLst/>
          </a:prstGeom>
        </p:spPr>
      </p:pic>
    </p:spTree>
    <p:extLst>
      <p:ext uri="{BB962C8B-B14F-4D97-AF65-F5344CB8AC3E}">
        <p14:creationId xmlns:p14="http://schemas.microsoft.com/office/powerpoint/2010/main" val="151714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NPC problems are easy to check; difficult to solve</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Both for 3SAT</a:t>
            </a:r>
            <a:endParaRPr lang="en-US" sz="2400" dirty="0"/>
          </a:p>
          <a:p>
            <a:pPr marL="0" indent="0">
              <a:buNone/>
            </a:pPr>
            <a:r>
              <a:rPr lang="en-US" sz="2400" dirty="0"/>
              <a:t>(a + b + !b) . (!a + a + d) . (a + e + !f)</a:t>
            </a:r>
          </a:p>
          <a:p>
            <a:pPr marL="0" indent="0">
              <a:buNone/>
            </a:pPr>
            <a:endParaRPr lang="en-US" sz="2400" dirty="0"/>
          </a:p>
          <a:p>
            <a:pPr marL="0" indent="0">
              <a:buNone/>
            </a:pPr>
            <a:r>
              <a:rPr lang="en-US" sz="2400" dirty="0"/>
              <a:t>And clique</a:t>
            </a:r>
          </a:p>
          <a:p>
            <a:pPr marL="0" indent="0">
              <a:buNone/>
            </a:pPr>
            <a:endParaRPr lang="en-US" b="1" dirty="0">
              <a:solidFill>
                <a:srgbClr val="FF0000"/>
              </a:solidFill>
            </a:endParaRPr>
          </a:p>
        </p:txBody>
      </p:sp>
      <p:pic>
        <p:nvPicPr>
          <p:cNvPr id="5" name="Picture 4" descr="A picture containing spacecraft&#13;&#10;&#13;&#10;Description automatically generated">
            <a:extLst>
              <a:ext uri="{FF2B5EF4-FFF2-40B4-BE49-F238E27FC236}">
                <a16:creationId xmlns:a16="http://schemas.microsoft.com/office/drawing/2014/main" id="{CCE3D6C0-3625-4D41-98D4-6D3BA769E629}"/>
              </a:ext>
            </a:extLst>
          </p:cNvPr>
          <p:cNvPicPr>
            <a:picLocks noChangeAspect="1"/>
          </p:cNvPicPr>
          <p:nvPr/>
        </p:nvPicPr>
        <p:blipFill>
          <a:blip r:embed="rId3"/>
          <a:stretch>
            <a:fillRect/>
          </a:stretch>
        </p:blipFill>
        <p:spPr>
          <a:xfrm>
            <a:off x="8101943" y="3833430"/>
            <a:ext cx="2578100" cy="2501900"/>
          </a:xfrm>
          <a:prstGeom prst="rect">
            <a:avLst/>
          </a:prstGeom>
        </p:spPr>
      </p:pic>
    </p:spTree>
    <p:extLst>
      <p:ext uri="{BB962C8B-B14F-4D97-AF65-F5344CB8AC3E}">
        <p14:creationId xmlns:p14="http://schemas.microsoft.com/office/powerpoint/2010/main" val="165957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P-time and NP-time (from book)</a:t>
            </a:r>
          </a:p>
        </p:txBody>
      </p:sp>
      <p:sp>
        <p:nvSpPr>
          <p:cNvPr id="3" name="Content Placeholder 2"/>
          <p:cNvSpPr>
            <a:spLocks noGrp="1"/>
          </p:cNvSpPr>
          <p:nvPr>
            <p:ph idx="1"/>
          </p:nvPr>
        </p:nvSpPr>
        <p:spPr>
          <a:xfrm>
            <a:off x="838199" y="983412"/>
            <a:ext cx="10515600" cy="1088456"/>
          </a:xfrm>
        </p:spPr>
        <p:txBody>
          <a:bodyPr>
            <a:normAutofit/>
          </a:bodyPr>
          <a:lstStyle/>
          <a:p>
            <a:r>
              <a:rPr lang="en-US" sz="1800" dirty="0"/>
              <a:t>P-time: An </a:t>
            </a:r>
            <a:r>
              <a:rPr lang="en-US" sz="1800" dirty="0" err="1"/>
              <a:t>algo</a:t>
            </a:r>
            <a:r>
              <a:rPr lang="en-US" sz="1800" dirty="0"/>
              <a:t> is P-time if its computational tree is bounded in height by a polynomial function of the length of its input for every input in the language that the DTM decides. For this simple “101” DTM, here is that DTM’s code and here is a computational tree </a:t>
            </a:r>
            <a:r>
              <a:rPr lang="mr-IN" sz="1800" dirty="0"/>
              <a:t>–</a:t>
            </a:r>
            <a:r>
              <a:rPr lang="en-US" sz="1800" dirty="0"/>
              <a:t> with paths shown. The paths are two for rejecting runs and one for an accepting run.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537" y="2206379"/>
            <a:ext cx="10131706" cy="4605321"/>
          </a:xfrm>
          <a:prstGeom prst="rect">
            <a:avLst/>
          </a:prstGeom>
        </p:spPr>
      </p:pic>
    </p:spTree>
    <p:extLst>
      <p:ext uri="{BB962C8B-B14F-4D97-AF65-F5344CB8AC3E}">
        <p14:creationId xmlns:p14="http://schemas.microsoft.com/office/powerpoint/2010/main" val="743478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NP-time (from book)</a:t>
            </a:r>
          </a:p>
        </p:txBody>
      </p:sp>
      <p:sp>
        <p:nvSpPr>
          <p:cNvPr id="3" name="Content Placeholder 2"/>
          <p:cNvSpPr>
            <a:spLocks noGrp="1"/>
          </p:cNvSpPr>
          <p:nvPr>
            <p:ph idx="1"/>
          </p:nvPr>
        </p:nvSpPr>
        <p:spPr>
          <a:xfrm>
            <a:off x="838199" y="983412"/>
            <a:ext cx="10515600" cy="2917256"/>
          </a:xfrm>
        </p:spPr>
        <p:txBody>
          <a:bodyPr>
            <a:normAutofit/>
          </a:bodyPr>
          <a:lstStyle/>
          <a:p>
            <a:r>
              <a:rPr lang="en-US" dirty="0"/>
              <a:t>NP-time: An </a:t>
            </a:r>
            <a:r>
              <a:rPr lang="en-US" dirty="0" err="1"/>
              <a:t>algo</a:t>
            </a:r>
            <a:r>
              <a:rPr lang="en-US" dirty="0"/>
              <a:t> is NP-time if an NDTM can be obtained where it can guess a solution </a:t>
            </a:r>
            <a:r>
              <a:rPr lang="en-US" dirty="0" err="1"/>
              <a:t>nondeterministically</a:t>
            </a:r>
            <a:r>
              <a:rPr lang="en-US" dirty="0"/>
              <a:t> but be able to CHECK that solution in P-time. So the depth of the worst-case (deepest) path in that NDTM must be P-bounded for any input. Some problems may not even qualify for the “check phase” being P-bounded</a:t>
            </a:r>
            <a:r>
              <a:rPr lang="mr-IN" dirty="0"/>
              <a:t>…</a:t>
            </a:r>
            <a:r>
              <a:rPr lang="en-US" dirty="0"/>
              <a:t> but many useful problems have !! That makes the theory of NPC interesting and relevant in practice!</a:t>
            </a:r>
          </a:p>
        </p:txBody>
      </p:sp>
    </p:spTree>
    <p:extLst>
      <p:ext uri="{BB962C8B-B14F-4D97-AF65-F5344CB8AC3E}">
        <p14:creationId xmlns:p14="http://schemas.microsoft.com/office/powerpoint/2010/main" val="91793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Illustration of NP-time (from book)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535" y="983412"/>
            <a:ext cx="8270751" cy="5862236"/>
          </a:xfrm>
          <a:prstGeom prst="rect">
            <a:avLst/>
          </a:prstGeom>
        </p:spPr>
      </p:pic>
      <p:sp>
        <p:nvSpPr>
          <p:cNvPr id="6" name="TextBox 5"/>
          <p:cNvSpPr txBox="1"/>
          <p:nvPr/>
        </p:nvSpPr>
        <p:spPr>
          <a:xfrm>
            <a:off x="254643" y="2939970"/>
            <a:ext cx="2337499" cy="3231654"/>
          </a:xfrm>
          <a:prstGeom prst="rect">
            <a:avLst/>
          </a:prstGeom>
          <a:noFill/>
        </p:spPr>
        <p:txBody>
          <a:bodyPr wrap="none" rtlCol="0">
            <a:spAutoFit/>
          </a:bodyPr>
          <a:lstStyle/>
          <a:p>
            <a:r>
              <a:rPr lang="en-US" dirty="0"/>
              <a:t>Look for the deepest</a:t>
            </a:r>
          </a:p>
          <a:p>
            <a:r>
              <a:rPr lang="en-US" dirty="0"/>
              <a:t> path which accepts.</a:t>
            </a:r>
          </a:p>
          <a:p>
            <a:r>
              <a:rPr lang="en-US" dirty="0"/>
              <a:t>That corresponds to</a:t>
            </a:r>
          </a:p>
          <a:p>
            <a:r>
              <a:rPr lang="en-US" dirty="0"/>
              <a:t>The NP-time.</a:t>
            </a:r>
          </a:p>
          <a:p>
            <a:endParaRPr lang="en-US" dirty="0"/>
          </a:p>
          <a:p>
            <a:r>
              <a:rPr lang="en-US" dirty="0"/>
              <a:t>In Jove, the Fuel </a:t>
            </a:r>
          </a:p>
          <a:p>
            <a:r>
              <a:rPr lang="en-US" dirty="0"/>
              <a:t>Models this depth</a:t>
            </a:r>
          </a:p>
          <a:p>
            <a:r>
              <a:rPr lang="en-US" dirty="0"/>
              <a:t>Faithfully even for</a:t>
            </a:r>
          </a:p>
          <a:p>
            <a:r>
              <a:rPr lang="en-US" dirty="0"/>
              <a:t>NDTMs</a:t>
            </a:r>
            <a:r>
              <a:rPr lang="mr-IN" dirty="0"/>
              <a:t>…</a:t>
            </a:r>
            <a:r>
              <a:rPr lang="en-US" dirty="0"/>
              <a:t> </a:t>
            </a:r>
          </a:p>
          <a:p>
            <a:endParaRPr lang="en-US" dirty="0"/>
          </a:p>
          <a:p>
            <a:r>
              <a:rPr lang="en-US" sz="1200" dirty="0"/>
              <a:t>(modulo </a:t>
            </a:r>
          </a:p>
          <a:p>
            <a:r>
              <a:rPr lang="en-US" sz="1200" dirty="0"/>
              <a:t>bug-fixes if any</a:t>
            </a:r>
            <a:r>
              <a:rPr lang="mr-IN" sz="1200" dirty="0"/>
              <a:t>…</a:t>
            </a:r>
            <a:r>
              <a:rPr lang="en-US" sz="1200" dirty="0"/>
              <a:t>)</a:t>
            </a:r>
          </a:p>
        </p:txBody>
      </p:sp>
    </p:spTree>
    <p:extLst>
      <p:ext uri="{BB962C8B-B14F-4D97-AF65-F5344CB8AC3E}">
        <p14:creationId xmlns:p14="http://schemas.microsoft.com/office/powerpoint/2010/main" val="99412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P-time and NP-time (from book)</a:t>
            </a:r>
          </a:p>
        </p:txBody>
      </p:sp>
      <p:sp>
        <p:nvSpPr>
          <p:cNvPr id="3" name="Content Placeholder 2"/>
          <p:cNvSpPr>
            <a:spLocks noGrp="1"/>
          </p:cNvSpPr>
          <p:nvPr>
            <p:ph idx="1"/>
          </p:nvPr>
        </p:nvSpPr>
        <p:spPr/>
        <p:txBody>
          <a:bodyPr/>
          <a:lstStyle/>
          <a:p>
            <a:r>
              <a:rPr lang="en-US" dirty="0"/>
              <a:t>P-time: Illustrated </a:t>
            </a:r>
            <a:r>
              <a:rPr lang="en-US" dirty="0" err="1"/>
              <a:t>wrt</a:t>
            </a:r>
            <a:r>
              <a:rPr lang="en-US" dirty="0"/>
              <a:t> 3SAT</a:t>
            </a:r>
          </a:p>
          <a:p>
            <a:pPr lvl="1"/>
            <a:r>
              <a:rPr lang="en-US" dirty="0"/>
              <a:t>Obtain computation tree of DTM for the language 3SAT (all members in it)</a:t>
            </a:r>
          </a:p>
          <a:p>
            <a:pPr lvl="1"/>
            <a:r>
              <a:rPr lang="en-US" dirty="0"/>
              <a:t>Can we claim anything about the depth of the computational tree for all inputs?</a:t>
            </a:r>
          </a:p>
          <a:p>
            <a:pPr lvl="2"/>
            <a:r>
              <a:rPr lang="en-US" dirty="0"/>
              <a:t>As far as we know, any DTM working on 3SAT appears to incur an </a:t>
            </a:r>
            <a:r>
              <a:rPr lang="en-US" dirty="0" err="1"/>
              <a:t>exp</a:t>
            </a:r>
            <a:r>
              <a:rPr lang="en-US" dirty="0"/>
              <a:t> depth for at least some of the instances</a:t>
            </a:r>
          </a:p>
          <a:p>
            <a:pPr lvl="2"/>
            <a:endParaRPr lang="en-US" dirty="0"/>
          </a:p>
          <a:p>
            <a:r>
              <a:rPr lang="en-US" dirty="0"/>
              <a:t>NP-time: there is an NDTM that can guess the solution for a 3SAT problem (in P-time) </a:t>
            </a:r>
            <a:r>
              <a:rPr lang="mr-IN" dirty="0"/>
              <a:t>–</a:t>
            </a:r>
            <a:r>
              <a:rPr lang="en-US" dirty="0"/>
              <a:t> and also check this guess in P-time</a:t>
            </a:r>
          </a:p>
          <a:p>
            <a:pPr lvl="1"/>
            <a:r>
              <a:rPr lang="en-US" dirty="0"/>
              <a:t>Question: will we ever get a DTM that does this in P-time??</a:t>
            </a:r>
          </a:p>
          <a:p>
            <a:pPr lvl="1"/>
            <a:r>
              <a:rPr lang="en-US" dirty="0"/>
              <a:t>This is what the question of P =?= NP really means</a:t>
            </a:r>
          </a:p>
        </p:txBody>
      </p:sp>
    </p:spTree>
    <p:extLst>
      <p:ext uri="{BB962C8B-B14F-4D97-AF65-F5344CB8AC3E}">
        <p14:creationId xmlns:p14="http://schemas.microsoft.com/office/powerpoint/2010/main" val="20447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AC0-8EC5-6447-91E6-12CF3BDA00EF}"/>
              </a:ext>
            </a:extLst>
          </p:cNvPr>
          <p:cNvSpPr>
            <a:spLocks noGrp="1"/>
          </p:cNvSpPr>
          <p:nvPr>
            <p:ph type="title"/>
          </p:nvPr>
        </p:nvSpPr>
        <p:spPr>
          <a:xfrm>
            <a:off x="838200" y="365126"/>
            <a:ext cx="10985500" cy="618286"/>
          </a:xfrm>
        </p:spPr>
        <p:txBody>
          <a:bodyPr>
            <a:normAutofit fontScale="90000"/>
          </a:bodyPr>
          <a:lstStyle/>
          <a:p>
            <a:r>
              <a:rPr lang="en-US" dirty="0"/>
              <a:t>The basic idea of Mapping Reduction </a:t>
            </a:r>
            <a:r>
              <a:rPr lang="en-US" dirty="0">
                <a:solidFill>
                  <a:srgbClr val="FF0000"/>
                </a:solidFill>
              </a:rPr>
              <a:t>in </a:t>
            </a:r>
            <a:r>
              <a:rPr lang="en-US" dirty="0" err="1">
                <a:solidFill>
                  <a:srgbClr val="FF0000"/>
                </a:solidFill>
              </a:rPr>
              <a:t>Undec</a:t>
            </a:r>
            <a:r>
              <a:rPr lang="en-US" dirty="0">
                <a:solidFill>
                  <a:srgbClr val="FF0000"/>
                </a:solidFill>
              </a:rPr>
              <a:t>.</a:t>
            </a:r>
          </a:p>
        </p:txBody>
      </p:sp>
      <p:sp>
        <p:nvSpPr>
          <p:cNvPr id="3" name="Content Placeholder 2">
            <a:extLst>
              <a:ext uri="{FF2B5EF4-FFF2-40B4-BE49-F238E27FC236}">
                <a16:creationId xmlns:a16="http://schemas.microsoft.com/office/drawing/2014/main" id="{413525EE-38D0-1649-96A7-FCCF5EFCDAF2}"/>
              </a:ext>
            </a:extLst>
          </p:cNvPr>
          <p:cNvSpPr>
            <a:spLocks noGrp="1"/>
          </p:cNvSpPr>
          <p:nvPr>
            <p:ph idx="1"/>
          </p:nvPr>
        </p:nvSpPr>
        <p:spPr>
          <a:xfrm>
            <a:off x="838200" y="1087395"/>
            <a:ext cx="10515600" cy="5597610"/>
          </a:xfrm>
        </p:spPr>
        <p:txBody>
          <a:bodyPr/>
          <a:lstStyle/>
          <a:p>
            <a:r>
              <a:rPr lang="en-US" sz="2000" dirty="0"/>
              <a:t>A way to take advantage of an already proven hard-fought theorem (“A” below) in establishing the truth of new conjectures (“B” below)</a:t>
            </a:r>
          </a:p>
          <a:p>
            <a:pPr lvl="1"/>
            <a:r>
              <a:rPr lang="en-US" sz="2000" dirty="0"/>
              <a:t>We do a proof via diagonalization that </a:t>
            </a:r>
            <a:r>
              <a:rPr lang="en-US" sz="2000" b="1" dirty="0">
                <a:solidFill>
                  <a:srgbClr val="FF40FF"/>
                </a:solidFill>
              </a:rPr>
              <a:t>A_TM (H_TM)</a:t>
            </a:r>
            <a:r>
              <a:rPr lang="en-US" sz="2000" dirty="0"/>
              <a:t> </a:t>
            </a:r>
            <a:r>
              <a:rPr lang="en-US" sz="2000" b="1" dirty="0">
                <a:solidFill>
                  <a:srgbClr val="0432FF"/>
                </a:solidFill>
              </a:rPr>
              <a:t>is undecidable </a:t>
            </a:r>
            <a:r>
              <a:rPr lang="en-US" sz="2000" dirty="0"/>
              <a:t>(the “A” mentioned)</a:t>
            </a:r>
          </a:p>
          <a:p>
            <a:pPr lvl="1"/>
            <a:r>
              <a:rPr lang="en-US" sz="2000" dirty="0"/>
              <a:t>We can then handle 1000s of other (often more relevant) questions easily (the “B”s)</a:t>
            </a:r>
          </a:p>
          <a:p>
            <a:pPr lvl="2"/>
            <a:r>
              <a:rPr lang="en-US" dirty="0"/>
              <a:t>Prove that ”A” &lt;= “B” </a:t>
            </a:r>
            <a:r>
              <a:rPr lang="en-US" dirty="0" err="1"/>
              <a:t>i</a:t>
            </a:r>
            <a:endParaRPr lang="en-US" dirty="0"/>
          </a:p>
          <a:p>
            <a:pPr lvl="2"/>
            <a:r>
              <a:rPr lang="en-US" dirty="0"/>
              <a:t>i.e. A mapping-reduces-to B </a:t>
            </a:r>
            <a:r>
              <a:rPr lang="en-US" b="1" dirty="0">
                <a:solidFill>
                  <a:srgbClr val="FF0000"/>
                </a:solidFill>
              </a:rPr>
              <a:t>via a computable function f </a:t>
            </a:r>
            <a:r>
              <a:rPr lang="en-US" sz="1600" b="1" dirty="0">
                <a:solidFill>
                  <a:srgbClr val="FF0000"/>
                </a:solidFill>
              </a:rPr>
              <a:t>(i.e. you can code-up f in any of your favorite prog. languages in a way that f NEVER loops on any A-input). </a:t>
            </a:r>
            <a:r>
              <a:rPr lang="en-US" sz="1600" b="1" dirty="0">
                <a:solidFill>
                  <a:schemeClr val="tx1"/>
                </a:solidFill>
              </a:rPr>
              <a:t>This is almost always easy. Our “Translate” function was a “print” command. No need to loop in there !!</a:t>
            </a:r>
            <a:r>
              <a:rPr lang="en-US" sz="1600" b="1" dirty="0">
                <a:solidFill>
                  <a:srgbClr val="FF0000"/>
                </a:solidFill>
              </a:rPr>
              <a:t>)</a:t>
            </a:r>
          </a:p>
          <a:p>
            <a:pPr lvl="2"/>
            <a:r>
              <a:rPr lang="en-US" sz="1600" dirty="0"/>
              <a:t>i.e. Given a </a:t>
            </a:r>
            <a:r>
              <a:rPr lang="en-US" sz="1600" b="1" dirty="0">
                <a:solidFill>
                  <a:srgbClr val="0432FF"/>
                </a:solidFill>
              </a:rPr>
              <a:t>solver (or decider) for B</a:t>
            </a:r>
            <a:r>
              <a:rPr lang="en-US" sz="1600" dirty="0"/>
              <a:t>, we can take ANY</a:t>
            </a:r>
          </a:p>
          <a:p>
            <a:pPr marL="914400" lvl="2" indent="0">
              <a:buNone/>
            </a:pPr>
            <a:r>
              <a:rPr lang="en-US" sz="1600" dirty="0"/>
              <a:t>  A-instance, map it via “f” into a B-instance</a:t>
            </a:r>
          </a:p>
          <a:p>
            <a:pPr marL="914400" lvl="2" indent="0">
              <a:buNone/>
            </a:pPr>
            <a:r>
              <a:rPr lang="en-US" sz="1600" dirty="0"/>
              <a:t>  and feed it to the claimed </a:t>
            </a:r>
            <a:r>
              <a:rPr lang="en-US" sz="1600" b="1" dirty="0">
                <a:solidFill>
                  <a:srgbClr val="0432FF"/>
                </a:solidFill>
              </a:rPr>
              <a:t>B-solver (or B-decider)</a:t>
            </a:r>
          </a:p>
          <a:p>
            <a:r>
              <a:rPr lang="en-US" sz="2000" dirty="0"/>
              <a:t>Given that an MR means </a:t>
            </a:r>
          </a:p>
          <a:p>
            <a:pPr marL="0" indent="0">
              <a:buNone/>
            </a:pPr>
            <a:r>
              <a:rPr lang="en-US" sz="2000" dirty="0"/>
              <a:t> “x in A </a:t>
            </a:r>
            <a:r>
              <a:rPr lang="en-US" sz="2000" dirty="0" err="1"/>
              <a:t>iff</a:t>
            </a:r>
            <a:r>
              <a:rPr lang="en-US" sz="2000" dirty="0"/>
              <a:t> f(x) in B”, i.e.</a:t>
            </a:r>
          </a:p>
          <a:p>
            <a:pPr lvl="1"/>
            <a:r>
              <a:rPr lang="en-US" dirty="0"/>
              <a:t>x in A =&gt; f(x) in B</a:t>
            </a:r>
          </a:p>
          <a:p>
            <a:pPr lvl="1"/>
            <a:r>
              <a:rPr lang="en-US" dirty="0"/>
              <a:t>x not in A =&gt; f(x) not in B</a:t>
            </a:r>
          </a:p>
          <a:p>
            <a:pPr marL="0" indent="0">
              <a:buNone/>
            </a:pPr>
            <a:r>
              <a:rPr lang="en-US" sz="1600" dirty="0"/>
              <a:t>We can conclude that </a:t>
            </a:r>
          </a:p>
          <a:p>
            <a:pPr marL="0" indent="0">
              <a:buNone/>
            </a:pPr>
            <a:r>
              <a:rPr lang="en-US" sz="1600" dirty="0"/>
              <a:t>“solving B means Solving A </a:t>
            </a:r>
            <a:r>
              <a:rPr lang="en-US" sz="2000" dirty="0">
                <a:solidFill>
                  <a:srgbClr val="FF0000"/>
                </a:solidFill>
                <a:sym typeface="Wingdings" pitchFamily="2" charset="2"/>
              </a:rPr>
              <a:t> blooper!”</a:t>
            </a:r>
            <a:endParaRPr lang="en-US" sz="2000" dirty="0">
              <a:solidFill>
                <a:srgbClr val="FF0000"/>
              </a:solidFill>
            </a:endParaRPr>
          </a:p>
        </p:txBody>
      </p:sp>
      <p:pic>
        <p:nvPicPr>
          <p:cNvPr id="4" name="Picture 3">
            <a:extLst>
              <a:ext uri="{FF2B5EF4-FFF2-40B4-BE49-F238E27FC236}">
                <a16:creationId xmlns:a16="http://schemas.microsoft.com/office/drawing/2014/main" id="{D953F29A-5263-4E42-AC01-601D7545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854" y="3963299"/>
            <a:ext cx="4396946" cy="2580094"/>
          </a:xfrm>
          <a:prstGeom prst="rect">
            <a:avLst/>
          </a:prstGeom>
        </p:spPr>
      </p:pic>
    </p:spTree>
    <p:extLst>
      <p:ext uri="{BB962C8B-B14F-4D97-AF65-F5344CB8AC3E}">
        <p14:creationId xmlns:p14="http://schemas.microsoft.com/office/powerpoint/2010/main" val="1988542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Smart idea</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lnSpcReduction="10000"/>
          </a:bodyPr>
          <a:lstStyle/>
          <a:p>
            <a:r>
              <a:rPr lang="en-US" b="1" dirty="0">
                <a:solidFill>
                  <a:srgbClr val="FF0000"/>
                </a:solidFill>
              </a:rPr>
              <a:t>Define the idea of the hardest problems in NP</a:t>
            </a:r>
          </a:p>
          <a:p>
            <a:r>
              <a:rPr lang="en-US" b="1" dirty="0">
                <a:solidFill>
                  <a:srgbClr val="FF0000"/>
                </a:solidFill>
              </a:rPr>
              <a:t>Call it NPC</a:t>
            </a:r>
          </a:p>
          <a:p>
            <a:pPr lvl="1"/>
            <a:endParaRPr lang="en-US" b="1" dirty="0"/>
          </a:p>
          <a:p>
            <a:r>
              <a:rPr lang="en-US" b="1" dirty="0"/>
              <a:t>I.e. A language L is NPC if</a:t>
            </a:r>
          </a:p>
          <a:p>
            <a:endParaRPr lang="en-US" b="1" dirty="0"/>
          </a:p>
          <a:p>
            <a:pPr lvl="1"/>
            <a:r>
              <a:rPr lang="en-US" b="1" dirty="0"/>
              <a:t>L is in NP --- has a NP-time </a:t>
            </a:r>
            <a:r>
              <a:rPr lang="en-US" b="1" dirty="0" err="1"/>
              <a:t>algo</a:t>
            </a:r>
            <a:r>
              <a:rPr lang="en-US" b="1" dirty="0"/>
              <a:t> (guess check on NDTP is P-time)</a:t>
            </a:r>
          </a:p>
          <a:p>
            <a:pPr lvl="1"/>
            <a:r>
              <a:rPr lang="en-US" b="1" dirty="0"/>
              <a:t>For every problem L’ in NP, we have L’ &lt;=p L</a:t>
            </a:r>
          </a:p>
          <a:p>
            <a:pPr lvl="2"/>
            <a:r>
              <a:rPr lang="en-US" b="1" dirty="0"/>
              <a:t>That is, L is harder than anything there is in NP</a:t>
            </a:r>
          </a:p>
          <a:p>
            <a:pPr lvl="1"/>
            <a:r>
              <a:rPr lang="en-US" b="1" dirty="0">
                <a:solidFill>
                  <a:srgbClr val="0432FF"/>
                </a:solidFill>
              </a:rPr>
              <a:t>Any problem such as L is “NP-hard” i.e. harder than anything in NP</a:t>
            </a:r>
          </a:p>
          <a:p>
            <a:r>
              <a:rPr lang="en-US" b="1" dirty="0"/>
              <a:t>So, </a:t>
            </a:r>
            <a:r>
              <a:rPr lang="en-US" b="1" dirty="0">
                <a:solidFill>
                  <a:srgbClr val="0432FF"/>
                </a:solidFill>
              </a:rPr>
              <a:t>NPC = NP-hard + in NP</a:t>
            </a:r>
          </a:p>
          <a:p>
            <a:r>
              <a:rPr lang="en-US" b="1" dirty="0"/>
              <a:t> Finding such an NPC language was the open question that Cook and Levin solved</a:t>
            </a:r>
          </a:p>
          <a:p>
            <a:pPr lvl="1"/>
            <a:endParaRPr lang="en-US" b="1" dirty="0"/>
          </a:p>
        </p:txBody>
      </p:sp>
    </p:spTree>
    <p:extLst>
      <p:ext uri="{BB962C8B-B14F-4D97-AF65-F5344CB8AC3E}">
        <p14:creationId xmlns:p14="http://schemas.microsoft.com/office/powerpoint/2010/main" val="2268301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NPC problem</a:t>
            </a:r>
          </a:p>
        </p:txBody>
      </p:sp>
      <p:sp>
        <p:nvSpPr>
          <p:cNvPr id="3" name="Content Placeholder 2"/>
          <p:cNvSpPr>
            <a:spLocks noGrp="1"/>
          </p:cNvSpPr>
          <p:nvPr>
            <p:ph idx="1"/>
          </p:nvPr>
        </p:nvSpPr>
        <p:spPr/>
        <p:txBody>
          <a:bodyPr/>
          <a:lstStyle/>
          <a:p>
            <a:r>
              <a:rPr lang="en-US" dirty="0"/>
              <a:t>3SAT was shown NPC as follows</a:t>
            </a:r>
          </a:p>
          <a:p>
            <a:endParaRPr lang="en-US" dirty="0"/>
          </a:p>
          <a:p>
            <a:pPr lvl="1"/>
            <a:r>
              <a:rPr lang="en-US" dirty="0"/>
              <a:t>First show that 3SAT has an NP algorithm (easy; build an NDTM)</a:t>
            </a:r>
          </a:p>
          <a:p>
            <a:pPr lvl="1"/>
            <a:endParaRPr lang="en-US" dirty="0"/>
          </a:p>
          <a:p>
            <a:pPr lvl="1"/>
            <a:r>
              <a:rPr lang="en-US" dirty="0"/>
              <a:t>Then show that EVERY NP problem has a P-time M.R. to 3-SAT</a:t>
            </a:r>
          </a:p>
          <a:p>
            <a:pPr lvl="1"/>
            <a:endParaRPr lang="en-US" dirty="0"/>
          </a:p>
          <a:p>
            <a:pPr lvl="1"/>
            <a:r>
              <a:rPr lang="en-US" dirty="0"/>
              <a:t>This was achieved by imagining the solution of any NP problem as a collection of “tape histories”</a:t>
            </a:r>
          </a:p>
          <a:p>
            <a:pPr lvl="1"/>
            <a:endParaRPr lang="en-US" dirty="0"/>
          </a:p>
          <a:p>
            <a:pPr lvl="1"/>
            <a:r>
              <a:rPr lang="en-US" dirty="0"/>
              <a:t>Then encoding these histories using 3CNF formulae!</a:t>
            </a:r>
          </a:p>
        </p:txBody>
      </p:sp>
    </p:spTree>
    <p:extLst>
      <p:ext uri="{BB962C8B-B14F-4D97-AF65-F5344CB8AC3E}">
        <p14:creationId xmlns:p14="http://schemas.microsoft.com/office/powerpoint/2010/main" val="194292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3SAT was shown NP-hard (from book)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308" y="2164466"/>
            <a:ext cx="7271383" cy="4693534"/>
          </a:xfrm>
          <a:prstGeom prst="rect">
            <a:avLst/>
          </a:prstGeom>
        </p:spPr>
      </p:pic>
      <p:sp>
        <p:nvSpPr>
          <p:cNvPr id="6" name="TextBox 5"/>
          <p:cNvSpPr txBox="1"/>
          <p:nvPr/>
        </p:nvSpPr>
        <p:spPr>
          <a:xfrm>
            <a:off x="1655180" y="1319514"/>
            <a:ext cx="10555134" cy="923330"/>
          </a:xfrm>
          <a:prstGeom prst="rect">
            <a:avLst/>
          </a:prstGeom>
          <a:noFill/>
        </p:spPr>
        <p:txBody>
          <a:bodyPr wrap="none" rtlCol="0">
            <a:spAutoFit/>
          </a:bodyPr>
          <a:lstStyle/>
          <a:p>
            <a:r>
              <a:rPr lang="en-US" dirty="0"/>
              <a:t>This is the history of how a TM chugs along. Fortunately, each move from </a:t>
            </a:r>
            <a:r>
              <a:rPr lang="en-US" dirty="0" err="1"/>
              <a:t>ID_k</a:t>
            </a:r>
            <a:r>
              <a:rPr lang="en-US" dirty="0"/>
              <a:t> (full tape)</a:t>
            </a:r>
          </a:p>
          <a:p>
            <a:r>
              <a:rPr lang="en-US" dirty="0"/>
              <a:t>to ID_k+1 (full tape) can be modeled as changes that occur within a 2x2 or 2x3 window.</a:t>
            </a:r>
          </a:p>
          <a:p>
            <a:r>
              <a:rPr lang="en-US" dirty="0"/>
              <a:t>These changes can be captured using a 3CNF formula. </a:t>
            </a:r>
            <a:r>
              <a:rPr lang="mr-IN" dirty="0"/>
              <a:t>…</a:t>
            </a:r>
            <a:r>
              <a:rPr lang="en-US" dirty="0"/>
              <a:t>. The rest is history! (see the book for more)</a:t>
            </a:r>
          </a:p>
        </p:txBody>
      </p:sp>
    </p:spTree>
    <p:extLst>
      <p:ext uri="{BB962C8B-B14F-4D97-AF65-F5344CB8AC3E}">
        <p14:creationId xmlns:p14="http://schemas.microsoft.com/office/powerpoint/2010/main" val="177357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Mapping reductions are key to “connect-up”</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lnSpcReduction="10000"/>
          </a:bodyPr>
          <a:lstStyle/>
          <a:p>
            <a:r>
              <a:rPr lang="en-US" dirty="0"/>
              <a:t>NPC</a:t>
            </a:r>
          </a:p>
          <a:p>
            <a:pPr lvl="1"/>
            <a:r>
              <a:rPr lang="en-US" dirty="0"/>
              <a:t>A language L is NPC </a:t>
            </a:r>
          </a:p>
          <a:p>
            <a:pPr lvl="2"/>
            <a:r>
              <a:rPr lang="en-US" dirty="0"/>
              <a:t>If L is in NP</a:t>
            </a:r>
          </a:p>
          <a:p>
            <a:pPr lvl="3"/>
            <a:r>
              <a:rPr lang="en-US" dirty="0"/>
              <a:t>It has a P-time NDTM</a:t>
            </a:r>
          </a:p>
          <a:p>
            <a:pPr lvl="2"/>
            <a:r>
              <a:rPr lang="en-US" dirty="0"/>
              <a:t>EVERY language in NP has a P-time mapping-reduction to L</a:t>
            </a:r>
          </a:p>
          <a:p>
            <a:endParaRPr lang="en-US" dirty="0"/>
          </a:p>
          <a:p>
            <a:r>
              <a:rPr lang="en-US" dirty="0"/>
              <a:t>In order to show that a NEW language L is NPC</a:t>
            </a:r>
          </a:p>
          <a:p>
            <a:pPr lvl="1"/>
            <a:r>
              <a:rPr lang="en-US" dirty="0"/>
              <a:t>We will end up producing a mapping reduction from </a:t>
            </a:r>
            <a:r>
              <a:rPr lang="en-US" dirty="0">
                <a:solidFill>
                  <a:schemeClr val="tx1"/>
                </a:solidFill>
              </a:rPr>
              <a:t>one of the problems in NPC </a:t>
            </a:r>
            <a:r>
              <a:rPr lang="en-US" dirty="0"/>
              <a:t>to L</a:t>
            </a:r>
          </a:p>
          <a:p>
            <a:pPr lvl="1"/>
            <a:endParaRPr lang="en-US" b="1" dirty="0">
              <a:solidFill>
                <a:srgbClr val="945200"/>
              </a:solidFill>
            </a:endParaRPr>
          </a:p>
          <a:p>
            <a:pPr lvl="1"/>
            <a:r>
              <a:rPr lang="en-US" b="1" dirty="0">
                <a:solidFill>
                  <a:srgbClr val="945200"/>
                </a:solidFill>
              </a:rPr>
              <a:t>Then we have a mapping reduction from EVERY language in NP to L</a:t>
            </a:r>
          </a:p>
          <a:p>
            <a:pPr lvl="1"/>
            <a:endParaRPr lang="en-US" b="1" dirty="0">
              <a:solidFill>
                <a:srgbClr val="945200"/>
              </a:solidFill>
            </a:endParaRPr>
          </a:p>
          <a:p>
            <a:r>
              <a:rPr lang="en-US" b="1" dirty="0"/>
              <a:t>Study this “funnel diagram” (Ch-16) to be convinced</a:t>
            </a:r>
          </a:p>
          <a:p>
            <a:endParaRPr lang="en-US" b="1" dirty="0">
              <a:solidFill>
                <a:srgbClr val="FF0000"/>
              </a:solidFill>
            </a:endParaRPr>
          </a:p>
        </p:txBody>
      </p:sp>
    </p:spTree>
    <p:extLst>
      <p:ext uri="{BB962C8B-B14F-4D97-AF65-F5344CB8AC3E}">
        <p14:creationId xmlns:p14="http://schemas.microsoft.com/office/powerpoint/2010/main" val="3995201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Tree>
    <p:extLst>
      <p:ext uri="{BB962C8B-B14F-4D97-AF65-F5344CB8AC3E}">
        <p14:creationId xmlns:p14="http://schemas.microsoft.com/office/powerpoint/2010/main" val="3331713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3" name="TextBox 2">
            <a:extLst>
              <a:ext uri="{FF2B5EF4-FFF2-40B4-BE49-F238E27FC236}">
                <a16:creationId xmlns:a16="http://schemas.microsoft.com/office/drawing/2014/main" id="{CA641DA3-0950-8040-8D1F-DE584ED661CD}"/>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4292845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6" name="TextBox 5">
            <a:extLst>
              <a:ext uri="{FF2B5EF4-FFF2-40B4-BE49-F238E27FC236}">
                <a16:creationId xmlns:a16="http://schemas.microsoft.com/office/drawing/2014/main" id="{9FD956AF-9C34-B34E-8E0B-CF974FA9D310}"/>
              </a:ext>
            </a:extLst>
          </p:cNvPr>
          <p:cNvSpPr txBox="1"/>
          <p:nvPr/>
        </p:nvSpPr>
        <p:spPr>
          <a:xfrm>
            <a:off x="3596640" y="3773370"/>
            <a:ext cx="1122808" cy="923330"/>
          </a:xfrm>
          <a:prstGeom prst="rect">
            <a:avLst/>
          </a:prstGeom>
          <a:noFill/>
        </p:spPr>
        <p:txBody>
          <a:bodyPr wrap="none" rtlCol="0">
            <a:spAutoFit/>
          </a:bodyPr>
          <a:lstStyle/>
          <a:p>
            <a:r>
              <a:rPr lang="en-US" dirty="0">
                <a:solidFill>
                  <a:srgbClr val="FF0000"/>
                </a:solidFill>
              </a:rPr>
              <a:t>Hardest</a:t>
            </a:r>
          </a:p>
          <a:p>
            <a:r>
              <a:rPr lang="en-US" dirty="0">
                <a:solidFill>
                  <a:srgbClr val="FF0000"/>
                </a:solidFill>
              </a:rPr>
              <a:t>NPC</a:t>
            </a:r>
          </a:p>
          <a:p>
            <a:r>
              <a:rPr lang="en-US" dirty="0">
                <a:solidFill>
                  <a:srgbClr val="FF0000"/>
                </a:solidFill>
              </a:rPr>
              <a:t>Problems</a:t>
            </a:r>
          </a:p>
        </p:txBody>
      </p:sp>
      <p:sp>
        <p:nvSpPr>
          <p:cNvPr id="3" name="Rectangle 2">
            <a:extLst>
              <a:ext uri="{FF2B5EF4-FFF2-40B4-BE49-F238E27FC236}">
                <a16:creationId xmlns:a16="http://schemas.microsoft.com/office/drawing/2014/main" id="{0AE2BF13-8532-F143-B60B-0D0D232C7917}"/>
              </a:ext>
            </a:extLst>
          </p:cNvPr>
          <p:cNvSpPr/>
          <p:nvPr/>
        </p:nvSpPr>
        <p:spPr>
          <a:xfrm>
            <a:off x="2362200" y="5846543"/>
            <a:ext cx="6096000" cy="646331"/>
          </a:xfrm>
          <a:prstGeom prst="rect">
            <a:avLst/>
          </a:prstGeom>
        </p:spPr>
        <p:txBody>
          <a:bodyPr>
            <a:spAutoFit/>
          </a:bodyPr>
          <a:lstStyle/>
          <a:p>
            <a:r>
              <a:rPr lang="en-US" dirty="0"/>
              <a:t>(a + b + !b) . (!a + a + d) . (a + e + !f)</a:t>
            </a:r>
          </a:p>
          <a:p>
            <a:endParaRPr lang="en-US" dirty="0"/>
          </a:p>
        </p:txBody>
      </p:sp>
      <p:cxnSp>
        <p:nvCxnSpPr>
          <p:cNvPr id="8" name="Straight Arrow Connector 7">
            <a:extLst>
              <a:ext uri="{FF2B5EF4-FFF2-40B4-BE49-F238E27FC236}">
                <a16:creationId xmlns:a16="http://schemas.microsoft.com/office/drawing/2014/main" id="{DBDDEBE8-6663-154F-8BF9-1458CDDB6AAE}"/>
              </a:ext>
            </a:extLst>
          </p:cNvPr>
          <p:cNvCxnSpPr/>
          <p:nvPr/>
        </p:nvCxnSpPr>
        <p:spPr>
          <a:xfrm>
            <a:off x="4158044" y="484632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B185C7-320F-E049-86DF-20F377ED6954}"/>
              </a:ext>
            </a:extLst>
          </p:cNvPr>
          <p:cNvSpPr txBox="1"/>
          <p:nvPr/>
        </p:nvSpPr>
        <p:spPr>
          <a:xfrm>
            <a:off x="3032222" y="5280660"/>
            <a:ext cx="1128835" cy="369332"/>
          </a:xfrm>
          <a:prstGeom prst="rect">
            <a:avLst/>
          </a:prstGeom>
          <a:noFill/>
        </p:spPr>
        <p:txBody>
          <a:bodyPr wrap="none" rtlCol="0">
            <a:spAutoFit/>
          </a:bodyPr>
          <a:lstStyle/>
          <a:p>
            <a:r>
              <a:rPr lang="en-US" dirty="0"/>
              <a:t>Example </a:t>
            </a:r>
          </a:p>
        </p:txBody>
      </p:sp>
      <p:sp>
        <p:nvSpPr>
          <p:cNvPr id="10" name="TextBox 9">
            <a:extLst>
              <a:ext uri="{FF2B5EF4-FFF2-40B4-BE49-F238E27FC236}">
                <a16:creationId xmlns:a16="http://schemas.microsoft.com/office/drawing/2014/main" id="{01BDDB43-A826-EE49-9860-27BBCDC2A74F}"/>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832551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6" name="TextBox 5">
            <a:extLst>
              <a:ext uri="{FF2B5EF4-FFF2-40B4-BE49-F238E27FC236}">
                <a16:creationId xmlns:a16="http://schemas.microsoft.com/office/drawing/2014/main" id="{9FD956AF-9C34-B34E-8E0B-CF974FA9D310}"/>
              </a:ext>
            </a:extLst>
          </p:cNvPr>
          <p:cNvSpPr txBox="1"/>
          <p:nvPr/>
        </p:nvSpPr>
        <p:spPr>
          <a:xfrm>
            <a:off x="3596640" y="3773370"/>
            <a:ext cx="1122808" cy="923330"/>
          </a:xfrm>
          <a:prstGeom prst="rect">
            <a:avLst/>
          </a:prstGeom>
          <a:noFill/>
        </p:spPr>
        <p:txBody>
          <a:bodyPr wrap="none" rtlCol="0">
            <a:spAutoFit/>
          </a:bodyPr>
          <a:lstStyle/>
          <a:p>
            <a:r>
              <a:rPr lang="en-US" dirty="0">
                <a:solidFill>
                  <a:srgbClr val="FF0000"/>
                </a:solidFill>
              </a:rPr>
              <a:t>Hardest</a:t>
            </a:r>
          </a:p>
          <a:p>
            <a:r>
              <a:rPr lang="en-US" dirty="0">
                <a:solidFill>
                  <a:srgbClr val="FF0000"/>
                </a:solidFill>
              </a:rPr>
              <a:t>NPC</a:t>
            </a:r>
          </a:p>
          <a:p>
            <a:r>
              <a:rPr lang="en-US" dirty="0">
                <a:solidFill>
                  <a:srgbClr val="FF0000"/>
                </a:solidFill>
              </a:rPr>
              <a:t>Problems</a:t>
            </a:r>
          </a:p>
        </p:txBody>
      </p:sp>
      <p:sp>
        <p:nvSpPr>
          <p:cNvPr id="7" name="TextBox 6">
            <a:extLst>
              <a:ext uri="{FF2B5EF4-FFF2-40B4-BE49-F238E27FC236}">
                <a16:creationId xmlns:a16="http://schemas.microsoft.com/office/drawing/2014/main" id="{A3E1EB7A-C066-1948-97A0-3A922B9A57C5}"/>
              </a:ext>
            </a:extLst>
          </p:cNvPr>
          <p:cNvSpPr txBox="1"/>
          <p:nvPr/>
        </p:nvSpPr>
        <p:spPr>
          <a:xfrm>
            <a:off x="7193280" y="3590490"/>
            <a:ext cx="2204450" cy="1477328"/>
          </a:xfrm>
          <a:prstGeom prst="rect">
            <a:avLst/>
          </a:prstGeom>
          <a:noFill/>
        </p:spPr>
        <p:txBody>
          <a:bodyPr wrap="none" rtlCol="0">
            <a:spAutoFit/>
          </a:bodyPr>
          <a:lstStyle/>
          <a:p>
            <a:r>
              <a:rPr lang="en-US" dirty="0">
                <a:solidFill>
                  <a:srgbClr val="FF0000"/>
                </a:solidFill>
              </a:rPr>
              <a:t>Also becomes</a:t>
            </a:r>
          </a:p>
          <a:p>
            <a:r>
              <a:rPr lang="en-US" dirty="0">
                <a:solidFill>
                  <a:srgbClr val="FF0000"/>
                </a:solidFill>
              </a:rPr>
              <a:t>NPC</a:t>
            </a:r>
          </a:p>
          <a:p>
            <a:r>
              <a:rPr lang="en-US" dirty="0">
                <a:solidFill>
                  <a:srgbClr val="FF0000"/>
                </a:solidFill>
              </a:rPr>
              <a:t>Because</a:t>
            </a:r>
          </a:p>
          <a:p>
            <a:r>
              <a:rPr lang="en-US" dirty="0">
                <a:solidFill>
                  <a:srgbClr val="FF0000"/>
                </a:solidFill>
              </a:rPr>
              <a:t>Mapping-reductions</a:t>
            </a:r>
          </a:p>
          <a:p>
            <a:r>
              <a:rPr lang="en-US" dirty="0">
                <a:solidFill>
                  <a:srgbClr val="FF0000"/>
                </a:solidFill>
              </a:rPr>
              <a:t>Compose!</a:t>
            </a:r>
          </a:p>
        </p:txBody>
      </p:sp>
      <p:cxnSp>
        <p:nvCxnSpPr>
          <p:cNvPr id="8" name="Straight Arrow Connector 7">
            <a:extLst>
              <a:ext uri="{FF2B5EF4-FFF2-40B4-BE49-F238E27FC236}">
                <a16:creationId xmlns:a16="http://schemas.microsoft.com/office/drawing/2014/main" id="{988863A3-33A8-DF4A-B9BD-9823C977F208}"/>
              </a:ext>
            </a:extLst>
          </p:cNvPr>
          <p:cNvCxnSpPr>
            <a:cxnSpLocks/>
          </p:cNvCxnSpPr>
          <p:nvPr/>
        </p:nvCxnSpPr>
        <p:spPr>
          <a:xfrm>
            <a:off x="7922324" y="5118580"/>
            <a:ext cx="977836" cy="26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A740AA0-0C3E-4542-A36B-57543CE3C25D}"/>
              </a:ext>
            </a:extLst>
          </p:cNvPr>
          <p:cNvSpPr txBox="1"/>
          <p:nvPr/>
        </p:nvSpPr>
        <p:spPr>
          <a:xfrm>
            <a:off x="7357906" y="5430482"/>
            <a:ext cx="1128835" cy="369332"/>
          </a:xfrm>
          <a:prstGeom prst="rect">
            <a:avLst/>
          </a:prstGeom>
          <a:noFill/>
        </p:spPr>
        <p:txBody>
          <a:bodyPr wrap="none" rtlCol="0">
            <a:spAutoFit/>
          </a:bodyPr>
          <a:lstStyle/>
          <a:p>
            <a:r>
              <a:rPr lang="en-US" dirty="0"/>
              <a:t>Example </a:t>
            </a:r>
          </a:p>
        </p:txBody>
      </p:sp>
      <p:sp>
        <p:nvSpPr>
          <p:cNvPr id="10" name="Rectangle 9">
            <a:extLst>
              <a:ext uri="{FF2B5EF4-FFF2-40B4-BE49-F238E27FC236}">
                <a16:creationId xmlns:a16="http://schemas.microsoft.com/office/drawing/2014/main" id="{B10ECC4C-D78A-664E-8316-038AACA94661}"/>
              </a:ext>
            </a:extLst>
          </p:cNvPr>
          <p:cNvSpPr/>
          <p:nvPr/>
        </p:nvSpPr>
        <p:spPr>
          <a:xfrm>
            <a:off x="2362200" y="5846543"/>
            <a:ext cx="6096000" cy="646331"/>
          </a:xfrm>
          <a:prstGeom prst="rect">
            <a:avLst/>
          </a:prstGeom>
        </p:spPr>
        <p:txBody>
          <a:bodyPr>
            <a:spAutoFit/>
          </a:bodyPr>
          <a:lstStyle/>
          <a:p>
            <a:r>
              <a:rPr lang="en-US" dirty="0"/>
              <a:t>(a + b + !b) . (!a + a + d) . (a + e + !f)</a:t>
            </a:r>
          </a:p>
          <a:p>
            <a:endParaRPr lang="en-US" dirty="0"/>
          </a:p>
        </p:txBody>
      </p:sp>
      <p:cxnSp>
        <p:nvCxnSpPr>
          <p:cNvPr id="11" name="Straight Arrow Connector 10">
            <a:extLst>
              <a:ext uri="{FF2B5EF4-FFF2-40B4-BE49-F238E27FC236}">
                <a16:creationId xmlns:a16="http://schemas.microsoft.com/office/drawing/2014/main" id="{29CBF57D-F9A6-704A-91CF-76EEC6BBF287}"/>
              </a:ext>
            </a:extLst>
          </p:cNvPr>
          <p:cNvCxnSpPr/>
          <p:nvPr/>
        </p:nvCxnSpPr>
        <p:spPr>
          <a:xfrm>
            <a:off x="4158044" y="484632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52E642-CBDC-EA4B-94E3-353D7F9A5A3F}"/>
              </a:ext>
            </a:extLst>
          </p:cNvPr>
          <p:cNvSpPr txBox="1"/>
          <p:nvPr/>
        </p:nvSpPr>
        <p:spPr>
          <a:xfrm>
            <a:off x="3032222" y="5280660"/>
            <a:ext cx="1128835" cy="369332"/>
          </a:xfrm>
          <a:prstGeom prst="rect">
            <a:avLst/>
          </a:prstGeom>
          <a:noFill/>
        </p:spPr>
        <p:txBody>
          <a:bodyPr wrap="none" rtlCol="0">
            <a:spAutoFit/>
          </a:bodyPr>
          <a:lstStyle/>
          <a:p>
            <a:r>
              <a:rPr lang="en-US" dirty="0"/>
              <a:t>Example </a:t>
            </a:r>
          </a:p>
        </p:txBody>
      </p:sp>
      <p:sp>
        <p:nvSpPr>
          <p:cNvPr id="13" name="TextBox 12">
            <a:extLst>
              <a:ext uri="{FF2B5EF4-FFF2-40B4-BE49-F238E27FC236}">
                <a16:creationId xmlns:a16="http://schemas.microsoft.com/office/drawing/2014/main" id="{0B3D85AE-0E59-B546-B92E-53CF95C70F91}"/>
              </a:ext>
            </a:extLst>
          </p:cNvPr>
          <p:cNvSpPr txBox="1"/>
          <p:nvPr/>
        </p:nvSpPr>
        <p:spPr>
          <a:xfrm>
            <a:off x="9235440" y="5236410"/>
            <a:ext cx="837089" cy="369332"/>
          </a:xfrm>
          <a:prstGeom prst="rect">
            <a:avLst/>
          </a:prstGeom>
          <a:noFill/>
        </p:spPr>
        <p:txBody>
          <a:bodyPr wrap="none" rtlCol="0">
            <a:spAutoFit/>
          </a:bodyPr>
          <a:lstStyle/>
          <a:p>
            <a:r>
              <a:rPr lang="en-US" dirty="0"/>
              <a:t>Clique</a:t>
            </a:r>
          </a:p>
        </p:txBody>
      </p:sp>
      <p:sp>
        <p:nvSpPr>
          <p:cNvPr id="14" name="TextBox 13">
            <a:extLst>
              <a:ext uri="{FF2B5EF4-FFF2-40B4-BE49-F238E27FC236}">
                <a16:creationId xmlns:a16="http://schemas.microsoft.com/office/drawing/2014/main" id="{8764A5D4-FCD8-4349-AEAC-A41FA2CE5540}"/>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1161210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Language hierarchy in NP-land (ignore “Co” for now)</a:t>
            </a:r>
          </a:p>
        </p:txBody>
      </p:sp>
      <p:pic>
        <p:nvPicPr>
          <p:cNvPr id="7" name="Picture 6" descr="A picture containing electronics&#13;&#10;&#13;&#10;Description automatically generated">
            <a:extLst>
              <a:ext uri="{FF2B5EF4-FFF2-40B4-BE49-F238E27FC236}">
                <a16:creationId xmlns:a16="http://schemas.microsoft.com/office/drawing/2014/main" id="{78C54C38-D654-A84A-871C-1BD6EA6778D8}"/>
              </a:ext>
            </a:extLst>
          </p:cNvPr>
          <p:cNvPicPr>
            <a:picLocks noChangeAspect="1"/>
          </p:cNvPicPr>
          <p:nvPr/>
        </p:nvPicPr>
        <p:blipFill>
          <a:blip r:embed="rId3"/>
          <a:stretch>
            <a:fillRect/>
          </a:stretch>
        </p:blipFill>
        <p:spPr>
          <a:xfrm>
            <a:off x="2101850" y="1397000"/>
            <a:ext cx="7988300" cy="5461000"/>
          </a:xfrm>
          <a:prstGeom prst="rect">
            <a:avLst/>
          </a:prstGeom>
        </p:spPr>
      </p:pic>
    </p:spTree>
    <p:extLst>
      <p:ext uri="{BB962C8B-B14F-4D97-AF65-F5344CB8AC3E}">
        <p14:creationId xmlns:p14="http://schemas.microsoft.com/office/powerpoint/2010/main" val="3148402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Boolean Satisfiability: First NPC problem</a:t>
            </a:r>
            <a:endParaRPr lang="en-US" sz="3200" dirty="0">
              <a:solidFill>
                <a:srgbClr val="FF2F92"/>
              </a:solidFill>
            </a:endParaRP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200" y="1413164"/>
            <a:ext cx="10961914" cy="5242469"/>
          </a:xfrm>
        </p:spPr>
        <p:txBody>
          <a:bodyPr>
            <a:normAutofit/>
          </a:bodyPr>
          <a:lstStyle/>
          <a:p>
            <a:r>
              <a:rPr lang="en-US" dirty="0">
                <a:sym typeface="Wingdings" pitchFamily="2" charset="2"/>
              </a:rPr>
              <a:t>From any NDTM, we can compile a 3-SAT formula</a:t>
            </a:r>
          </a:p>
          <a:p>
            <a:r>
              <a:rPr lang="en-US" dirty="0">
                <a:sym typeface="Wingdings" pitchFamily="2" charset="2"/>
              </a:rPr>
              <a:t>If the NDTM is NP-time, then we can decide the truth of the generated 3-SAT formula in NP-Time</a:t>
            </a:r>
          </a:p>
          <a:p>
            <a:endParaRPr lang="en-US" dirty="0">
              <a:sym typeface="Wingdings" pitchFamily="2" charset="2"/>
            </a:endParaRPr>
          </a:p>
          <a:p>
            <a:r>
              <a:rPr lang="en-US" b="1" dirty="0">
                <a:solidFill>
                  <a:srgbClr val="FF0000"/>
                </a:solidFill>
                <a:sym typeface="Wingdings" pitchFamily="2" charset="2"/>
              </a:rPr>
              <a:t>If</a:t>
            </a:r>
            <a:r>
              <a:rPr lang="en-US" dirty="0">
                <a:sym typeface="Wingdings" pitchFamily="2" charset="2"/>
              </a:rPr>
              <a:t> 3-SAT is deterministic P-time, then we can decide any NDTM in P-time (not in NP-time)</a:t>
            </a:r>
          </a:p>
          <a:p>
            <a:endParaRPr lang="en-US" dirty="0">
              <a:sym typeface="Wingdings" pitchFamily="2" charset="2"/>
            </a:endParaRPr>
          </a:p>
          <a:p>
            <a:r>
              <a:rPr lang="en-US" dirty="0">
                <a:sym typeface="Wingdings" pitchFamily="2" charset="2"/>
              </a:rPr>
              <a:t>Details given in the book</a:t>
            </a:r>
          </a:p>
        </p:txBody>
      </p:sp>
    </p:spTree>
    <p:extLst>
      <p:ext uri="{BB962C8B-B14F-4D97-AF65-F5344CB8AC3E}">
        <p14:creationId xmlns:p14="http://schemas.microsoft.com/office/powerpoint/2010/main" val="414279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CAD-332F-8E4C-8A0D-85F20F039E2D}"/>
              </a:ext>
            </a:extLst>
          </p:cNvPr>
          <p:cNvSpPr>
            <a:spLocks noGrp="1"/>
          </p:cNvSpPr>
          <p:nvPr>
            <p:ph type="title"/>
          </p:nvPr>
        </p:nvSpPr>
        <p:spPr>
          <a:xfrm>
            <a:off x="838200" y="2955926"/>
            <a:ext cx="10515600" cy="618286"/>
          </a:xfrm>
        </p:spPr>
        <p:txBody>
          <a:bodyPr>
            <a:normAutofit fontScale="90000"/>
          </a:bodyPr>
          <a:lstStyle/>
          <a:p>
            <a:r>
              <a:rPr lang="en-US" dirty="0"/>
              <a:t>               NP-Completeness proofs</a:t>
            </a:r>
          </a:p>
        </p:txBody>
      </p:sp>
    </p:spTree>
    <p:extLst>
      <p:ext uri="{BB962C8B-B14F-4D97-AF65-F5344CB8AC3E}">
        <p14:creationId xmlns:p14="http://schemas.microsoft.com/office/powerpoint/2010/main" val="1456597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Mapping reduction based proof of K-clique being NPC</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200" y="1413164"/>
            <a:ext cx="10515600" cy="5242469"/>
          </a:xfrm>
        </p:spPr>
        <p:txBody>
          <a:bodyPr>
            <a:normAutofit/>
          </a:bodyPr>
          <a:lstStyle/>
          <a:p>
            <a:r>
              <a:rPr lang="en-US" dirty="0">
                <a:sym typeface="Wingdings" pitchFamily="2" charset="2"/>
              </a:rPr>
              <a:t>Show K-clique is in NPC</a:t>
            </a:r>
          </a:p>
          <a:p>
            <a:pPr lvl="1"/>
            <a:r>
              <a:rPr lang="en-US" b="1" dirty="0">
                <a:solidFill>
                  <a:srgbClr val="011893"/>
                </a:solidFill>
                <a:sym typeface="Wingdings" pitchFamily="2" charset="2"/>
              </a:rPr>
              <a:t>Given a description of which nodes are in the clique, we can CHECK that these nodes indeed form a K-clique</a:t>
            </a:r>
          </a:p>
          <a:p>
            <a:r>
              <a:rPr lang="en-US" b="1" dirty="0">
                <a:solidFill>
                  <a:srgbClr val="011893"/>
                </a:solidFill>
                <a:sym typeface="Wingdings" pitchFamily="2" charset="2"/>
              </a:rPr>
              <a:t>Show a mapping reduction from 3-SAT of K clauses into a K-clique instance</a:t>
            </a:r>
          </a:p>
        </p:txBody>
      </p:sp>
    </p:spTree>
    <p:extLst>
      <p:ext uri="{BB962C8B-B14F-4D97-AF65-F5344CB8AC3E}">
        <p14:creationId xmlns:p14="http://schemas.microsoft.com/office/powerpoint/2010/main" val="3173212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3-SAT to K-clique Mapping Reduction</a:t>
            </a:r>
          </a:p>
        </p:txBody>
      </p:sp>
      <p:pic>
        <p:nvPicPr>
          <p:cNvPr id="7" name="Picture 6" descr="A close up of a map&#13;&#10;&#13;&#10;Description automatically generated">
            <a:extLst>
              <a:ext uri="{FF2B5EF4-FFF2-40B4-BE49-F238E27FC236}">
                <a16:creationId xmlns:a16="http://schemas.microsoft.com/office/drawing/2014/main" id="{0249969E-06CE-324E-9893-5C2E37BD5EC5}"/>
              </a:ext>
            </a:extLst>
          </p:cNvPr>
          <p:cNvPicPr>
            <a:picLocks noChangeAspect="1"/>
          </p:cNvPicPr>
          <p:nvPr/>
        </p:nvPicPr>
        <p:blipFill>
          <a:blip r:embed="rId3"/>
          <a:stretch>
            <a:fillRect/>
          </a:stretch>
        </p:blipFill>
        <p:spPr>
          <a:xfrm>
            <a:off x="838200" y="983412"/>
            <a:ext cx="9220200" cy="5384800"/>
          </a:xfrm>
          <a:prstGeom prst="rect">
            <a:avLst/>
          </a:prstGeom>
        </p:spPr>
      </p:pic>
    </p:spTree>
    <p:extLst>
      <p:ext uri="{BB962C8B-B14F-4D97-AF65-F5344CB8AC3E}">
        <p14:creationId xmlns:p14="http://schemas.microsoft.com/office/powerpoint/2010/main" val="2498550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3-SAT to K-clique Mapping Reduction</a:t>
            </a:r>
          </a:p>
        </p:txBody>
      </p:sp>
      <p:pic>
        <p:nvPicPr>
          <p:cNvPr id="7" name="Picture 6" descr="A close up of a map&#13;&#10;&#13;&#10;Description automatically generated">
            <a:extLst>
              <a:ext uri="{FF2B5EF4-FFF2-40B4-BE49-F238E27FC236}">
                <a16:creationId xmlns:a16="http://schemas.microsoft.com/office/drawing/2014/main" id="{0249969E-06CE-324E-9893-5C2E37BD5EC5}"/>
              </a:ext>
            </a:extLst>
          </p:cNvPr>
          <p:cNvPicPr>
            <a:picLocks noChangeAspect="1"/>
          </p:cNvPicPr>
          <p:nvPr/>
        </p:nvPicPr>
        <p:blipFill>
          <a:blip r:embed="rId3"/>
          <a:stretch>
            <a:fillRect/>
          </a:stretch>
        </p:blipFill>
        <p:spPr>
          <a:xfrm>
            <a:off x="838200" y="983412"/>
            <a:ext cx="4530742" cy="2646053"/>
          </a:xfrm>
          <a:prstGeom prst="rect">
            <a:avLst/>
          </a:prstGeom>
        </p:spPr>
      </p:pic>
      <p:sp>
        <p:nvSpPr>
          <p:cNvPr id="3" name="TextBox 2">
            <a:extLst>
              <a:ext uri="{FF2B5EF4-FFF2-40B4-BE49-F238E27FC236}">
                <a16:creationId xmlns:a16="http://schemas.microsoft.com/office/drawing/2014/main" id="{C21A6D98-D5F8-8247-8BF9-33BDCF45E15D}"/>
              </a:ext>
            </a:extLst>
          </p:cNvPr>
          <p:cNvSpPr txBox="1"/>
          <p:nvPr/>
        </p:nvSpPr>
        <p:spPr>
          <a:xfrm>
            <a:off x="5824025" y="1434905"/>
            <a:ext cx="6151043" cy="2862322"/>
          </a:xfrm>
          <a:prstGeom prst="rect">
            <a:avLst/>
          </a:prstGeom>
          <a:noFill/>
        </p:spPr>
        <p:txBody>
          <a:bodyPr wrap="none" rtlCol="0">
            <a:spAutoFit/>
          </a:bodyPr>
          <a:lstStyle/>
          <a:p>
            <a:pPr marL="285750" indent="-285750">
              <a:buFont typeface="Arial" panose="020B0604020202020204" pitchFamily="34" charset="0"/>
              <a:buChar char="•"/>
            </a:pPr>
            <a:r>
              <a:rPr lang="en-US" dirty="0"/>
              <a:t>Depict each clause as an “island” of 3 nodes each</a:t>
            </a:r>
          </a:p>
          <a:p>
            <a:pPr marL="285750" indent="-285750">
              <a:buFont typeface="Arial" panose="020B0604020202020204" pitchFamily="34" charset="0"/>
              <a:buChar char="•"/>
            </a:pPr>
            <a:r>
              <a:rPr lang="en-US" dirty="0"/>
              <a:t>For a K-clause formula, there are K islands</a:t>
            </a:r>
          </a:p>
          <a:p>
            <a:pPr marL="285750" indent="-285750">
              <a:buFont typeface="Arial" panose="020B0604020202020204" pitchFamily="34" charset="0"/>
              <a:buChar char="•"/>
            </a:pPr>
            <a:r>
              <a:rPr lang="en-US" dirty="0"/>
              <a:t>Between any two islands, draw an edge from one node</a:t>
            </a:r>
          </a:p>
          <a:p>
            <a:r>
              <a:rPr lang="en-US" dirty="0"/>
              <a:t>    of an island to another node of another island</a:t>
            </a:r>
          </a:p>
          <a:p>
            <a:endParaRPr lang="en-US" dirty="0"/>
          </a:p>
          <a:p>
            <a:r>
              <a:rPr lang="en-US" dirty="0"/>
              <a:t>Do the above in ALL possible ways</a:t>
            </a:r>
          </a:p>
          <a:p>
            <a:endParaRPr lang="en-US" dirty="0"/>
          </a:p>
          <a:p>
            <a:r>
              <a:rPr lang="en-US" dirty="0"/>
              <a:t>The edge must connect any two COMPATIBLE nodes</a:t>
            </a:r>
          </a:p>
          <a:p>
            <a:endParaRPr lang="en-US" dirty="0"/>
          </a:p>
          <a:p>
            <a:r>
              <a:rPr lang="en-US" dirty="0"/>
              <a:t>Nodes x and y are compatible if  (x and y) is satisfiable</a:t>
            </a:r>
          </a:p>
        </p:txBody>
      </p:sp>
      <p:sp>
        <p:nvSpPr>
          <p:cNvPr id="4" name="TextBox 3">
            <a:extLst>
              <a:ext uri="{FF2B5EF4-FFF2-40B4-BE49-F238E27FC236}">
                <a16:creationId xmlns:a16="http://schemas.microsoft.com/office/drawing/2014/main" id="{1912BB73-C768-634F-8B76-F90EFA1E9232}"/>
              </a:ext>
            </a:extLst>
          </p:cNvPr>
          <p:cNvSpPr txBox="1"/>
          <p:nvPr/>
        </p:nvSpPr>
        <p:spPr>
          <a:xfrm>
            <a:off x="1286830" y="4749221"/>
            <a:ext cx="9618339" cy="1754326"/>
          </a:xfrm>
          <a:prstGeom prst="rect">
            <a:avLst/>
          </a:prstGeom>
          <a:noFill/>
        </p:spPr>
        <p:txBody>
          <a:bodyPr wrap="none" rtlCol="0">
            <a:spAutoFit/>
          </a:bodyPr>
          <a:lstStyle/>
          <a:p>
            <a:r>
              <a:rPr lang="en-US" dirty="0"/>
              <a:t>The given K-clause 3-CNF formula is SAT </a:t>
            </a:r>
            <a:r>
              <a:rPr lang="en-US" dirty="0" err="1"/>
              <a:t>iff</a:t>
            </a:r>
            <a:r>
              <a:rPr lang="en-US" dirty="0"/>
              <a:t> there is a K-clique in the mapped graph</a:t>
            </a:r>
          </a:p>
          <a:p>
            <a:endParaRPr lang="en-US" dirty="0"/>
          </a:p>
          <a:p>
            <a:r>
              <a:rPr lang="en-US" dirty="0"/>
              <a:t>This is a classical mapping reduction!</a:t>
            </a:r>
          </a:p>
          <a:p>
            <a:endParaRPr lang="en-US" dirty="0"/>
          </a:p>
          <a:p>
            <a:r>
              <a:rPr lang="en-US" dirty="0"/>
              <a:t>Thus, if there is a P-time algorithm for K-clique, then there is a P-time algorithm for 3-SAT</a:t>
            </a:r>
          </a:p>
          <a:p>
            <a:r>
              <a:rPr lang="en-US" dirty="0"/>
              <a:t>  (and ergo for all of NP) </a:t>
            </a:r>
          </a:p>
        </p:txBody>
      </p:sp>
    </p:spTree>
    <p:extLst>
      <p:ext uri="{BB962C8B-B14F-4D97-AF65-F5344CB8AC3E}">
        <p14:creationId xmlns:p14="http://schemas.microsoft.com/office/powerpoint/2010/main" val="871602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sz="3200" dirty="0">
                <a:solidFill>
                  <a:srgbClr val="FF2F92"/>
                </a:solidFill>
              </a:rPr>
              <a:t>Aside: DNF does not capture the complexity of NPC properly!</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
        <p:nvSpPr>
          <p:cNvPr id="3" name="TextBox 2">
            <a:extLst>
              <a:ext uri="{FF2B5EF4-FFF2-40B4-BE49-F238E27FC236}">
                <a16:creationId xmlns:a16="http://schemas.microsoft.com/office/drawing/2014/main" id="{357A093B-C9E5-D640-8725-ED1D8FB2849D}"/>
              </a:ext>
            </a:extLst>
          </p:cNvPr>
          <p:cNvSpPr txBox="1"/>
          <p:nvPr/>
        </p:nvSpPr>
        <p:spPr>
          <a:xfrm>
            <a:off x="609600" y="2194560"/>
            <a:ext cx="11591635" cy="4678204"/>
          </a:xfrm>
          <a:prstGeom prst="rect">
            <a:avLst/>
          </a:prstGeom>
          <a:noFill/>
        </p:spPr>
        <p:txBody>
          <a:bodyPr wrap="none" rtlCol="0">
            <a:spAutoFit/>
          </a:bodyPr>
          <a:lstStyle/>
          <a:p>
            <a:r>
              <a:rPr lang="en-US" dirty="0"/>
              <a:t>Given this or any other CNF with N variables, an NDTM can be built such that </a:t>
            </a:r>
          </a:p>
          <a:p>
            <a:r>
              <a:rPr lang="en-US" dirty="0"/>
              <a:t> * its first N moves are to write out a variable assignment on the tape</a:t>
            </a:r>
          </a:p>
          <a:p>
            <a:r>
              <a:rPr lang="en-US" dirty="0"/>
              <a:t> * then check that under that assignment, the formula is true</a:t>
            </a:r>
          </a:p>
          <a:p>
            <a:endParaRPr lang="en-US" dirty="0"/>
          </a:p>
          <a:p>
            <a:r>
              <a:rPr lang="en-US" dirty="0"/>
              <a:t>But hey, DNF is linear-time SAT-checkable. Multiply the above out to get a DNF</a:t>
            </a:r>
          </a:p>
          <a:p>
            <a:endParaRPr lang="en-US" dirty="0"/>
          </a:p>
          <a:p>
            <a:r>
              <a:rPr lang="en-US" sz="2800" dirty="0"/>
              <a:t>x1 + x1.!x2 + x1.!x3 + x2.x1 + x2.!x2 + x2.!x3 + x3.x1 + x3.!x2 + x3.!x3 </a:t>
            </a:r>
          </a:p>
          <a:p>
            <a:r>
              <a:rPr lang="en-US" dirty="0">
                <a:sym typeface="Wingdings" pitchFamily="2" charset="2"/>
              </a:rPr>
              <a:t> then simplify</a:t>
            </a:r>
          </a:p>
          <a:p>
            <a:endParaRPr lang="en-US" dirty="0">
              <a:sym typeface="Wingdings" pitchFamily="2" charset="2"/>
            </a:endParaRPr>
          </a:p>
          <a:p>
            <a:r>
              <a:rPr lang="en-US" dirty="0">
                <a:sym typeface="Wingdings" pitchFamily="2" charset="2"/>
              </a:rPr>
              <a:t>SAT if ANY product-term is ….. ?(what)</a:t>
            </a:r>
          </a:p>
          <a:p>
            <a:endParaRPr lang="en-US" dirty="0">
              <a:sym typeface="Wingdings" pitchFamily="2" charset="2"/>
            </a:endParaRPr>
          </a:p>
          <a:p>
            <a:r>
              <a:rPr lang="en-US" dirty="0">
                <a:sym typeface="Wingdings" pitchFamily="2" charset="2"/>
              </a:rPr>
              <a:t>This is a linear check</a:t>
            </a:r>
          </a:p>
          <a:p>
            <a:r>
              <a:rPr lang="en-US" dirty="0">
                <a:sym typeface="Wingdings" pitchFamily="2" charset="2"/>
              </a:rPr>
              <a:t>But expansion to DNF turns the formula EXP LONG !!!  So no real advantage.</a:t>
            </a:r>
          </a:p>
          <a:p>
            <a:endParaRPr lang="en-US" dirty="0">
              <a:sym typeface="Wingdings" pitchFamily="2" charset="2"/>
            </a:endParaRPr>
          </a:p>
          <a:p>
            <a:r>
              <a:rPr lang="en-US" b="1" i="1" dirty="0">
                <a:solidFill>
                  <a:srgbClr val="FF0000"/>
                </a:solidFill>
                <a:sym typeface="Wingdings" pitchFamily="2" charset="2"/>
              </a:rPr>
              <a:t>In a sense, DNF is spelling out every possible solution and we have to check one by one !!!</a:t>
            </a:r>
          </a:p>
          <a:p>
            <a:endParaRPr lang="en-US" dirty="0"/>
          </a:p>
        </p:txBody>
      </p:sp>
    </p:spTree>
    <p:extLst>
      <p:ext uri="{BB962C8B-B14F-4D97-AF65-F5344CB8AC3E}">
        <p14:creationId xmlns:p14="http://schemas.microsoft.com/office/powerpoint/2010/main" val="340009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2F41-23AF-FC41-A130-2BD242ADC0F1}"/>
              </a:ext>
            </a:extLst>
          </p:cNvPr>
          <p:cNvSpPr>
            <a:spLocks noGrp="1"/>
          </p:cNvSpPr>
          <p:nvPr>
            <p:ph type="title"/>
          </p:nvPr>
        </p:nvSpPr>
        <p:spPr/>
        <p:txBody>
          <a:bodyPr/>
          <a:lstStyle/>
          <a:p>
            <a:r>
              <a:rPr lang="en-US" dirty="0"/>
              <a:t>Important things about NPC-studies</a:t>
            </a:r>
          </a:p>
        </p:txBody>
      </p:sp>
      <p:sp>
        <p:nvSpPr>
          <p:cNvPr id="3" name="Content Placeholder 2">
            <a:extLst>
              <a:ext uri="{FF2B5EF4-FFF2-40B4-BE49-F238E27FC236}">
                <a16:creationId xmlns:a16="http://schemas.microsoft.com/office/drawing/2014/main" id="{DD5004AE-5242-2043-8FC9-573C432CAA7C}"/>
              </a:ext>
            </a:extLst>
          </p:cNvPr>
          <p:cNvSpPr>
            <a:spLocks noGrp="1"/>
          </p:cNvSpPr>
          <p:nvPr>
            <p:ph idx="1"/>
          </p:nvPr>
        </p:nvSpPr>
        <p:spPr>
          <a:xfrm>
            <a:off x="838200" y="1235676"/>
            <a:ext cx="10515600" cy="4941287"/>
          </a:xfrm>
        </p:spPr>
        <p:txBody>
          <a:bodyPr/>
          <a:lstStyle/>
          <a:p>
            <a:r>
              <a:rPr lang="en-US" dirty="0"/>
              <a:t>NPC problems never loop!</a:t>
            </a:r>
          </a:p>
          <a:p>
            <a:pPr lvl="1"/>
            <a:r>
              <a:rPr lang="en-US" dirty="0"/>
              <a:t>It is always about P-time runnability</a:t>
            </a:r>
          </a:p>
          <a:p>
            <a:r>
              <a:rPr lang="en-US" dirty="0"/>
              <a:t>What was “bad” (looping) is now “exp-time decider behavior (i.e. solvability in P-time is NOT KNOWN)</a:t>
            </a:r>
          </a:p>
          <a:p>
            <a:r>
              <a:rPr lang="en-US" dirty="0"/>
              <a:t>NPC is a reflection of honest human ignorance</a:t>
            </a:r>
          </a:p>
          <a:p>
            <a:pPr lvl="1"/>
            <a:r>
              <a:rPr lang="en-US" dirty="0"/>
              <a:t>The only way science advances is by confessing ignorance and being brutally honest. There is ABSOLUTELY NO ROOM for saying things for the sake of situational convenience … unless facts allow things to be well-grounded</a:t>
            </a:r>
          </a:p>
          <a:p>
            <a:pPr lvl="1"/>
            <a:endParaRPr lang="en-US" dirty="0"/>
          </a:p>
          <a:p>
            <a:r>
              <a:rPr lang="en-US" dirty="0"/>
              <a:t>Ever noble human endeavor must allow for retractions</a:t>
            </a:r>
          </a:p>
          <a:p>
            <a:pPr lvl="1"/>
            <a:r>
              <a:rPr lang="en-US" dirty="0"/>
              <a:t>To be perfect is to never try!</a:t>
            </a:r>
          </a:p>
        </p:txBody>
      </p:sp>
    </p:spTree>
    <p:extLst>
      <p:ext uri="{BB962C8B-B14F-4D97-AF65-F5344CB8AC3E}">
        <p14:creationId xmlns:p14="http://schemas.microsoft.com/office/powerpoint/2010/main" val="176067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Why NPC matters (from book by </a:t>
            </a:r>
            <a:r>
              <a:rPr lang="en-US" sz="3600" dirty="0" err="1"/>
              <a:t>Garey</a:t>
            </a:r>
            <a:r>
              <a:rPr lang="en-US" sz="3600" dirty="0"/>
              <a:t>/Johnson)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10" y="1479971"/>
            <a:ext cx="9161780" cy="5378029"/>
          </a:xfrm>
          <a:prstGeom prst="rect">
            <a:avLst/>
          </a:prstGeom>
        </p:spPr>
      </p:pic>
    </p:spTree>
    <p:extLst>
      <p:ext uri="{BB962C8B-B14F-4D97-AF65-F5344CB8AC3E}">
        <p14:creationId xmlns:p14="http://schemas.microsoft.com/office/powerpoint/2010/main" val="400818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AC0-8EC5-6447-91E6-12CF3BDA00EF}"/>
              </a:ext>
            </a:extLst>
          </p:cNvPr>
          <p:cNvSpPr>
            <a:spLocks noGrp="1"/>
          </p:cNvSpPr>
          <p:nvPr>
            <p:ph type="title"/>
          </p:nvPr>
        </p:nvSpPr>
        <p:spPr>
          <a:xfrm>
            <a:off x="838200" y="365126"/>
            <a:ext cx="11209638" cy="618286"/>
          </a:xfrm>
        </p:spPr>
        <p:txBody>
          <a:bodyPr>
            <a:normAutofit fontScale="90000"/>
          </a:bodyPr>
          <a:lstStyle/>
          <a:p>
            <a:r>
              <a:rPr lang="en-US" dirty="0"/>
              <a:t>The basic idea of Mapping Reduction </a:t>
            </a:r>
            <a:r>
              <a:rPr lang="en-US" dirty="0">
                <a:solidFill>
                  <a:srgbClr val="FF0000"/>
                </a:solidFill>
              </a:rPr>
              <a:t>NPC proofs</a:t>
            </a:r>
          </a:p>
        </p:txBody>
      </p:sp>
      <p:sp>
        <p:nvSpPr>
          <p:cNvPr id="3" name="Content Placeholder 2">
            <a:extLst>
              <a:ext uri="{FF2B5EF4-FFF2-40B4-BE49-F238E27FC236}">
                <a16:creationId xmlns:a16="http://schemas.microsoft.com/office/drawing/2014/main" id="{413525EE-38D0-1649-96A7-FCCF5EFCDAF2}"/>
              </a:ext>
            </a:extLst>
          </p:cNvPr>
          <p:cNvSpPr>
            <a:spLocks noGrp="1"/>
          </p:cNvSpPr>
          <p:nvPr>
            <p:ph idx="1"/>
          </p:nvPr>
        </p:nvSpPr>
        <p:spPr>
          <a:xfrm>
            <a:off x="838200" y="1087395"/>
            <a:ext cx="10515600" cy="5597610"/>
          </a:xfrm>
        </p:spPr>
        <p:txBody>
          <a:bodyPr/>
          <a:lstStyle/>
          <a:p>
            <a:r>
              <a:rPr lang="en-US" sz="2000" dirty="0"/>
              <a:t>A way to take advantage of an already proven hard-fought theorem (“A” below) in establishing the truth of new conjectures (“B” below)</a:t>
            </a:r>
          </a:p>
          <a:p>
            <a:pPr lvl="1"/>
            <a:r>
              <a:rPr lang="en-US" sz="2000" dirty="0"/>
              <a:t>We do a proof via diagonalization that </a:t>
            </a:r>
            <a:r>
              <a:rPr lang="en-US" sz="2000" b="1" dirty="0">
                <a:solidFill>
                  <a:srgbClr val="FF40FF"/>
                </a:solidFill>
              </a:rPr>
              <a:t>3-SAT</a:t>
            </a:r>
            <a:r>
              <a:rPr lang="en-US" sz="2000" dirty="0"/>
              <a:t> </a:t>
            </a:r>
            <a:r>
              <a:rPr lang="en-US" sz="2000" b="1" dirty="0">
                <a:solidFill>
                  <a:srgbClr val="0432FF"/>
                </a:solidFill>
              </a:rPr>
              <a:t>is NP-Complete </a:t>
            </a:r>
            <a:r>
              <a:rPr lang="en-US" sz="2000" dirty="0"/>
              <a:t>(the “A” mentioned)</a:t>
            </a:r>
          </a:p>
          <a:p>
            <a:pPr lvl="1"/>
            <a:r>
              <a:rPr lang="en-US" sz="2000" dirty="0"/>
              <a:t>We can then handle 1000s of other (often more relevant) questions easily (the “B”s)</a:t>
            </a:r>
          </a:p>
          <a:p>
            <a:pPr lvl="2"/>
            <a:r>
              <a:rPr lang="en-US" dirty="0"/>
              <a:t>Prove that ”A” &lt;= “B” </a:t>
            </a:r>
            <a:r>
              <a:rPr lang="en-US" dirty="0" err="1"/>
              <a:t>i</a:t>
            </a:r>
            <a:endParaRPr lang="en-US" dirty="0"/>
          </a:p>
          <a:p>
            <a:pPr lvl="2"/>
            <a:r>
              <a:rPr lang="en-US" dirty="0"/>
              <a:t>i.e. A mapping-reduces-to B </a:t>
            </a:r>
            <a:r>
              <a:rPr lang="en-US" b="1" dirty="0">
                <a:solidFill>
                  <a:srgbClr val="FF0000"/>
                </a:solidFill>
              </a:rPr>
              <a:t>via a Polynomial-time computable function f </a:t>
            </a:r>
            <a:r>
              <a:rPr lang="en-US" sz="1600" b="1" dirty="0">
                <a:solidFill>
                  <a:srgbClr val="FF0000"/>
                </a:solidFill>
              </a:rPr>
              <a:t>(i.e. you can code-up f in any of your favorite prog. languages in a way that f NEVER loops on any A-input and runs in P-time. </a:t>
            </a:r>
            <a:r>
              <a:rPr lang="en-US" sz="1600" b="1" dirty="0">
                <a:solidFill>
                  <a:schemeClr val="tx1"/>
                </a:solidFill>
              </a:rPr>
              <a:t>Easy to do – you map Boolean formulae to Graphs, </a:t>
            </a:r>
            <a:r>
              <a:rPr lang="en-US" sz="1600" b="1" dirty="0" err="1">
                <a:solidFill>
                  <a:schemeClr val="tx1"/>
                </a:solidFill>
              </a:rPr>
              <a:t>etc</a:t>
            </a:r>
            <a:r>
              <a:rPr lang="en-US" sz="1600" b="1" dirty="0">
                <a:solidFill>
                  <a:schemeClr val="tx1"/>
                </a:solidFill>
              </a:rPr>
              <a:t> as we will see!</a:t>
            </a:r>
            <a:r>
              <a:rPr lang="en-US" sz="1600" b="1" dirty="0">
                <a:solidFill>
                  <a:srgbClr val="FF0000"/>
                </a:solidFill>
              </a:rPr>
              <a:t>)</a:t>
            </a:r>
          </a:p>
          <a:p>
            <a:pPr lvl="2"/>
            <a:r>
              <a:rPr lang="en-US" sz="1600" dirty="0"/>
              <a:t>i.e. Given a </a:t>
            </a:r>
            <a:r>
              <a:rPr lang="en-US" sz="1600" b="1" dirty="0">
                <a:solidFill>
                  <a:srgbClr val="0432FF"/>
                </a:solidFill>
              </a:rPr>
              <a:t>P-time solver for B</a:t>
            </a:r>
            <a:r>
              <a:rPr lang="en-US" sz="1600" dirty="0"/>
              <a:t>, we can take ANY</a:t>
            </a:r>
          </a:p>
          <a:p>
            <a:pPr marL="914400" lvl="2" indent="0">
              <a:buNone/>
            </a:pPr>
            <a:r>
              <a:rPr lang="en-US" sz="1600" dirty="0"/>
              <a:t>  A-instance, map it via “f” into a B-instance</a:t>
            </a:r>
          </a:p>
          <a:p>
            <a:pPr marL="914400" lvl="2" indent="0">
              <a:buNone/>
            </a:pPr>
            <a:r>
              <a:rPr lang="en-US" sz="1600" dirty="0"/>
              <a:t>  and feed it to the claimed </a:t>
            </a:r>
            <a:r>
              <a:rPr lang="en-US" sz="1600" b="1" dirty="0">
                <a:solidFill>
                  <a:srgbClr val="0432FF"/>
                </a:solidFill>
              </a:rPr>
              <a:t>P-time B-solver</a:t>
            </a:r>
          </a:p>
          <a:p>
            <a:pPr marL="914400" lvl="2" indent="0">
              <a:buNone/>
            </a:pPr>
            <a:r>
              <a:rPr lang="en-US" sz="1600" b="1" dirty="0">
                <a:solidFill>
                  <a:srgbClr val="0432FF"/>
                </a:solidFill>
              </a:rPr>
              <a:t> (P-time decider)</a:t>
            </a:r>
          </a:p>
          <a:p>
            <a:r>
              <a:rPr lang="en-US" sz="1800" dirty="0"/>
              <a:t>Given that an MR means </a:t>
            </a:r>
          </a:p>
          <a:p>
            <a:pPr marL="0" indent="0">
              <a:buNone/>
            </a:pPr>
            <a:r>
              <a:rPr lang="en-US" sz="2000" dirty="0"/>
              <a:t> “x in A </a:t>
            </a:r>
            <a:r>
              <a:rPr lang="en-US" sz="2000" dirty="0" err="1"/>
              <a:t>iff</a:t>
            </a:r>
            <a:r>
              <a:rPr lang="en-US" sz="2000" dirty="0"/>
              <a:t> f(x) in B”, i.e.</a:t>
            </a:r>
          </a:p>
          <a:p>
            <a:pPr lvl="1"/>
            <a:r>
              <a:rPr lang="en-US" sz="1800" dirty="0"/>
              <a:t>x in A =&gt; f(x) in B</a:t>
            </a:r>
          </a:p>
          <a:p>
            <a:pPr lvl="1"/>
            <a:r>
              <a:rPr lang="en-US" sz="1800" dirty="0"/>
              <a:t>x not in A =&gt; f(x) not in B</a:t>
            </a:r>
          </a:p>
          <a:p>
            <a:pPr marL="0" indent="0">
              <a:buNone/>
            </a:pPr>
            <a:r>
              <a:rPr lang="en-US" sz="1600" dirty="0"/>
              <a:t>We can conclude that </a:t>
            </a:r>
          </a:p>
          <a:p>
            <a:pPr marL="0" indent="0">
              <a:buNone/>
            </a:pPr>
            <a:r>
              <a:rPr lang="en-US" sz="1600" dirty="0"/>
              <a:t>“solving B in P-time means Solving A in P-time </a:t>
            </a:r>
            <a:r>
              <a:rPr lang="en-US" sz="2000" dirty="0">
                <a:solidFill>
                  <a:srgbClr val="FF0000"/>
                </a:solidFill>
                <a:sym typeface="Wingdings" pitchFamily="2" charset="2"/>
              </a:rPr>
              <a:t>--&gt; A Turing Award or Clay Prize !! (not a blooper)</a:t>
            </a:r>
            <a:endParaRPr lang="en-US" sz="2000" dirty="0">
              <a:solidFill>
                <a:srgbClr val="FF0000"/>
              </a:solidFill>
            </a:endParaRPr>
          </a:p>
        </p:txBody>
      </p:sp>
      <p:pic>
        <p:nvPicPr>
          <p:cNvPr id="4" name="Picture 3">
            <a:extLst>
              <a:ext uri="{FF2B5EF4-FFF2-40B4-BE49-F238E27FC236}">
                <a16:creationId xmlns:a16="http://schemas.microsoft.com/office/drawing/2014/main" id="{D953F29A-5263-4E42-AC01-601D7545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854" y="3654374"/>
            <a:ext cx="4396946" cy="2580094"/>
          </a:xfrm>
          <a:prstGeom prst="rect">
            <a:avLst/>
          </a:prstGeom>
        </p:spPr>
      </p:pic>
    </p:spTree>
    <p:extLst>
      <p:ext uri="{BB962C8B-B14F-4D97-AF65-F5344CB8AC3E}">
        <p14:creationId xmlns:p14="http://schemas.microsoft.com/office/powerpoint/2010/main" val="228868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50E-1D1F-2A46-9B28-6BF83C4312B4}"/>
              </a:ext>
            </a:extLst>
          </p:cNvPr>
          <p:cNvSpPr>
            <a:spLocks noGrp="1"/>
          </p:cNvSpPr>
          <p:nvPr>
            <p:ph type="title"/>
          </p:nvPr>
        </p:nvSpPr>
        <p:spPr/>
        <p:txBody>
          <a:bodyPr>
            <a:normAutofit fontScale="90000"/>
          </a:bodyPr>
          <a:lstStyle/>
          <a:p>
            <a:r>
              <a:rPr lang="en-US" dirty="0"/>
              <a:t>The language K-Clique</a:t>
            </a:r>
          </a:p>
        </p:txBody>
      </p:sp>
      <p:sp>
        <p:nvSpPr>
          <p:cNvPr id="3" name="Content Placeholder 2">
            <a:extLst>
              <a:ext uri="{FF2B5EF4-FFF2-40B4-BE49-F238E27FC236}">
                <a16:creationId xmlns:a16="http://schemas.microsoft.com/office/drawing/2014/main" id="{A9943FB2-4012-EB40-951E-D26A46032D2A}"/>
              </a:ext>
            </a:extLst>
          </p:cNvPr>
          <p:cNvSpPr>
            <a:spLocks noGrp="1"/>
          </p:cNvSpPr>
          <p:nvPr>
            <p:ph idx="1"/>
          </p:nvPr>
        </p:nvSpPr>
        <p:spPr/>
        <p:txBody>
          <a:bodyPr/>
          <a:lstStyle/>
          <a:p>
            <a:r>
              <a:rPr lang="en-US" dirty="0"/>
              <a:t>Given an undirected graph, is there a set of K nodes such that they are all pairwise connected?</a:t>
            </a:r>
          </a:p>
          <a:p>
            <a:pPr lvl="1"/>
            <a:r>
              <a:rPr lang="en-US" dirty="0"/>
              <a:t>They form a K-Clique? </a:t>
            </a:r>
          </a:p>
          <a:p>
            <a:endParaRPr lang="en-US" dirty="0"/>
          </a:p>
          <a:p>
            <a:endParaRPr lang="en-US" dirty="0"/>
          </a:p>
          <a:p>
            <a:pPr marL="0" indent="0">
              <a:buNone/>
            </a:pPr>
            <a:r>
              <a:rPr lang="en-US" dirty="0"/>
              <a:t>K-Clique – { &lt; G &gt; : G is a graph that has a K-Clique in it }</a:t>
            </a:r>
          </a:p>
        </p:txBody>
      </p:sp>
    </p:spTree>
    <p:extLst>
      <p:ext uri="{BB962C8B-B14F-4D97-AF65-F5344CB8AC3E}">
        <p14:creationId xmlns:p14="http://schemas.microsoft.com/office/powerpoint/2010/main" val="419255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6CC9-F173-B847-B6C9-DADC3AAABD46}"/>
              </a:ext>
            </a:extLst>
          </p:cNvPr>
          <p:cNvSpPr>
            <a:spLocks noGrp="1"/>
          </p:cNvSpPr>
          <p:nvPr>
            <p:ph type="title"/>
          </p:nvPr>
        </p:nvSpPr>
        <p:spPr/>
        <p:txBody>
          <a:bodyPr>
            <a:normAutofit fontScale="90000"/>
          </a:bodyPr>
          <a:lstStyle/>
          <a:p>
            <a:r>
              <a:rPr lang="en-US" dirty="0"/>
              <a:t>We are about to show 3-SAT &lt;=p  K-Clique</a:t>
            </a:r>
          </a:p>
        </p:txBody>
      </p:sp>
      <p:sp>
        <p:nvSpPr>
          <p:cNvPr id="3" name="Content Placeholder 2">
            <a:extLst>
              <a:ext uri="{FF2B5EF4-FFF2-40B4-BE49-F238E27FC236}">
                <a16:creationId xmlns:a16="http://schemas.microsoft.com/office/drawing/2014/main" id="{395B7C9B-21BF-9D46-99AD-44B6E05F173B}"/>
              </a:ext>
            </a:extLst>
          </p:cNvPr>
          <p:cNvSpPr>
            <a:spLocks noGrp="1"/>
          </p:cNvSpPr>
          <p:nvPr>
            <p:ph idx="1"/>
          </p:nvPr>
        </p:nvSpPr>
        <p:spPr/>
        <p:txBody>
          <a:bodyPr/>
          <a:lstStyle/>
          <a:p>
            <a:r>
              <a:rPr lang="en-US" dirty="0"/>
              <a:t>&lt;=p is a mapping reduction but with a polynomial bound on runtime</a:t>
            </a:r>
          </a:p>
          <a:p>
            <a:endParaRPr lang="en-US" dirty="0"/>
          </a:p>
          <a:p>
            <a:r>
              <a:rPr lang="en-US" dirty="0"/>
              <a:t>That is, we can translate a 3-SAT instance to a K-Clique instance in polynomial time</a:t>
            </a:r>
          </a:p>
          <a:p>
            <a:endParaRPr lang="en-US" dirty="0"/>
          </a:p>
          <a:p>
            <a:r>
              <a:rPr lang="en-US" dirty="0"/>
              <a:t>This means that if K-Clique has a Polynomial Algorithm, then </a:t>
            </a:r>
          </a:p>
          <a:p>
            <a:pPr marL="0" indent="0">
              <a:buNone/>
            </a:pPr>
            <a:r>
              <a:rPr lang="en-US" dirty="0"/>
              <a:t>   3-SAT will also have a Polynomial Algorithm</a:t>
            </a:r>
          </a:p>
        </p:txBody>
      </p:sp>
    </p:spTree>
    <p:extLst>
      <p:ext uri="{BB962C8B-B14F-4D97-AF65-F5344CB8AC3E}">
        <p14:creationId xmlns:p14="http://schemas.microsoft.com/office/powerpoint/2010/main" val="271893665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17583</TotalTime>
  <Words>2461</Words>
  <Application>Microsoft Macintosh PowerPoint</Application>
  <PresentationFormat>Widescreen</PresentationFormat>
  <Paragraphs>289</Paragraphs>
  <Slides>43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Helvetica</vt:lpstr>
      <vt:lpstr>Trebuchet MS</vt:lpstr>
      <vt:lpstr>Office Theme</vt:lpstr>
      <vt:lpstr>CS 3100, Models of Computation, Spring 20, L24</vt:lpstr>
      <vt:lpstr>                Undecidability proofs</vt:lpstr>
      <vt:lpstr>The basic idea of Mapping Reduction in Undec.</vt:lpstr>
      <vt:lpstr>               NP-Completeness proofs</vt:lpstr>
      <vt:lpstr>Important things about NPC-studies</vt:lpstr>
      <vt:lpstr>Why NPC matters (from book by Garey/Johnson)</vt:lpstr>
      <vt:lpstr>The basic idea of Mapping Reduction NPC proofs</vt:lpstr>
      <vt:lpstr>The language K-Clique</vt:lpstr>
      <vt:lpstr>We are about to show 3-SAT &lt;=p  K-Clique</vt:lpstr>
      <vt:lpstr>3SAT &lt;=p K-Clique  (the “Translate” fn.)</vt:lpstr>
      <vt:lpstr>   Exercises to help learn 3-SAT &lt;=p  K-Clique</vt:lpstr>
      <vt:lpstr>Practice Problems: Sat? Sat Instance? Clique?</vt:lpstr>
      <vt:lpstr>Practice Problems: Sat? Sat instance? Clique?</vt:lpstr>
      <vt:lpstr>Sat? Sat instance? Clique?</vt:lpstr>
      <vt:lpstr>Sat? Sat instance? Clique?</vt:lpstr>
      <vt:lpstr>Your Asg-7’s problems</vt:lpstr>
      <vt:lpstr>            Binary Decision Diagrams</vt:lpstr>
      <vt:lpstr>BDDs</vt:lpstr>
      <vt:lpstr>Use of BDD tool</vt:lpstr>
      <vt:lpstr>Things to observe about BDDs</vt:lpstr>
      <vt:lpstr>Practice Problems: Sat? BDD for var order x1,x2,x3 ?</vt:lpstr>
      <vt:lpstr>Sat? Sat instance with BDD var order x1,x2,x3?</vt:lpstr>
      <vt:lpstr>TMs help precisely model time complexity</vt:lpstr>
      <vt:lpstr>Show relative hardness of problems via &lt;=p</vt:lpstr>
      <vt:lpstr>NPC problems are easy to check; difficult to solve</vt:lpstr>
      <vt:lpstr>Definition of P-time and NP-time (from book)</vt:lpstr>
      <vt:lpstr>Definition of NP-time (from book)</vt:lpstr>
      <vt:lpstr>Illustration of NP-time (from book)</vt:lpstr>
      <vt:lpstr>Definition of P-time and NP-time (from book)</vt:lpstr>
      <vt:lpstr>Smart idea</vt:lpstr>
      <vt:lpstr>First NPC problem</vt:lpstr>
      <vt:lpstr>How 3SAT was shown NP-hard (from book)</vt:lpstr>
      <vt:lpstr>Mapping reductions are key to “connect-up”</vt:lpstr>
      <vt:lpstr>The “funnel diagram”</vt:lpstr>
      <vt:lpstr>The “funnel diagram”</vt:lpstr>
      <vt:lpstr>The “funnel diagram”</vt:lpstr>
      <vt:lpstr>The “funnel diagram”</vt:lpstr>
      <vt:lpstr>Language hierarchy in NP-land (ignore “Co” for now)</vt:lpstr>
      <vt:lpstr>Boolean Satisfiability: First NPC problem</vt:lpstr>
      <vt:lpstr>Mapping reduction based proof of K-clique being NPC</vt:lpstr>
      <vt:lpstr>3-SAT to K-clique Mapping Reduction</vt:lpstr>
      <vt:lpstr>3-SAT to K-clique Mapping Reduction</vt:lpstr>
      <vt:lpstr>Aside: DNF does not capture the complexity of NPC properly!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548</cp:revision>
  <cp:lastPrinted>2018-11-20T15:47:28Z</cp:lastPrinted>
  <dcterms:created xsi:type="dcterms:W3CDTF">2017-08-23T19:27:01Z</dcterms:created>
  <dcterms:modified xsi:type="dcterms:W3CDTF">2020-04-13T17:09:00Z</dcterms:modified>
</cp:coreProperties>
</file>