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14" r:id="rId2"/>
    <p:sldId id="764" r:id="rId3"/>
    <p:sldId id="818" r:id="rId4"/>
    <p:sldId id="820" r:id="rId5"/>
    <p:sldId id="821" r:id="rId6"/>
    <p:sldId id="822" r:id="rId7"/>
    <p:sldId id="823" r:id="rId8"/>
    <p:sldId id="824" r:id="rId9"/>
    <p:sldId id="825" r:id="rId10"/>
    <p:sldId id="826" r:id="rId11"/>
    <p:sldId id="829" r:id="rId12"/>
    <p:sldId id="833" r:id="rId13"/>
    <p:sldId id="837" r:id="rId14"/>
    <p:sldId id="838" r:id="rId15"/>
    <p:sldId id="832" r:id="rId16"/>
    <p:sldId id="839" r:id="rId17"/>
    <p:sldId id="840" r:id="rId18"/>
    <p:sldId id="84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0000"/>
    <a:srgbClr val="0432FF"/>
    <a:srgbClr val="FF7E79"/>
    <a:srgbClr val="945200"/>
    <a:srgbClr val="0096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/>
    <p:restoredTop sz="93539"/>
  </p:normalViewPr>
  <p:slideViewPr>
    <p:cSldViewPr snapToGrid="0" snapToObjects="1">
      <p:cViewPr varScale="1">
        <p:scale>
          <a:sx n="115" d="100"/>
          <a:sy n="115" d="100"/>
        </p:scale>
        <p:origin x="4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tiff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3100, Models of Computation, Spring 2020, </a:t>
            </a:r>
            <a:r>
              <a:rPr lang="en-US" sz="3600" dirty="0" err="1"/>
              <a:t>Lec</a:t>
            </a:r>
            <a:r>
              <a:rPr lang="en-US" sz="3600" dirty="0"/>
              <a:t>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E568BE-EE5D-AD47-A95B-BC462D986681}"/>
              </a:ext>
            </a:extLst>
          </p:cNvPr>
          <p:cNvSpPr txBox="1"/>
          <p:nvPr/>
        </p:nvSpPr>
        <p:spPr>
          <a:xfrm>
            <a:off x="4844696" y="3616992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bit.ly</a:t>
            </a:r>
            <a:r>
              <a:rPr lang="en-US" dirty="0"/>
              <a:t>/3100s20Syllabus</a:t>
            </a:r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107017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Is this a DFA? </a:t>
            </a:r>
            <a:br>
              <a:rPr lang="en-US" sz="2400" dirty="0"/>
            </a:br>
            <a:r>
              <a:rPr lang="en-US" sz="2400" dirty="0"/>
              <a:t>Which strings are accepted by it?</a:t>
            </a:r>
            <a:br>
              <a:rPr lang="en-US" sz="2400" dirty="0"/>
            </a:br>
            <a:r>
              <a:rPr lang="en-US" sz="2400" dirty="0"/>
              <a:t>What language is recognized by it?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50" y="1209878"/>
            <a:ext cx="6957050" cy="56354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758" y="101600"/>
            <a:ext cx="2196042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7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6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Formal structure of a DFA, and an example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2572B0-D15A-9442-A278-022B23C4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60851"/>
            <a:ext cx="8056604" cy="1949411"/>
          </a:xfrm>
          <a:prstGeom prst="rect">
            <a:avLst/>
          </a:prstGeom>
        </p:spPr>
      </p:pic>
      <p:pic>
        <p:nvPicPr>
          <p:cNvPr id="10" name="Picture 9" descr="A close up of a clock&#10;&#10;Description automatically generated">
            <a:extLst>
              <a:ext uri="{FF2B5EF4-FFF2-40B4-BE49-F238E27FC236}">
                <a16:creationId xmlns:a16="http://schemas.microsoft.com/office/drawing/2014/main" id="{8C6E3E1B-809C-A146-A0D9-DD4253ADC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421" y="698655"/>
            <a:ext cx="2102445" cy="203987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596BDA-E987-FE47-87D7-DAA257FDB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656" y="698655"/>
            <a:ext cx="3044344" cy="32832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95A815-C69E-8C4D-B821-21F9BBB6A925}"/>
              </a:ext>
            </a:extLst>
          </p:cNvPr>
          <p:cNvSpPr txBox="1"/>
          <p:nvPr/>
        </p:nvSpPr>
        <p:spPr>
          <a:xfrm>
            <a:off x="247135" y="3209606"/>
            <a:ext cx="8406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The language of a DFA  is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“ the strings that take the DFA from the initial state to one of the final states ”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(if the initial state is also a final state, then the language also contains epsilon)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30BB3B-0980-B84B-8C96-E46685D993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35" y="4740724"/>
            <a:ext cx="810493" cy="4687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F5F6FD-2B7B-ED42-8446-85CDF1EB8946}"/>
              </a:ext>
            </a:extLst>
          </p:cNvPr>
          <p:cNvSpPr txBox="1"/>
          <p:nvPr/>
        </p:nvSpPr>
        <p:spPr>
          <a:xfrm>
            <a:off x="2161292" y="4886278"/>
            <a:ext cx="6364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five strings in this DFA’s language (in numeric order)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5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556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step_dfa</a:t>
            </a:r>
            <a:r>
              <a:rPr lang="en-US" dirty="0"/>
              <a:t>, </a:t>
            </a:r>
            <a:r>
              <a:rPr lang="en-US" dirty="0" err="1"/>
              <a:t>run_dfa</a:t>
            </a:r>
            <a:r>
              <a:rPr lang="en-US" dirty="0"/>
              <a:t>, </a:t>
            </a:r>
            <a:r>
              <a:rPr lang="en-US" dirty="0" err="1"/>
              <a:t>accepts_dfa</a:t>
            </a:r>
            <a:r>
              <a:rPr lang="en-US" dirty="0"/>
              <a:t> in code</a:t>
            </a:r>
          </a:p>
        </p:txBody>
      </p:sp>
      <p:pic>
        <p:nvPicPr>
          <p:cNvPr id="10" name="Picture 9" descr="A close up of a clock&#10;&#10;Description automatically generated">
            <a:extLst>
              <a:ext uri="{FF2B5EF4-FFF2-40B4-BE49-F238E27FC236}">
                <a16:creationId xmlns:a16="http://schemas.microsoft.com/office/drawing/2014/main" id="{8C6E3E1B-809C-A146-A0D9-DD4253AD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015" y="0"/>
            <a:ext cx="1375466" cy="13345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C0D4BD-10A2-E348-82E2-07D1E59B8295}"/>
              </a:ext>
            </a:extLst>
          </p:cNvPr>
          <p:cNvSpPr txBox="1"/>
          <p:nvPr/>
        </p:nvSpPr>
        <p:spPr>
          <a:xfrm>
            <a:off x="6956854" y="5980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CA4410-B927-AB42-9342-EDC9B5B8C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3" y="983412"/>
            <a:ext cx="4776540" cy="202186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9891F3-3C00-4342-8403-57C3AA456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9" y="3041899"/>
            <a:ext cx="5938076" cy="302155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F6459F-56C1-D24F-8D16-5590B9B80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286" y="3041898"/>
            <a:ext cx="5992697" cy="258042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5F2539-D6C8-CA4B-9A8B-FAC1B1D6C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985" y="908828"/>
            <a:ext cx="6324914" cy="16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2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step_dfa</a:t>
            </a:r>
            <a:r>
              <a:rPr lang="en-US" dirty="0"/>
              <a:t>, </a:t>
            </a:r>
            <a:r>
              <a:rPr lang="en-US" dirty="0" err="1"/>
              <a:t>run_dfa</a:t>
            </a:r>
            <a:r>
              <a:rPr lang="en-US" dirty="0"/>
              <a:t>, </a:t>
            </a:r>
            <a:r>
              <a:rPr lang="en-US" dirty="0" err="1"/>
              <a:t>accepts_dfa</a:t>
            </a:r>
            <a:r>
              <a:rPr lang="en-US" dirty="0"/>
              <a:t> in math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2572B0-D15A-9442-A278-022B23C4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60851"/>
            <a:ext cx="8389088" cy="2029860"/>
          </a:xfrm>
          <a:prstGeom prst="rect">
            <a:avLst/>
          </a:prstGeom>
        </p:spPr>
      </p:pic>
      <p:pic>
        <p:nvPicPr>
          <p:cNvPr id="10" name="Picture 9" descr="A close up of a clock&#10;&#10;Description automatically generated">
            <a:extLst>
              <a:ext uri="{FF2B5EF4-FFF2-40B4-BE49-F238E27FC236}">
                <a16:creationId xmlns:a16="http://schemas.microsoft.com/office/drawing/2014/main" id="{8C6E3E1B-809C-A146-A0D9-DD4253ADC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658" y="983412"/>
            <a:ext cx="2294483" cy="22261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C0D4BD-10A2-E348-82E2-07D1E59B8295}"/>
              </a:ext>
            </a:extLst>
          </p:cNvPr>
          <p:cNvSpPr txBox="1"/>
          <p:nvPr/>
        </p:nvSpPr>
        <p:spPr>
          <a:xfrm>
            <a:off x="6956854" y="5980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2DEBE-7E5D-424A-AF17-1581AEE82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034" y="3170367"/>
            <a:ext cx="2197100" cy="80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A75AFF-202B-E64D-BF57-8C4A4A9ED63D}"/>
              </a:ext>
            </a:extLst>
          </p:cNvPr>
          <p:cNvSpPr txBox="1"/>
          <p:nvPr/>
        </p:nvSpPr>
        <p:spPr>
          <a:xfrm>
            <a:off x="432486" y="338575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step_dfa</a:t>
            </a:r>
            <a:r>
              <a:rPr lang="en-US" dirty="0"/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9A46A-AC3B-D442-8491-1B65EE4EB442}"/>
              </a:ext>
            </a:extLst>
          </p:cNvPr>
          <p:cNvSpPr txBox="1"/>
          <p:nvPr/>
        </p:nvSpPr>
        <p:spPr>
          <a:xfrm>
            <a:off x="432486" y="437968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run_dfa</a:t>
            </a:r>
            <a:r>
              <a:rPr lang="en-US" dirty="0"/>
              <a:t>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54CF79-E19E-C34E-8E99-2D0CA0538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4568" y="4059139"/>
            <a:ext cx="6642100" cy="939800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0533F281-785A-824E-A5EF-4B405CED5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687" y="4872306"/>
            <a:ext cx="3251200" cy="889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697EC5-E050-F649-AC8B-2859F3E7E2FA}"/>
              </a:ext>
            </a:extLst>
          </p:cNvPr>
          <p:cNvSpPr txBox="1"/>
          <p:nvPr/>
        </p:nvSpPr>
        <p:spPr>
          <a:xfrm>
            <a:off x="480576" y="5947344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accepts_dfa</a:t>
            </a:r>
            <a:r>
              <a:rPr lang="en-US" dirty="0"/>
              <a:t>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1C4B26-A4B6-4C48-8AF0-B0C6602166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6034" y="5797149"/>
            <a:ext cx="3505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9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556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step_dfa</a:t>
            </a:r>
            <a:r>
              <a:rPr lang="en-US" dirty="0"/>
              <a:t>, </a:t>
            </a:r>
            <a:r>
              <a:rPr lang="en-US" dirty="0" err="1"/>
              <a:t>run_dfa</a:t>
            </a:r>
            <a:r>
              <a:rPr lang="en-US" dirty="0"/>
              <a:t>, </a:t>
            </a:r>
            <a:r>
              <a:rPr lang="en-US" dirty="0" err="1"/>
              <a:t>accepts_dfa</a:t>
            </a:r>
            <a:r>
              <a:rPr lang="en-US" dirty="0"/>
              <a:t> in both!</a:t>
            </a:r>
          </a:p>
        </p:txBody>
      </p:sp>
      <p:pic>
        <p:nvPicPr>
          <p:cNvPr id="10" name="Picture 9" descr="A close up of a clock&#10;&#10;Description automatically generated">
            <a:extLst>
              <a:ext uri="{FF2B5EF4-FFF2-40B4-BE49-F238E27FC236}">
                <a16:creationId xmlns:a16="http://schemas.microsoft.com/office/drawing/2014/main" id="{8C6E3E1B-809C-A146-A0D9-DD4253AD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015" y="0"/>
            <a:ext cx="1375466" cy="13345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C0D4BD-10A2-E348-82E2-07D1E59B8295}"/>
              </a:ext>
            </a:extLst>
          </p:cNvPr>
          <p:cNvSpPr txBox="1"/>
          <p:nvPr/>
        </p:nvSpPr>
        <p:spPr>
          <a:xfrm>
            <a:off x="6956854" y="5980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CA4410-B927-AB42-9342-EDC9B5B8C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3" y="983412"/>
            <a:ext cx="4776540" cy="202186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9891F3-3C00-4342-8403-57C3AA456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9" y="3041899"/>
            <a:ext cx="5938076" cy="302155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F6459F-56C1-D24F-8D16-5590B9B80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286" y="3041898"/>
            <a:ext cx="5992697" cy="258042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5F2539-D6C8-CA4B-9A8B-FAC1B1D6C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985" y="908828"/>
            <a:ext cx="6324914" cy="1663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8159BE-D3FB-5B42-B72B-D12FD077F6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7802" y="908828"/>
            <a:ext cx="1273034" cy="463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DC7C5C-3A92-D242-825B-00D17E623C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3250" y="6234167"/>
            <a:ext cx="3411897" cy="482754"/>
          </a:xfrm>
          <a:prstGeom prst="rect">
            <a:avLst/>
          </a:prstGeom>
        </p:spPr>
      </p:pic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94B6F609-B728-D643-B69D-6F258B48E9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2629" y="4316322"/>
            <a:ext cx="1646194" cy="45013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24AA7E-3CA8-3746-8F39-0073FF491444}"/>
              </a:ext>
            </a:extLst>
          </p:cNvPr>
          <p:cNvCxnSpPr>
            <a:cxnSpLocks/>
          </p:cNvCxnSpPr>
          <p:nvPr/>
        </p:nvCxnSpPr>
        <p:spPr>
          <a:xfrm flipH="1">
            <a:off x="1458726" y="4732794"/>
            <a:ext cx="2283420" cy="28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73BA5F-750F-AE45-9D2C-8D6C95F215A1}"/>
              </a:ext>
            </a:extLst>
          </p:cNvPr>
          <p:cNvCxnSpPr>
            <a:cxnSpLocks/>
          </p:cNvCxnSpPr>
          <p:nvPr/>
        </p:nvCxnSpPr>
        <p:spPr>
          <a:xfrm flipH="1" flipV="1">
            <a:off x="3612437" y="6005385"/>
            <a:ext cx="259418" cy="3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F1A211-076E-4A4C-A99A-D748C9ACACCF}"/>
              </a:ext>
            </a:extLst>
          </p:cNvPr>
          <p:cNvCxnSpPr>
            <a:cxnSpLocks/>
          </p:cNvCxnSpPr>
          <p:nvPr/>
        </p:nvCxnSpPr>
        <p:spPr>
          <a:xfrm flipH="1" flipV="1">
            <a:off x="2226349" y="5987032"/>
            <a:ext cx="1072905" cy="36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83C783-C5A4-244B-B005-D04C41794D13}"/>
              </a:ext>
            </a:extLst>
          </p:cNvPr>
          <p:cNvCxnSpPr>
            <a:cxnSpLocks/>
          </p:cNvCxnSpPr>
          <p:nvPr/>
        </p:nvCxnSpPr>
        <p:spPr>
          <a:xfrm flipH="1">
            <a:off x="2387488" y="4749624"/>
            <a:ext cx="1826166" cy="54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AEAE4B2-4353-0D4A-AF4A-8E96C16C5D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6800" y="1887917"/>
            <a:ext cx="2757130" cy="67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6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 DFA for “ends with 0101”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BE6E4-2F5D-9944-8CBB-19F8079A0411}"/>
              </a:ext>
            </a:extLst>
          </p:cNvPr>
          <p:cNvSpPr txBox="1"/>
          <p:nvPr/>
        </p:nvSpPr>
        <p:spPr>
          <a:xfrm>
            <a:off x="951470" y="1445741"/>
            <a:ext cx="8597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mathematically as a language</a:t>
            </a:r>
          </a:p>
          <a:p>
            <a:r>
              <a:rPr lang="en-US" dirty="0"/>
              <a:t>Design in Jove syntax, keeping the relevant piece of the input in the state name </a:t>
            </a:r>
          </a:p>
          <a:p>
            <a:r>
              <a:rPr lang="en-US" dirty="0"/>
              <a:t>  i.e. S010 means “seen 010 so far”</a:t>
            </a:r>
          </a:p>
        </p:txBody>
      </p:sp>
    </p:spTree>
    <p:extLst>
      <p:ext uri="{BB962C8B-B14F-4D97-AF65-F5344CB8AC3E}">
        <p14:creationId xmlns:p14="http://schemas.microsoft.com/office/powerpoint/2010/main" val="92248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 DFA for “contains 0101”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BE6E4-2F5D-9944-8CBB-19F8079A0411}"/>
              </a:ext>
            </a:extLst>
          </p:cNvPr>
          <p:cNvSpPr txBox="1"/>
          <p:nvPr/>
        </p:nvSpPr>
        <p:spPr>
          <a:xfrm>
            <a:off x="951470" y="1445741"/>
            <a:ext cx="8597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mathematically as a language</a:t>
            </a:r>
          </a:p>
          <a:p>
            <a:r>
              <a:rPr lang="en-US" dirty="0"/>
              <a:t>Design in Jove syntax, keeping the relevant piece of the input in the state name </a:t>
            </a:r>
          </a:p>
          <a:p>
            <a:r>
              <a:rPr lang="en-US" dirty="0"/>
              <a:t>  i.e. S010 means “seen 010 so far”</a:t>
            </a:r>
          </a:p>
          <a:p>
            <a:endParaRPr lang="en-US" dirty="0"/>
          </a:p>
          <a:p>
            <a:r>
              <a:rPr lang="en-US" dirty="0"/>
              <a:t>Some prefer to draw the DFA out also. But still, name states consistently.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4C12F-3909-CA44-BD07-A435EF82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556" y="365125"/>
            <a:ext cx="1271244" cy="7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7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019"/>
            <a:ext cx="10515600" cy="1243721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a DFA for {0,1} where every block of length 3 contains exactly two 1’s</a:t>
            </a:r>
          </a:p>
        </p:txBody>
      </p:sp>
    </p:spTree>
    <p:extLst>
      <p:ext uri="{BB962C8B-B14F-4D97-AF65-F5344CB8AC3E}">
        <p14:creationId xmlns:p14="http://schemas.microsoft.com/office/powerpoint/2010/main" val="2286565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019"/>
            <a:ext cx="10515600" cy="1243721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a DFA for strings over {0,1} whose numeric value is a multiple of 3</a:t>
            </a:r>
          </a:p>
        </p:txBody>
      </p:sp>
    </p:spTree>
    <p:extLst>
      <p:ext uri="{BB962C8B-B14F-4D97-AF65-F5344CB8AC3E}">
        <p14:creationId xmlns:p14="http://schemas.microsoft.com/office/powerpoint/2010/main" val="330951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88" y="2159000"/>
            <a:ext cx="10515600" cy="1579143"/>
          </a:xfrm>
        </p:spPr>
        <p:txBody>
          <a:bodyPr>
            <a:normAutofit/>
          </a:bodyPr>
          <a:lstStyle/>
          <a:p>
            <a:r>
              <a:rPr lang="en-US" dirty="0"/>
              <a:t>Lecture 3, covering up to Chapter 4.6</a:t>
            </a:r>
          </a:p>
        </p:txBody>
      </p:sp>
    </p:spTree>
    <p:extLst>
      <p:ext uri="{BB962C8B-B14F-4D97-AF65-F5344CB8AC3E}">
        <p14:creationId xmlns:p14="http://schemas.microsoft.com/office/powerpoint/2010/main" val="151016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Introducing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53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Machines with a </a:t>
            </a:r>
            <a:r>
              <a:rPr lang="en-US" b="1" dirty="0">
                <a:solidFill>
                  <a:srgbClr val="0432FF"/>
                </a:solidFill>
              </a:rPr>
              <a:t>finite set of states : “Q”</a:t>
            </a:r>
          </a:p>
          <a:p>
            <a:r>
              <a:rPr lang="en-US" dirty="0"/>
              <a:t>Is </a:t>
            </a:r>
            <a:r>
              <a:rPr lang="en-US" b="1" dirty="0">
                <a:solidFill>
                  <a:srgbClr val="0432FF"/>
                </a:solidFill>
              </a:rPr>
              <a:t>defined for an alphabet </a:t>
            </a:r>
            <a:r>
              <a:rPr lang="en-US" dirty="0"/>
              <a:t>Sigma (usually {0,1})</a:t>
            </a:r>
          </a:p>
          <a:p>
            <a:r>
              <a:rPr lang="en-US" dirty="0"/>
              <a:t>Has a </a:t>
            </a:r>
            <a:r>
              <a:rPr lang="en-US" b="1" dirty="0">
                <a:solidFill>
                  <a:srgbClr val="0432FF"/>
                </a:solidFill>
              </a:rPr>
              <a:t>single initial state</a:t>
            </a:r>
          </a:p>
          <a:p>
            <a:r>
              <a:rPr lang="en-US" dirty="0"/>
              <a:t>Has </a:t>
            </a:r>
            <a:r>
              <a:rPr lang="en-US" b="1" dirty="0">
                <a:solidFill>
                  <a:srgbClr val="0432FF"/>
                </a:solidFill>
              </a:rPr>
              <a:t>some number of final states “F”</a:t>
            </a:r>
          </a:p>
          <a:p>
            <a:pPr lvl="1"/>
            <a:r>
              <a:rPr lang="en-US" dirty="0"/>
              <a:t>Could be none</a:t>
            </a:r>
          </a:p>
          <a:p>
            <a:pPr lvl="1"/>
            <a:r>
              <a:rPr lang="en-US" dirty="0"/>
              <a:t>Could be all of Q</a:t>
            </a:r>
          </a:p>
          <a:p>
            <a:r>
              <a:rPr lang="en-US" dirty="0"/>
              <a:t>Has moves defined </a:t>
            </a:r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for every state q in Q </a:t>
            </a:r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for every member of Sigma</a:t>
            </a:r>
          </a:p>
          <a:p>
            <a:r>
              <a:rPr lang="en-US" b="1" dirty="0">
                <a:solidFill>
                  <a:srgbClr val="0432FF"/>
                </a:solidFill>
              </a:rPr>
              <a:t>Helps define a language!</a:t>
            </a:r>
          </a:p>
          <a:p>
            <a:pPr lvl="1"/>
            <a:r>
              <a:rPr lang="en-US" dirty="0"/>
              <a:t>Any string that takes the DFA from I to one of the states in “F” is in the DFA’s language</a:t>
            </a:r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The DFA accepts such a string</a:t>
            </a:r>
          </a:p>
          <a:p>
            <a:pPr lvl="1"/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All the strings that go from I to F are in the language recognized by the DFA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4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107017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Is this a DFA? </a:t>
            </a:r>
            <a:br>
              <a:rPr lang="en-US" sz="2400" dirty="0"/>
            </a:br>
            <a:r>
              <a:rPr lang="en-US" sz="2400" dirty="0"/>
              <a:t>Which strings are accepted by it?</a:t>
            </a:r>
            <a:br>
              <a:rPr lang="en-US" sz="2400" dirty="0"/>
            </a:br>
            <a:r>
              <a:rPr lang="en-US" sz="2400" dirty="0"/>
              <a:t>What language is recognized by it?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1778"/>
            <a:ext cx="5321300" cy="55846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758" y="101600"/>
            <a:ext cx="2196042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0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5860"/>
            <a:ext cx="6045200" cy="555353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107017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Is this a DFA? </a:t>
            </a:r>
            <a:br>
              <a:rPr lang="en-US" sz="2400" dirty="0"/>
            </a:br>
            <a:r>
              <a:rPr lang="en-US" sz="2400" dirty="0"/>
              <a:t>Which strings are accepted by it?</a:t>
            </a:r>
            <a:br>
              <a:rPr lang="en-US" sz="2400" dirty="0"/>
            </a:br>
            <a:r>
              <a:rPr lang="en-US" sz="2400" dirty="0"/>
              <a:t>What language is recognized by it?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705" y="101600"/>
            <a:ext cx="2074095" cy="143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2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649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Is this even a DFA over {0,1} ??  Why or why not?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3412"/>
            <a:ext cx="6731000" cy="556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558" y="1130300"/>
            <a:ext cx="2196042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8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649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Is this a DFA over {0}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3412"/>
            <a:ext cx="6731000" cy="556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005" y="365126"/>
            <a:ext cx="2074095" cy="143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7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107017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Is this a DFA? </a:t>
            </a:r>
            <a:br>
              <a:rPr lang="en-US" sz="2400" dirty="0"/>
            </a:br>
            <a:r>
              <a:rPr lang="en-US" sz="2400" dirty="0"/>
              <a:t>Which strings are accepted by it?</a:t>
            </a:r>
            <a:br>
              <a:rPr lang="en-US" sz="2400" dirty="0"/>
            </a:br>
            <a:r>
              <a:rPr lang="en-US" sz="2400" dirty="0"/>
              <a:t>What language is recognized by it?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08683"/>
            <a:ext cx="6723022" cy="5660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758" y="1689"/>
            <a:ext cx="2196042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7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107017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Is this a DFA? </a:t>
            </a:r>
            <a:br>
              <a:rPr lang="en-US" sz="2400" dirty="0"/>
            </a:br>
            <a:r>
              <a:rPr lang="en-US" sz="2400" dirty="0"/>
              <a:t>Which strings are accepted by it?</a:t>
            </a:r>
            <a:br>
              <a:rPr lang="en-US" sz="2400" dirty="0"/>
            </a:br>
            <a:r>
              <a:rPr lang="en-US" sz="2400" dirty="0"/>
              <a:t>What language is recognized by 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4" y="1171778"/>
            <a:ext cx="7138026" cy="5571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758" y="101600"/>
            <a:ext cx="2196042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9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12179</TotalTime>
  <Words>531</Words>
  <Application>Microsoft Macintosh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Trebuchet MS</vt:lpstr>
      <vt:lpstr>Office Theme</vt:lpstr>
      <vt:lpstr>CS 3100, Models of Computation, Spring 2020, Lec 3</vt:lpstr>
      <vt:lpstr>Lecture 3, covering up to Chapter 4.6</vt:lpstr>
      <vt:lpstr>Introducing DFA</vt:lpstr>
      <vt:lpstr>Is this a DFA?  Which strings are accepted by it? What language is recognized by it?</vt:lpstr>
      <vt:lpstr>Is this a DFA?  Which strings are accepted by it? What language is recognized by it?</vt:lpstr>
      <vt:lpstr>Is this even a DFA over {0,1} ??  Why or why not?</vt:lpstr>
      <vt:lpstr>Is this a DFA over {0} ?</vt:lpstr>
      <vt:lpstr>Is this a DFA?  Which strings are accepted by it? What language is recognized by it?</vt:lpstr>
      <vt:lpstr>Is this a DFA?  Which strings are accepted by it? What language is recognized by it?</vt:lpstr>
      <vt:lpstr>Is this a DFA?  Which strings are accepted by it? What language is recognized by it?</vt:lpstr>
      <vt:lpstr>Formal structure of a DFA, and an example</vt:lpstr>
      <vt:lpstr>step_dfa, run_dfa, accepts_dfa in code</vt:lpstr>
      <vt:lpstr>step_dfa, run_dfa, accepts_dfa in math</vt:lpstr>
      <vt:lpstr>step_dfa, run_dfa, accepts_dfa in both!</vt:lpstr>
      <vt:lpstr>Design a DFA for “ends with 0101”</vt:lpstr>
      <vt:lpstr>Design a DFA for “contains 0101”</vt:lpstr>
      <vt:lpstr>Design a DFA for {0,1} where every block of length 3 contains exactly two 1’s</vt:lpstr>
      <vt:lpstr>Design a DFA for strings over {0,1} whose numeric value is a multiple of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444</cp:revision>
  <cp:lastPrinted>2019-08-27T15:59:07Z</cp:lastPrinted>
  <dcterms:created xsi:type="dcterms:W3CDTF">2017-08-23T19:27:01Z</dcterms:created>
  <dcterms:modified xsi:type="dcterms:W3CDTF">2020-01-12T00:01:42Z</dcterms:modified>
</cp:coreProperties>
</file>