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414" r:id="rId2"/>
    <p:sldId id="875" r:id="rId3"/>
    <p:sldId id="876" r:id="rId4"/>
    <p:sldId id="877" r:id="rId5"/>
    <p:sldId id="764" r:id="rId6"/>
    <p:sldId id="874" r:id="rId7"/>
    <p:sldId id="849" r:id="rId8"/>
    <p:sldId id="854" r:id="rId9"/>
    <p:sldId id="856" r:id="rId10"/>
    <p:sldId id="857" r:id="rId11"/>
    <p:sldId id="858" r:id="rId12"/>
    <p:sldId id="859" r:id="rId13"/>
    <p:sldId id="860" r:id="rId14"/>
    <p:sldId id="861" r:id="rId15"/>
    <p:sldId id="862" r:id="rId16"/>
    <p:sldId id="863" r:id="rId17"/>
    <p:sldId id="864" r:id="rId18"/>
    <p:sldId id="865" r:id="rId19"/>
    <p:sldId id="866" r:id="rId20"/>
    <p:sldId id="867" r:id="rId21"/>
    <p:sldId id="869" r:id="rId22"/>
    <p:sldId id="870" r:id="rId23"/>
    <p:sldId id="872" r:id="rId24"/>
    <p:sldId id="87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011893"/>
    <a:srgbClr val="945200"/>
    <a:srgbClr val="0096FF"/>
    <a:srgbClr val="FFD579"/>
    <a:srgbClr val="FF40FF"/>
    <a:srgbClr val="FF0000"/>
    <a:srgbClr val="FF7E79"/>
    <a:srgbClr val="005493"/>
    <a:srgbClr val="4E8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92"/>
    <p:restoredTop sz="93605"/>
  </p:normalViewPr>
  <p:slideViewPr>
    <p:cSldViewPr snapToGrid="0" snapToObjects="1">
      <p:cViewPr varScale="1">
        <p:scale>
          <a:sx n="120" d="100"/>
          <a:sy n="120" d="100"/>
        </p:scale>
        <p:origin x="9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2176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20FBCC6-D590-4D49-ACC9-5AB1060A74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71C141-5C39-5244-A584-9F826A8698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64484-7F23-844A-BCEB-06DFAD827E32}" type="datetimeFigureOut">
              <a:rPr lang="en-US" smtClean="0"/>
              <a:t>1/13/20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1592DF-6505-6E47-A45D-75CD470C9C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8F8A8-8ADC-864C-AD75-B02BE87D4E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6691C-0E68-9945-BD25-AC1A3EEC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76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E11B0-21E1-9842-BB37-72784894B0AB}" type="datetimeFigureOut">
              <a:rPr lang="en-US" smtClean="0"/>
              <a:t>1/13/20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79886-461D-DD47-9D0C-6C305824B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44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79886-461D-DD47-9D0C-6C305824B49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45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91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4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52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1190625" y="1151930"/>
            <a:ext cx="9810750" cy="2321719"/>
          </a:xfrm>
          <a:prstGeom prst="rect">
            <a:avLst/>
          </a:prstGeom>
        </p:spPr>
        <p:txBody>
          <a:bodyPr anchor="b"/>
          <a:lstStyle>
            <a:lvl1pPr>
              <a:defRPr sz="5625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5625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190625" y="3536156"/>
            <a:ext cx="9810750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pPr lvl="0">
              <a:defRPr sz="1800"/>
            </a:pPr>
            <a:r>
              <a:rPr sz="2250"/>
              <a:t>Body Level One</a:t>
            </a:r>
          </a:p>
          <a:p>
            <a:pPr lvl="1">
              <a:defRPr sz="1800"/>
            </a:pPr>
            <a:r>
              <a:rPr sz="2250"/>
              <a:t>Body Level Two</a:t>
            </a:r>
          </a:p>
          <a:p>
            <a:pPr lvl="2">
              <a:defRPr sz="1800"/>
            </a:pPr>
            <a:r>
              <a:rPr sz="2250"/>
              <a:t>Body Level Three</a:t>
            </a:r>
          </a:p>
          <a:p>
            <a:pPr lvl="3">
              <a:defRPr sz="1800"/>
            </a:pPr>
            <a:r>
              <a:rPr sz="2250"/>
              <a:t>Body Level Four</a:t>
            </a:r>
          </a:p>
          <a:p>
            <a:pPr lvl="4">
              <a:defRPr sz="1800"/>
            </a:pPr>
            <a:r>
              <a:rPr sz="225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00443929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286"/>
          </a:xfrm>
          <a:solidFill>
            <a:schemeClr val="accent2">
              <a:alpha val="51000"/>
            </a:schemeClr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baseline="0">
                <a:solidFill>
                  <a:schemeClr val="accent3">
                    <a:lumMod val="75000"/>
                  </a:schemeClr>
                </a:solidFill>
                <a:latin typeface="Calibri" charset="0"/>
              </a:defRPr>
            </a:lvl2pPr>
            <a:lvl3pPr>
              <a:defRPr baseline="0">
                <a:solidFill>
                  <a:srgbClr val="00206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8F5BD7-90BA-2146-8F71-A3FF0872C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6AE680-FEB8-CC41-AED8-5724E13BB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60157C-06DC-C547-B30C-04C367763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6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6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30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42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3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9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04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26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2416969" y="1603193"/>
            <a:ext cx="7358063" cy="1419193"/>
          </a:xfrm>
          <a:prstGeom prst="rect">
            <a:avLst/>
          </a:prstGeom>
        </p:spPr>
        <p:txBody>
          <a:bodyPr/>
          <a:lstStyle/>
          <a:p>
            <a:pPr defTabSz="184837">
              <a:defRPr sz="1800"/>
            </a:pPr>
            <a:r>
              <a:rPr sz="2215" dirty="0"/>
              <a:t>Ganesh Gopalakrishnan</a:t>
            </a:r>
          </a:p>
          <a:p>
            <a:pPr defTabSz="184837">
              <a:defRPr sz="1800"/>
            </a:pPr>
            <a:r>
              <a:rPr sz="2215" dirty="0"/>
              <a:t>School of Computing</a:t>
            </a:r>
          </a:p>
          <a:p>
            <a:pPr defTabSz="184837">
              <a:defRPr sz="1800"/>
            </a:pPr>
            <a:r>
              <a:rPr sz="2215" dirty="0"/>
              <a:t>University of Utah</a:t>
            </a:r>
          </a:p>
          <a:p>
            <a:pPr defTabSz="184837">
              <a:defRPr sz="1800"/>
            </a:pPr>
            <a:r>
              <a:rPr sz="2215" b="1" dirty="0">
                <a:solidFill>
                  <a:srgbClr val="FF0000"/>
                </a:solidFill>
              </a:rPr>
              <a:t>Salt Lake City</a:t>
            </a:r>
            <a:r>
              <a:rPr sz="2215" dirty="0"/>
              <a:t>, UT 84112</a:t>
            </a:r>
          </a:p>
        </p:txBody>
      </p:sp>
      <p:pic>
        <p:nvPicPr>
          <p:cNvPr id="43" name="pasted-image.pdf"/>
          <p:cNvPicPr/>
          <p:nvPr/>
        </p:nvPicPr>
        <p:blipFill>
          <a:blip r:embed="rId2"/>
          <a:stretch>
            <a:fillRect/>
          </a:stretch>
        </p:blipFill>
        <p:spPr>
          <a:xfrm>
            <a:off x="5104805" y="4580930"/>
            <a:ext cx="1982391" cy="401836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10947D2-A3D0-5D4F-99D0-B7CD042AD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6232"/>
            <a:ext cx="10515600" cy="659468"/>
          </a:xfrm>
          <a:solidFill>
            <a:schemeClr val="accent2">
              <a:lumMod val="40000"/>
              <a:lumOff val="60000"/>
              <a:alpha val="98824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3600" dirty="0"/>
              <a:t>CS 3100, Models of Computation, Spring 20, </a:t>
            </a:r>
            <a:r>
              <a:rPr lang="en-US" sz="3600" dirty="0" err="1"/>
              <a:t>Lec</a:t>
            </a:r>
            <a:r>
              <a:rPr lang="en-US" sz="3600" dirty="0"/>
              <a:t> 4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E568BE-EE5D-AD47-A95B-BC462D986681}"/>
              </a:ext>
            </a:extLst>
          </p:cNvPr>
          <p:cNvSpPr txBox="1"/>
          <p:nvPr/>
        </p:nvSpPr>
        <p:spPr>
          <a:xfrm>
            <a:off x="4844696" y="3616992"/>
            <a:ext cx="2510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bit.ly</a:t>
            </a:r>
            <a:r>
              <a:rPr lang="en-US" dirty="0"/>
              <a:t>/3100s20Syllabus</a:t>
            </a:r>
          </a:p>
        </p:txBody>
      </p:sp>
    </p:spTree>
    <p:extLst>
      <p:ext uri="{BB962C8B-B14F-4D97-AF65-F5344CB8AC3E}">
        <p14:creationId xmlns:p14="http://schemas.microsoft.com/office/powerpoint/2010/main" val="241132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17CE3-6FB3-7F48-86BD-31EFF8DB4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868247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How can we correctly apply the PL?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58F03-C7CD-9D4A-B5DD-7FB3CE65C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must rule out every possible DFA for L </a:t>
            </a:r>
          </a:p>
        </p:txBody>
      </p:sp>
    </p:spTree>
    <p:extLst>
      <p:ext uri="{BB962C8B-B14F-4D97-AF65-F5344CB8AC3E}">
        <p14:creationId xmlns:p14="http://schemas.microsoft.com/office/powerpoint/2010/main" val="261244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17CE3-6FB3-7F48-86BD-31EFF8DB4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868247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How can we rule out every possible DFA?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58F03-C7CD-9D4A-B5DD-7FB3CE65C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 an important property any DFA must obey</a:t>
            </a:r>
          </a:p>
          <a:p>
            <a:endParaRPr lang="en-US" dirty="0"/>
          </a:p>
          <a:p>
            <a:r>
              <a:rPr lang="en-US" dirty="0"/>
              <a:t>Rule out that this property does not hold</a:t>
            </a:r>
          </a:p>
        </p:txBody>
      </p:sp>
    </p:spTree>
    <p:extLst>
      <p:ext uri="{BB962C8B-B14F-4D97-AF65-F5344CB8AC3E}">
        <p14:creationId xmlns:p14="http://schemas.microsoft.com/office/powerpoint/2010/main" val="3605100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17CE3-6FB3-7F48-86BD-31EFF8DB4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868247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one important property of any DFA?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58F03-C7CD-9D4A-B5DD-7FB3CE65C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3971"/>
            <a:ext cx="10515600" cy="5072992"/>
          </a:xfrm>
        </p:spPr>
        <p:txBody>
          <a:bodyPr>
            <a:normAutofit/>
          </a:bodyPr>
          <a:lstStyle/>
          <a:p>
            <a:r>
              <a:rPr lang="en-US" dirty="0"/>
              <a:t>If that DFA </a:t>
            </a:r>
            <a:r>
              <a:rPr lang="en-US" dirty="0">
                <a:solidFill>
                  <a:srgbClr val="FF0000"/>
                </a:solidFill>
              </a:rPr>
              <a:t>accepts a string</a:t>
            </a:r>
            <a:r>
              <a:rPr lang="en-US" dirty="0"/>
              <a:t> </a:t>
            </a:r>
            <a:r>
              <a:rPr lang="en-US" dirty="0">
                <a:solidFill>
                  <a:srgbClr val="0432FF"/>
                </a:solidFill>
              </a:rPr>
              <a:t>w</a:t>
            </a:r>
            <a:r>
              <a:rPr lang="en-US" dirty="0"/>
              <a:t> that is at least as long as the number of states (N) of the DFA, then </a:t>
            </a:r>
          </a:p>
          <a:p>
            <a:pPr lvl="1"/>
            <a:r>
              <a:rPr lang="en-US" dirty="0"/>
              <a:t>(Of course) w has to go from the start state to a state in F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 has to loop somewhere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This loop has to be among the first N states of the DFA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Nothing else is known about such a path (it purely depends on the DFA)</a:t>
            </a:r>
          </a:p>
        </p:txBody>
      </p:sp>
    </p:spTree>
    <p:extLst>
      <p:ext uri="{BB962C8B-B14F-4D97-AF65-F5344CB8AC3E}">
        <p14:creationId xmlns:p14="http://schemas.microsoft.com/office/powerpoint/2010/main" val="968037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17CE3-6FB3-7F48-86BD-31EFF8DB4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868247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one important property of any DFA?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58F03-C7CD-9D4A-B5DD-7FB3CE65C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7424"/>
            <a:ext cx="10515600" cy="503953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If that DFA </a:t>
            </a:r>
            <a:r>
              <a:rPr lang="en-US" dirty="0">
                <a:solidFill>
                  <a:srgbClr val="FF0000"/>
                </a:solidFill>
              </a:rPr>
              <a:t>accepts a string </a:t>
            </a:r>
            <a:r>
              <a:rPr lang="en-US" dirty="0">
                <a:solidFill>
                  <a:srgbClr val="0432FF"/>
                </a:solidFill>
              </a:rPr>
              <a:t>w</a:t>
            </a:r>
            <a:r>
              <a:rPr lang="en-US" dirty="0"/>
              <a:t> that is at least as long as the number of states (N) of the DFA, </a:t>
            </a:r>
            <a:r>
              <a:rPr lang="en-US" dirty="0">
                <a:solidFill>
                  <a:schemeClr val="bg1"/>
                </a:solidFill>
              </a:rPr>
              <a:t>then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 = x y z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w consists of an initial part x that reaches the first loop and then </a:t>
            </a:r>
            <a:r>
              <a:rPr lang="en-US" dirty="0" err="1">
                <a:solidFill>
                  <a:schemeClr val="bg1"/>
                </a:solidFill>
              </a:rPr>
              <a:t>yz</a:t>
            </a:r>
            <a:r>
              <a:rPr lang="en-US" dirty="0">
                <a:solidFill>
                  <a:schemeClr val="bg1"/>
                </a:solidFill>
              </a:rPr>
              <a:t> that follows x, and reaches a final state f in F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x could be empty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The loop could begin right at the first state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y is non-empty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There is a loop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y could be taken any number of times and we can still reach a state f in F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The loop is along the path; one can skip it; one can take it more than once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All such strings must be in L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 err="1">
                <a:solidFill>
                  <a:schemeClr val="bg1"/>
                </a:solidFill>
              </a:rPr>
              <a:t>xz</a:t>
            </a:r>
            <a:r>
              <a:rPr lang="en-US" dirty="0">
                <a:solidFill>
                  <a:schemeClr val="bg1"/>
                </a:solidFill>
              </a:rPr>
              <a:t>        must reach F (hence in L)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x y z     must reach F (hence in L)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x </a:t>
            </a:r>
            <a:r>
              <a:rPr lang="en-US" dirty="0" err="1">
                <a:solidFill>
                  <a:schemeClr val="bg1"/>
                </a:solidFill>
              </a:rPr>
              <a:t>yy</a:t>
            </a:r>
            <a:r>
              <a:rPr lang="en-US" dirty="0">
                <a:solidFill>
                  <a:schemeClr val="bg1"/>
                </a:solidFill>
              </a:rPr>
              <a:t> z   must reach F (hence in L)</a:t>
            </a:r>
          </a:p>
          <a:p>
            <a:pPr lvl="2"/>
            <a:endParaRPr lang="en-US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29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17CE3-6FB3-7F48-86BD-31EFF8DB4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868247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one important property of any DFA?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58F03-C7CD-9D4A-B5DD-7FB3CE65C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7424"/>
            <a:ext cx="10515600" cy="503953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If that DFA </a:t>
            </a:r>
            <a:r>
              <a:rPr lang="en-US" dirty="0">
                <a:solidFill>
                  <a:srgbClr val="FF0000"/>
                </a:solidFill>
              </a:rPr>
              <a:t>accepts a string </a:t>
            </a:r>
            <a:r>
              <a:rPr lang="en-US" dirty="0">
                <a:solidFill>
                  <a:srgbClr val="0432FF"/>
                </a:solidFill>
              </a:rPr>
              <a:t>w</a:t>
            </a:r>
            <a:r>
              <a:rPr lang="en-US" dirty="0"/>
              <a:t> that is at least as long as the number of states (N) of the DFA, then 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w = x y z</a:t>
            </a:r>
          </a:p>
          <a:p>
            <a:pPr lvl="2"/>
            <a:r>
              <a:rPr lang="en-US" dirty="0">
                <a:solidFill>
                  <a:srgbClr val="0432FF"/>
                </a:solidFill>
              </a:rPr>
              <a:t>w</a:t>
            </a:r>
            <a:r>
              <a:rPr lang="en-US" dirty="0">
                <a:solidFill>
                  <a:srgbClr val="945200"/>
                </a:solidFill>
              </a:rPr>
              <a:t> consists of an initial part</a:t>
            </a:r>
            <a:r>
              <a:rPr lang="en-US" dirty="0">
                <a:solidFill>
                  <a:srgbClr val="0432FF"/>
                </a:solidFill>
              </a:rPr>
              <a:t> x </a:t>
            </a:r>
            <a:r>
              <a:rPr lang="en-US" dirty="0">
                <a:solidFill>
                  <a:srgbClr val="945200"/>
                </a:solidFill>
              </a:rPr>
              <a:t>that reaches the first loop and then </a:t>
            </a:r>
            <a:r>
              <a:rPr lang="en-US" dirty="0" err="1">
                <a:solidFill>
                  <a:srgbClr val="0432FF"/>
                </a:solidFill>
              </a:rPr>
              <a:t>yz</a:t>
            </a:r>
            <a:r>
              <a:rPr lang="en-US" dirty="0">
                <a:solidFill>
                  <a:srgbClr val="945200"/>
                </a:solidFill>
              </a:rPr>
              <a:t> that follows </a:t>
            </a:r>
            <a:r>
              <a:rPr lang="en-US" dirty="0">
                <a:solidFill>
                  <a:srgbClr val="0432FF"/>
                </a:solidFill>
              </a:rPr>
              <a:t>x</a:t>
            </a:r>
            <a:r>
              <a:rPr lang="en-US" dirty="0">
                <a:solidFill>
                  <a:srgbClr val="945200"/>
                </a:solidFill>
              </a:rPr>
              <a:t>, and reaches a final state </a:t>
            </a:r>
            <a:r>
              <a:rPr lang="en-US" dirty="0">
                <a:solidFill>
                  <a:srgbClr val="0432FF"/>
                </a:solidFill>
              </a:rPr>
              <a:t>f</a:t>
            </a:r>
            <a:r>
              <a:rPr lang="en-US" dirty="0">
                <a:solidFill>
                  <a:srgbClr val="945200"/>
                </a:solidFill>
              </a:rPr>
              <a:t> in </a:t>
            </a:r>
            <a:r>
              <a:rPr lang="en-US" dirty="0">
                <a:solidFill>
                  <a:srgbClr val="0432FF"/>
                </a:solidFill>
              </a:rPr>
              <a:t>F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x could be empty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The loop could begin right at the first state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y is non-empty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There is a loop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y could be taken any number of times and we can still reach a state f in F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The loop is along the path; one can skip it; one can take it more than once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All such strings must be in L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 err="1">
                <a:solidFill>
                  <a:schemeClr val="bg1"/>
                </a:solidFill>
              </a:rPr>
              <a:t>xz</a:t>
            </a:r>
            <a:r>
              <a:rPr lang="en-US" dirty="0">
                <a:solidFill>
                  <a:schemeClr val="bg1"/>
                </a:solidFill>
              </a:rPr>
              <a:t>        must reach F (hence in L)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x y z     must reach F (hence in L)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x </a:t>
            </a:r>
            <a:r>
              <a:rPr lang="en-US" dirty="0" err="1">
                <a:solidFill>
                  <a:schemeClr val="bg1"/>
                </a:solidFill>
              </a:rPr>
              <a:t>yy</a:t>
            </a:r>
            <a:r>
              <a:rPr lang="en-US" dirty="0">
                <a:solidFill>
                  <a:schemeClr val="bg1"/>
                </a:solidFill>
              </a:rPr>
              <a:t> z   must reach F (hence in L)</a:t>
            </a:r>
          </a:p>
          <a:p>
            <a:pPr lvl="2"/>
            <a:endParaRPr lang="en-US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983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17CE3-6FB3-7F48-86BD-31EFF8DB4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868247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one important property of any DFA?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58F03-C7CD-9D4A-B5DD-7FB3CE65C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7424"/>
            <a:ext cx="10515600" cy="503953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If that DFA </a:t>
            </a:r>
            <a:r>
              <a:rPr lang="en-US" dirty="0">
                <a:solidFill>
                  <a:srgbClr val="FF0000"/>
                </a:solidFill>
              </a:rPr>
              <a:t>accepts a string </a:t>
            </a:r>
            <a:r>
              <a:rPr lang="en-US" dirty="0">
                <a:solidFill>
                  <a:srgbClr val="0432FF"/>
                </a:solidFill>
              </a:rPr>
              <a:t>w</a:t>
            </a:r>
            <a:r>
              <a:rPr lang="en-US" dirty="0"/>
              <a:t> that is at least as long as the number of states (N) of the DFA, then 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w = x y z</a:t>
            </a:r>
          </a:p>
          <a:p>
            <a:pPr lvl="2"/>
            <a:r>
              <a:rPr lang="en-US" dirty="0">
                <a:solidFill>
                  <a:srgbClr val="0432FF"/>
                </a:solidFill>
              </a:rPr>
              <a:t>w</a:t>
            </a:r>
            <a:r>
              <a:rPr lang="en-US" dirty="0">
                <a:solidFill>
                  <a:srgbClr val="945200"/>
                </a:solidFill>
              </a:rPr>
              <a:t> consists of an initial part</a:t>
            </a:r>
            <a:r>
              <a:rPr lang="en-US" dirty="0">
                <a:solidFill>
                  <a:srgbClr val="0432FF"/>
                </a:solidFill>
              </a:rPr>
              <a:t> x </a:t>
            </a:r>
            <a:r>
              <a:rPr lang="en-US" dirty="0">
                <a:solidFill>
                  <a:srgbClr val="945200"/>
                </a:solidFill>
              </a:rPr>
              <a:t>that reaches the first loop and then </a:t>
            </a:r>
            <a:r>
              <a:rPr lang="en-US" dirty="0" err="1">
                <a:solidFill>
                  <a:srgbClr val="0432FF"/>
                </a:solidFill>
              </a:rPr>
              <a:t>yz</a:t>
            </a:r>
            <a:r>
              <a:rPr lang="en-US" dirty="0">
                <a:solidFill>
                  <a:srgbClr val="945200"/>
                </a:solidFill>
              </a:rPr>
              <a:t> that follows </a:t>
            </a:r>
            <a:r>
              <a:rPr lang="en-US" dirty="0">
                <a:solidFill>
                  <a:srgbClr val="0432FF"/>
                </a:solidFill>
              </a:rPr>
              <a:t>x</a:t>
            </a:r>
            <a:r>
              <a:rPr lang="en-US" dirty="0">
                <a:solidFill>
                  <a:srgbClr val="945200"/>
                </a:solidFill>
              </a:rPr>
              <a:t>, and reaches a final state </a:t>
            </a:r>
            <a:r>
              <a:rPr lang="en-US" dirty="0">
                <a:solidFill>
                  <a:srgbClr val="0432FF"/>
                </a:solidFill>
              </a:rPr>
              <a:t>f</a:t>
            </a:r>
            <a:r>
              <a:rPr lang="en-US" dirty="0">
                <a:solidFill>
                  <a:srgbClr val="945200"/>
                </a:solidFill>
              </a:rPr>
              <a:t> in </a:t>
            </a:r>
            <a:r>
              <a:rPr lang="en-US" dirty="0">
                <a:solidFill>
                  <a:srgbClr val="0432FF"/>
                </a:solidFill>
              </a:rPr>
              <a:t>F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x </a:t>
            </a:r>
            <a:r>
              <a:rPr lang="en-US" dirty="0">
                <a:solidFill>
                  <a:srgbClr val="945200"/>
                </a:solidFill>
              </a:rPr>
              <a:t>could be empty</a:t>
            </a:r>
          </a:p>
          <a:p>
            <a:pPr lvl="2"/>
            <a:r>
              <a:rPr lang="en-US" dirty="0">
                <a:solidFill>
                  <a:srgbClr val="945200"/>
                </a:solidFill>
              </a:rPr>
              <a:t>The loop could begin right at the first state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y is non-empty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There is a loop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y could be taken any number of times and we can still reach a state f in F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The loop is along the path; one can skip it; one can take it more than once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All such strings must be in L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 err="1">
                <a:solidFill>
                  <a:schemeClr val="bg1"/>
                </a:solidFill>
              </a:rPr>
              <a:t>xz</a:t>
            </a:r>
            <a:r>
              <a:rPr lang="en-US" dirty="0">
                <a:solidFill>
                  <a:schemeClr val="bg1"/>
                </a:solidFill>
              </a:rPr>
              <a:t>        must reach F (hence in L)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x y z     must reach F (hence in L)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x </a:t>
            </a:r>
            <a:r>
              <a:rPr lang="en-US" dirty="0" err="1">
                <a:solidFill>
                  <a:schemeClr val="bg1"/>
                </a:solidFill>
              </a:rPr>
              <a:t>yy</a:t>
            </a:r>
            <a:r>
              <a:rPr lang="en-US" dirty="0">
                <a:solidFill>
                  <a:schemeClr val="bg1"/>
                </a:solidFill>
              </a:rPr>
              <a:t> z   must reach F (hence in L)</a:t>
            </a:r>
          </a:p>
          <a:p>
            <a:pPr lvl="2"/>
            <a:endParaRPr lang="en-US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020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17CE3-6FB3-7F48-86BD-31EFF8DB4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868247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one important property of any DFA?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58F03-C7CD-9D4A-B5DD-7FB3CE65C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7424"/>
            <a:ext cx="10515600" cy="503953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If that DFA </a:t>
            </a:r>
            <a:r>
              <a:rPr lang="en-US" dirty="0">
                <a:solidFill>
                  <a:srgbClr val="FF0000"/>
                </a:solidFill>
              </a:rPr>
              <a:t>accepts a string </a:t>
            </a:r>
            <a:r>
              <a:rPr lang="en-US" dirty="0">
                <a:solidFill>
                  <a:srgbClr val="0432FF"/>
                </a:solidFill>
              </a:rPr>
              <a:t>w</a:t>
            </a:r>
            <a:r>
              <a:rPr lang="en-US" dirty="0"/>
              <a:t> that is at least as long as the number of states (N) of the DFA, then 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w = x y z</a:t>
            </a:r>
          </a:p>
          <a:p>
            <a:pPr lvl="2"/>
            <a:r>
              <a:rPr lang="en-US" dirty="0">
                <a:solidFill>
                  <a:srgbClr val="0432FF"/>
                </a:solidFill>
              </a:rPr>
              <a:t>w</a:t>
            </a:r>
            <a:r>
              <a:rPr lang="en-US" dirty="0">
                <a:solidFill>
                  <a:srgbClr val="945200"/>
                </a:solidFill>
              </a:rPr>
              <a:t> consists of an initial part</a:t>
            </a:r>
            <a:r>
              <a:rPr lang="en-US" dirty="0">
                <a:solidFill>
                  <a:srgbClr val="0432FF"/>
                </a:solidFill>
              </a:rPr>
              <a:t> x </a:t>
            </a:r>
            <a:r>
              <a:rPr lang="en-US" dirty="0">
                <a:solidFill>
                  <a:srgbClr val="945200"/>
                </a:solidFill>
              </a:rPr>
              <a:t>that reaches the first loop and then </a:t>
            </a:r>
            <a:r>
              <a:rPr lang="en-US" dirty="0" err="1">
                <a:solidFill>
                  <a:srgbClr val="0432FF"/>
                </a:solidFill>
              </a:rPr>
              <a:t>yz</a:t>
            </a:r>
            <a:r>
              <a:rPr lang="en-US" dirty="0">
                <a:solidFill>
                  <a:srgbClr val="945200"/>
                </a:solidFill>
              </a:rPr>
              <a:t> that follows </a:t>
            </a:r>
            <a:r>
              <a:rPr lang="en-US" dirty="0">
                <a:solidFill>
                  <a:srgbClr val="0432FF"/>
                </a:solidFill>
              </a:rPr>
              <a:t>x</a:t>
            </a:r>
            <a:r>
              <a:rPr lang="en-US" dirty="0">
                <a:solidFill>
                  <a:srgbClr val="945200"/>
                </a:solidFill>
              </a:rPr>
              <a:t>, and reaches a final state </a:t>
            </a:r>
            <a:r>
              <a:rPr lang="en-US" dirty="0">
                <a:solidFill>
                  <a:srgbClr val="0432FF"/>
                </a:solidFill>
              </a:rPr>
              <a:t>f</a:t>
            </a:r>
            <a:r>
              <a:rPr lang="en-US" dirty="0">
                <a:solidFill>
                  <a:srgbClr val="945200"/>
                </a:solidFill>
              </a:rPr>
              <a:t> in </a:t>
            </a:r>
            <a:r>
              <a:rPr lang="en-US" dirty="0">
                <a:solidFill>
                  <a:srgbClr val="0432FF"/>
                </a:solidFill>
              </a:rPr>
              <a:t>F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x </a:t>
            </a:r>
            <a:r>
              <a:rPr lang="en-US" dirty="0">
                <a:solidFill>
                  <a:srgbClr val="945200"/>
                </a:solidFill>
              </a:rPr>
              <a:t>could be empty</a:t>
            </a:r>
          </a:p>
          <a:p>
            <a:pPr lvl="2"/>
            <a:r>
              <a:rPr lang="en-US" dirty="0">
                <a:solidFill>
                  <a:srgbClr val="945200"/>
                </a:solidFill>
              </a:rPr>
              <a:t>The loop could begin right at the first state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y</a:t>
            </a:r>
            <a:r>
              <a:rPr lang="en-US" dirty="0">
                <a:solidFill>
                  <a:srgbClr val="945200"/>
                </a:solidFill>
              </a:rPr>
              <a:t> is non-empty</a:t>
            </a:r>
          </a:p>
          <a:p>
            <a:pPr lvl="2"/>
            <a:r>
              <a:rPr lang="en-US" dirty="0">
                <a:solidFill>
                  <a:srgbClr val="945200"/>
                </a:solidFill>
              </a:rPr>
              <a:t>There is a loop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y could be taken any number of times and we can still reach a state f in F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The loop is along the path; one can skip it; one can take it more than once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All such strings must be in L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 err="1">
                <a:solidFill>
                  <a:schemeClr val="bg1"/>
                </a:solidFill>
              </a:rPr>
              <a:t>xz</a:t>
            </a:r>
            <a:r>
              <a:rPr lang="en-US" dirty="0">
                <a:solidFill>
                  <a:schemeClr val="bg1"/>
                </a:solidFill>
              </a:rPr>
              <a:t>        must reach F (hence in L)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x y z     must reach F (hence in L)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x </a:t>
            </a:r>
            <a:r>
              <a:rPr lang="en-US" dirty="0" err="1">
                <a:solidFill>
                  <a:schemeClr val="bg1"/>
                </a:solidFill>
              </a:rPr>
              <a:t>yy</a:t>
            </a:r>
            <a:r>
              <a:rPr lang="en-US" dirty="0">
                <a:solidFill>
                  <a:schemeClr val="bg1"/>
                </a:solidFill>
              </a:rPr>
              <a:t> z   must reach F (hence in L)</a:t>
            </a:r>
          </a:p>
          <a:p>
            <a:pPr lvl="2"/>
            <a:endParaRPr lang="en-US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57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17CE3-6FB3-7F48-86BD-31EFF8DB4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868247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one important property of any DFA?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58F03-C7CD-9D4A-B5DD-7FB3CE65C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7424"/>
            <a:ext cx="10515600" cy="503953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If that DFA </a:t>
            </a:r>
            <a:r>
              <a:rPr lang="en-US" dirty="0">
                <a:solidFill>
                  <a:srgbClr val="FF0000"/>
                </a:solidFill>
              </a:rPr>
              <a:t>accepts a string </a:t>
            </a:r>
            <a:r>
              <a:rPr lang="en-US" dirty="0">
                <a:solidFill>
                  <a:srgbClr val="0432FF"/>
                </a:solidFill>
              </a:rPr>
              <a:t>w</a:t>
            </a:r>
            <a:r>
              <a:rPr lang="en-US" dirty="0"/>
              <a:t> that is at least as long as the number of states (N) of the DFA, then 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w = x y z</a:t>
            </a:r>
          </a:p>
          <a:p>
            <a:pPr lvl="2"/>
            <a:r>
              <a:rPr lang="en-US" dirty="0">
                <a:solidFill>
                  <a:srgbClr val="0432FF"/>
                </a:solidFill>
              </a:rPr>
              <a:t>w</a:t>
            </a:r>
            <a:r>
              <a:rPr lang="en-US" dirty="0">
                <a:solidFill>
                  <a:srgbClr val="945200"/>
                </a:solidFill>
              </a:rPr>
              <a:t> consists of an initial part</a:t>
            </a:r>
            <a:r>
              <a:rPr lang="en-US" dirty="0">
                <a:solidFill>
                  <a:srgbClr val="0432FF"/>
                </a:solidFill>
              </a:rPr>
              <a:t> x </a:t>
            </a:r>
            <a:r>
              <a:rPr lang="en-US" dirty="0">
                <a:solidFill>
                  <a:srgbClr val="945200"/>
                </a:solidFill>
              </a:rPr>
              <a:t>that reaches the first loop and then </a:t>
            </a:r>
            <a:r>
              <a:rPr lang="en-US" dirty="0" err="1">
                <a:solidFill>
                  <a:srgbClr val="0432FF"/>
                </a:solidFill>
              </a:rPr>
              <a:t>yz</a:t>
            </a:r>
            <a:r>
              <a:rPr lang="en-US" dirty="0">
                <a:solidFill>
                  <a:srgbClr val="945200"/>
                </a:solidFill>
              </a:rPr>
              <a:t> that follows </a:t>
            </a:r>
            <a:r>
              <a:rPr lang="en-US" dirty="0">
                <a:solidFill>
                  <a:srgbClr val="0432FF"/>
                </a:solidFill>
              </a:rPr>
              <a:t>x</a:t>
            </a:r>
            <a:r>
              <a:rPr lang="en-US" dirty="0">
                <a:solidFill>
                  <a:srgbClr val="945200"/>
                </a:solidFill>
              </a:rPr>
              <a:t>, and reaches a final state </a:t>
            </a:r>
            <a:r>
              <a:rPr lang="en-US" dirty="0">
                <a:solidFill>
                  <a:srgbClr val="0432FF"/>
                </a:solidFill>
              </a:rPr>
              <a:t>f</a:t>
            </a:r>
            <a:r>
              <a:rPr lang="en-US" dirty="0">
                <a:solidFill>
                  <a:srgbClr val="945200"/>
                </a:solidFill>
              </a:rPr>
              <a:t> in </a:t>
            </a:r>
            <a:r>
              <a:rPr lang="en-US" dirty="0">
                <a:solidFill>
                  <a:srgbClr val="0432FF"/>
                </a:solidFill>
              </a:rPr>
              <a:t>F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x </a:t>
            </a:r>
            <a:r>
              <a:rPr lang="en-US" dirty="0">
                <a:solidFill>
                  <a:srgbClr val="945200"/>
                </a:solidFill>
              </a:rPr>
              <a:t>could be empty</a:t>
            </a:r>
          </a:p>
          <a:p>
            <a:pPr lvl="2"/>
            <a:r>
              <a:rPr lang="en-US" dirty="0">
                <a:solidFill>
                  <a:srgbClr val="945200"/>
                </a:solidFill>
              </a:rPr>
              <a:t>The loop could begin right at the first state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y</a:t>
            </a:r>
            <a:r>
              <a:rPr lang="en-US" dirty="0">
                <a:solidFill>
                  <a:srgbClr val="945200"/>
                </a:solidFill>
              </a:rPr>
              <a:t> is non-empty</a:t>
            </a:r>
          </a:p>
          <a:p>
            <a:pPr lvl="2"/>
            <a:r>
              <a:rPr lang="en-US" dirty="0">
                <a:solidFill>
                  <a:srgbClr val="945200"/>
                </a:solidFill>
              </a:rPr>
              <a:t>There is a loop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y</a:t>
            </a:r>
            <a:r>
              <a:rPr lang="en-US" dirty="0">
                <a:solidFill>
                  <a:srgbClr val="945200"/>
                </a:solidFill>
              </a:rPr>
              <a:t> could be taken any number of times and we can still reach a state </a:t>
            </a:r>
            <a:r>
              <a:rPr lang="en-US" dirty="0">
                <a:solidFill>
                  <a:srgbClr val="0432FF"/>
                </a:solidFill>
              </a:rPr>
              <a:t>f</a:t>
            </a:r>
            <a:r>
              <a:rPr lang="en-US" dirty="0">
                <a:solidFill>
                  <a:srgbClr val="945200"/>
                </a:solidFill>
              </a:rPr>
              <a:t> in </a:t>
            </a:r>
            <a:r>
              <a:rPr lang="en-US" dirty="0">
                <a:solidFill>
                  <a:srgbClr val="0432FF"/>
                </a:solidFill>
              </a:rPr>
              <a:t>F</a:t>
            </a:r>
          </a:p>
          <a:p>
            <a:pPr lvl="2"/>
            <a:r>
              <a:rPr lang="en-US" dirty="0">
                <a:solidFill>
                  <a:srgbClr val="945200"/>
                </a:solidFill>
              </a:rPr>
              <a:t>The loop is along the path; one can skip it; one can take it more than once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All such strings must be in L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 err="1">
                <a:solidFill>
                  <a:schemeClr val="bg1"/>
                </a:solidFill>
              </a:rPr>
              <a:t>xz</a:t>
            </a:r>
            <a:r>
              <a:rPr lang="en-US" dirty="0">
                <a:solidFill>
                  <a:schemeClr val="bg1"/>
                </a:solidFill>
              </a:rPr>
              <a:t>        must reach F (hence in L)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x y z     must reach F (hence in L)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x </a:t>
            </a:r>
            <a:r>
              <a:rPr lang="en-US" dirty="0" err="1">
                <a:solidFill>
                  <a:schemeClr val="bg1"/>
                </a:solidFill>
              </a:rPr>
              <a:t>yy</a:t>
            </a:r>
            <a:r>
              <a:rPr lang="en-US" dirty="0">
                <a:solidFill>
                  <a:schemeClr val="bg1"/>
                </a:solidFill>
              </a:rPr>
              <a:t> z   must reach F (hence in L)</a:t>
            </a:r>
          </a:p>
          <a:p>
            <a:pPr lvl="2"/>
            <a:endParaRPr lang="en-US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828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17CE3-6FB3-7F48-86BD-31EFF8DB4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868247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one important property of any DFA?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58F03-C7CD-9D4A-B5DD-7FB3CE65C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7424"/>
            <a:ext cx="10515600" cy="503953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If that DFA </a:t>
            </a:r>
            <a:r>
              <a:rPr lang="en-US" dirty="0">
                <a:solidFill>
                  <a:srgbClr val="FF0000"/>
                </a:solidFill>
              </a:rPr>
              <a:t>accepts a string </a:t>
            </a:r>
            <a:r>
              <a:rPr lang="en-US" dirty="0">
                <a:solidFill>
                  <a:srgbClr val="0432FF"/>
                </a:solidFill>
              </a:rPr>
              <a:t>w</a:t>
            </a:r>
            <a:r>
              <a:rPr lang="en-US" dirty="0"/>
              <a:t> that is at least as long as the number of states (N) of the DFA, then 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w = x y z</a:t>
            </a:r>
          </a:p>
          <a:p>
            <a:pPr lvl="2"/>
            <a:r>
              <a:rPr lang="en-US" dirty="0">
                <a:solidFill>
                  <a:srgbClr val="0432FF"/>
                </a:solidFill>
              </a:rPr>
              <a:t>w</a:t>
            </a:r>
            <a:r>
              <a:rPr lang="en-US" dirty="0">
                <a:solidFill>
                  <a:srgbClr val="945200"/>
                </a:solidFill>
              </a:rPr>
              <a:t> consists of an initial part</a:t>
            </a:r>
            <a:r>
              <a:rPr lang="en-US" dirty="0">
                <a:solidFill>
                  <a:srgbClr val="0432FF"/>
                </a:solidFill>
              </a:rPr>
              <a:t> x </a:t>
            </a:r>
            <a:r>
              <a:rPr lang="en-US" dirty="0">
                <a:solidFill>
                  <a:srgbClr val="945200"/>
                </a:solidFill>
              </a:rPr>
              <a:t>that reaches the first loop and then </a:t>
            </a:r>
            <a:r>
              <a:rPr lang="en-US" dirty="0" err="1">
                <a:solidFill>
                  <a:srgbClr val="0432FF"/>
                </a:solidFill>
              </a:rPr>
              <a:t>yz</a:t>
            </a:r>
            <a:r>
              <a:rPr lang="en-US" dirty="0">
                <a:solidFill>
                  <a:srgbClr val="945200"/>
                </a:solidFill>
              </a:rPr>
              <a:t> that follows </a:t>
            </a:r>
            <a:r>
              <a:rPr lang="en-US" dirty="0">
                <a:solidFill>
                  <a:srgbClr val="0432FF"/>
                </a:solidFill>
              </a:rPr>
              <a:t>x</a:t>
            </a:r>
            <a:r>
              <a:rPr lang="en-US" dirty="0">
                <a:solidFill>
                  <a:srgbClr val="945200"/>
                </a:solidFill>
              </a:rPr>
              <a:t>, and reaches a final state </a:t>
            </a:r>
            <a:r>
              <a:rPr lang="en-US" dirty="0">
                <a:solidFill>
                  <a:srgbClr val="0432FF"/>
                </a:solidFill>
              </a:rPr>
              <a:t>f</a:t>
            </a:r>
            <a:r>
              <a:rPr lang="en-US" dirty="0">
                <a:solidFill>
                  <a:srgbClr val="945200"/>
                </a:solidFill>
              </a:rPr>
              <a:t> in </a:t>
            </a:r>
            <a:r>
              <a:rPr lang="en-US" dirty="0">
                <a:solidFill>
                  <a:srgbClr val="0432FF"/>
                </a:solidFill>
              </a:rPr>
              <a:t>F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x </a:t>
            </a:r>
            <a:r>
              <a:rPr lang="en-US" dirty="0">
                <a:solidFill>
                  <a:srgbClr val="945200"/>
                </a:solidFill>
              </a:rPr>
              <a:t>could be empty</a:t>
            </a:r>
          </a:p>
          <a:p>
            <a:pPr lvl="2"/>
            <a:r>
              <a:rPr lang="en-US" dirty="0">
                <a:solidFill>
                  <a:srgbClr val="945200"/>
                </a:solidFill>
              </a:rPr>
              <a:t>The loop could begin right at the first state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y</a:t>
            </a:r>
            <a:r>
              <a:rPr lang="en-US" dirty="0">
                <a:solidFill>
                  <a:srgbClr val="945200"/>
                </a:solidFill>
              </a:rPr>
              <a:t> is non-empty</a:t>
            </a:r>
          </a:p>
          <a:p>
            <a:pPr lvl="2"/>
            <a:r>
              <a:rPr lang="en-US" dirty="0">
                <a:solidFill>
                  <a:srgbClr val="945200"/>
                </a:solidFill>
              </a:rPr>
              <a:t>There is a loop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y</a:t>
            </a:r>
            <a:r>
              <a:rPr lang="en-US" dirty="0">
                <a:solidFill>
                  <a:srgbClr val="945200"/>
                </a:solidFill>
              </a:rPr>
              <a:t> could be taken any number of times and we can still reach a state </a:t>
            </a:r>
            <a:r>
              <a:rPr lang="en-US" dirty="0">
                <a:solidFill>
                  <a:srgbClr val="0432FF"/>
                </a:solidFill>
              </a:rPr>
              <a:t>f</a:t>
            </a:r>
            <a:r>
              <a:rPr lang="en-US" dirty="0">
                <a:solidFill>
                  <a:srgbClr val="945200"/>
                </a:solidFill>
              </a:rPr>
              <a:t> in </a:t>
            </a:r>
            <a:r>
              <a:rPr lang="en-US" dirty="0">
                <a:solidFill>
                  <a:srgbClr val="0432FF"/>
                </a:solidFill>
              </a:rPr>
              <a:t>F</a:t>
            </a:r>
          </a:p>
          <a:p>
            <a:pPr lvl="2"/>
            <a:r>
              <a:rPr lang="en-US" dirty="0">
                <a:solidFill>
                  <a:srgbClr val="945200"/>
                </a:solidFill>
              </a:rPr>
              <a:t>The loop is along the path; one can skip it; one can take it more than once</a:t>
            </a:r>
          </a:p>
          <a:p>
            <a:pPr lvl="1"/>
            <a:r>
              <a:rPr lang="en-US" dirty="0">
                <a:solidFill>
                  <a:srgbClr val="945200"/>
                </a:solidFill>
              </a:rPr>
              <a:t>All such strings must be in </a:t>
            </a:r>
            <a:r>
              <a:rPr lang="en-US" dirty="0">
                <a:solidFill>
                  <a:srgbClr val="0432FF"/>
                </a:solidFill>
              </a:rPr>
              <a:t>L</a:t>
            </a:r>
          </a:p>
          <a:p>
            <a:pPr lvl="1"/>
            <a:endParaRPr lang="en-US" dirty="0">
              <a:solidFill>
                <a:srgbClr val="945200"/>
              </a:solidFill>
            </a:endParaRPr>
          </a:p>
          <a:p>
            <a:pPr lvl="2"/>
            <a:r>
              <a:rPr lang="en-US" dirty="0" err="1">
                <a:solidFill>
                  <a:srgbClr val="0432FF"/>
                </a:solidFill>
              </a:rPr>
              <a:t>xz</a:t>
            </a:r>
            <a:r>
              <a:rPr lang="en-US" dirty="0">
                <a:solidFill>
                  <a:srgbClr val="945200"/>
                </a:solidFill>
              </a:rPr>
              <a:t>        must reach </a:t>
            </a:r>
            <a:r>
              <a:rPr lang="en-US" dirty="0">
                <a:solidFill>
                  <a:srgbClr val="0432FF"/>
                </a:solidFill>
              </a:rPr>
              <a:t>F</a:t>
            </a:r>
            <a:r>
              <a:rPr lang="en-US" dirty="0">
                <a:solidFill>
                  <a:srgbClr val="945200"/>
                </a:solidFill>
              </a:rPr>
              <a:t> (hence in </a:t>
            </a:r>
            <a:r>
              <a:rPr lang="en-US" dirty="0">
                <a:solidFill>
                  <a:srgbClr val="0432FF"/>
                </a:solidFill>
              </a:rPr>
              <a:t>L</a:t>
            </a:r>
            <a:r>
              <a:rPr lang="en-US" dirty="0">
                <a:solidFill>
                  <a:srgbClr val="945200"/>
                </a:solidFill>
              </a:rPr>
              <a:t>)</a:t>
            </a:r>
          </a:p>
          <a:p>
            <a:pPr lvl="2"/>
            <a:r>
              <a:rPr lang="en-US" dirty="0">
                <a:solidFill>
                  <a:srgbClr val="0432FF"/>
                </a:solidFill>
              </a:rPr>
              <a:t>x y z    </a:t>
            </a:r>
            <a:r>
              <a:rPr lang="en-US" dirty="0">
                <a:solidFill>
                  <a:srgbClr val="945200"/>
                </a:solidFill>
              </a:rPr>
              <a:t> must reach </a:t>
            </a:r>
            <a:r>
              <a:rPr lang="en-US" dirty="0">
                <a:solidFill>
                  <a:srgbClr val="0432FF"/>
                </a:solidFill>
              </a:rPr>
              <a:t>F</a:t>
            </a:r>
            <a:r>
              <a:rPr lang="en-US" dirty="0">
                <a:solidFill>
                  <a:srgbClr val="945200"/>
                </a:solidFill>
              </a:rPr>
              <a:t> (hence in </a:t>
            </a:r>
            <a:r>
              <a:rPr lang="en-US" dirty="0">
                <a:solidFill>
                  <a:srgbClr val="0432FF"/>
                </a:solidFill>
              </a:rPr>
              <a:t>L</a:t>
            </a:r>
            <a:r>
              <a:rPr lang="en-US" dirty="0">
                <a:solidFill>
                  <a:srgbClr val="945200"/>
                </a:solidFill>
              </a:rPr>
              <a:t>)</a:t>
            </a:r>
          </a:p>
          <a:p>
            <a:pPr lvl="2"/>
            <a:r>
              <a:rPr lang="en-US" dirty="0">
                <a:solidFill>
                  <a:srgbClr val="0432FF"/>
                </a:solidFill>
              </a:rPr>
              <a:t>x </a:t>
            </a:r>
            <a:r>
              <a:rPr lang="en-US" dirty="0" err="1">
                <a:solidFill>
                  <a:srgbClr val="0432FF"/>
                </a:solidFill>
              </a:rPr>
              <a:t>yy</a:t>
            </a:r>
            <a:r>
              <a:rPr lang="en-US" dirty="0">
                <a:solidFill>
                  <a:srgbClr val="0432FF"/>
                </a:solidFill>
              </a:rPr>
              <a:t> z</a:t>
            </a:r>
            <a:r>
              <a:rPr lang="en-US" dirty="0">
                <a:solidFill>
                  <a:srgbClr val="945200"/>
                </a:solidFill>
              </a:rPr>
              <a:t>   must reach </a:t>
            </a:r>
            <a:r>
              <a:rPr lang="en-US" dirty="0">
                <a:solidFill>
                  <a:srgbClr val="0432FF"/>
                </a:solidFill>
              </a:rPr>
              <a:t>F</a:t>
            </a:r>
            <a:r>
              <a:rPr lang="en-US" dirty="0">
                <a:solidFill>
                  <a:srgbClr val="945200"/>
                </a:solidFill>
              </a:rPr>
              <a:t> (hence in </a:t>
            </a:r>
            <a:r>
              <a:rPr lang="en-US" dirty="0">
                <a:solidFill>
                  <a:srgbClr val="0432FF"/>
                </a:solidFill>
              </a:rPr>
              <a:t>L)</a:t>
            </a:r>
          </a:p>
          <a:p>
            <a:pPr lvl="2"/>
            <a:r>
              <a:rPr lang="en-US" dirty="0">
                <a:solidFill>
                  <a:srgbClr val="0432FF"/>
                </a:solidFill>
              </a:rPr>
              <a:t>x </a:t>
            </a:r>
            <a:r>
              <a:rPr lang="en-US" dirty="0" err="1">
                <a:solidFill>
                  <a:srgbClr val="0432FF"/>
                </a:solidFill>
              </a:rPr>
              <a:t>y^i</a:t>
            </a:r>
            <a:r>
              <a:rPr lang="en-US" dirty="0">
                <a:solidFill>
                  <a:srgbClr val="0432FF"/>
                </a:solidFill>
              </a:rPr>
              <a:t> z  </a:t>
            </a:r>
            <a:r>
              <a:rPr lang="en-US" dirty="0">
                <a:solidFill>
                  <a:schemeClr val="tx1"/>
                </a:solidFill>
              </a:rPr>
              <a:t>must reach</a:t>
            </a:r>
            <a:r>
              <a:rPr lang="en-US" dirty="0">
                <a:solidFill>
                  <a:srgbClr val="0432FF"/>
                </a:solidFill>
              </a:rPr>
              <a:t> F </a:t>
            </a:r>
            <a:r>
              <a:rPr lang="en-US" dirty="0">
                <a:solidFill>
                  <a:schemeClr val="tx1"/>
                </a:solidFill>
              </a:rPr>
              <a:t>for</a:t>
            </a:r>
            <a:r>
              <a:rPr lang="en-US" dirty="0">
                <a:solidFill>
                  <a:srgbClr val="0432FF"/>
                </a:solidFill>
              </a:rPr>
              <a:t> </a:t>
            </a:r>
            <a:r>
              <a:rPr lang="en-US" dirty="0" err="1">
                <a:solidFill>
                  <a:srgbClr val="0432FF"/>
                </a:solidFill>
              </a:rPr>
              <a:t>i</a:t>
            </a:r>
            <a:r>
              <a:rPr lang="en-US" dirty="0">
                <a:solidFill>
                  <a:srgbClr val="0432FF"/>
                </a:solidFill>
              </a:rPr>
              <a:t> &gt;= 0</a:t>
            </a:r>
          </a:p>
          <a:p>
            <a:pPr lvl="2"/>
            <a:endParaRPr lang="en-US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121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17CE3-6FB3-7F48-86BD-31EFF8DB4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868247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When can a DFA not exist for L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58F03-C7CD-9D4A-B5DD-7FB3CE65C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7424"/>
            <a:ext cx="11049000" cy="5039539"/>
          </a:xfrm>
        </p:spPr>
        <p:txBody>
          <a:bodyPr>
            <a:normAutofit/>
          </a:bodyPr>
          <a:lstStyle/>
          <a:p>
            <a:r>
              <a:rPr lang="en-US" dirty="0"/>
              <a:t>If we assume there is an N-state DFA (unknown internal details)</a:t>
            </a:r>
          </a:p>
          <a:p>
            <a:r>
              <a:rPr lang="en-US" dirty="0">
                <a:solidFill>
                  <a:srgbClr val="0432FF"/>
                </a:solidFill>
              </a:rPr>
              <a:t>And it accepts a string w of length &gt;= 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That is, w = </a:t>
            </a:r>
            <a:r>
              <a:rPr lang="en-US" dirty="0" err="1">
                <a:solidFill>
                  <a:schemeClr val="tx1"/>
                </a:solidFill>
              </a:rPr>
              <a:t>xyz</a:t>
            </a:r>
            <a:r>
              <a:rPr lang="en-US" dirty="0">
                <a:solidFill>
                  <a:schemeClr val="tx1"/>
                </a:solidFill>
              </a:rPr>
              <a:t> goes from the initial to a final state</a:t>
            </a:r>
          </a:p>
          <a:p>
            <a:r>
              <a:rPr lang="en-US" dirty="0">
                <a:solidFill>
                  <a:srgbClr val="0432FF"/>
                </a:solidFill>
              </a:rPr>
              <a:t>And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For any </a:t>
            </a:r>
            <a:r>
              <a:rPr lang="en-US" dirty="0" err="1">
                <a:solidFill>
                  <a:schemeClr val="tx1"/>
                </a:solidFill>
              </a:rPr>
              <a:t>xyz</a:t>
            </a:r>
            <a:r>
              <a:rPr lang="en-US" dirty="0">
                <a:solidFill>
                  <a:schemeClr val="tx1"/>
                </a:solidFill>
              </a:rPr>
              <a:t> split of w, with </a:t>
            </a:r>
            <a:r>
              <a:rPr lang="en-US" dirty="0" err="1">
                <a:solidFill>
                  <a:schemeClr val="tx1"/>
                </a:solidFill>
              </a:rPr>
              <a:t>xy</a:t>
            </a:r>
            <a:r>
              <a:rPr lang="en-US" dirty="0">
                <a:solidFill>
                  <a:schemeClr val="tx1"/>
                </a:solidFill>
              </a:rPr>
              <a:t> being of length at-most 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we have x </a:t>
            </a:r>
            <a:r>
              <a:rPr lang="en-US" dirty="0" err="1">
                <a:solidFill>
                  <a:schemeClr val="tx1"/>
                </a:solidFill>
              </a:rPr>
              <a:t>y^i</a:t>
            </a:r>
            <a:r>
              <a:rPr lang="en-US" dirty="0">
                <a:solidFill>
                  <a:schemeClr val="tx1"/>
                </a:solidFill>
              </a:rPr>
              <a:t> z not being in the language for some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Then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there can’t be a DFA for L</a:t>
            </a:r>
            <a:endParaRPr lang="en-US" dirty="0">
              <a:solidFill>
                <a:schemeClr val="tx1"/>
              </a:solidFill>
            </a:endParaRPr>
          </a:p>
          <a:p>
            <a:pPr lvl="2"/>
            <a:endParaRPr lang="en-US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645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30DE2-CEF6-8247-8575-1D634D436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Questions from Lec-3 Answered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D0141-DFB0-3C49-AD33-AEEB88925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Define DFA mathematically via its language</a:t>
            </a:r>
          </a:p>
          <a:p>
            <a:pPr lvl="1"/>
            <a:r>
              <a:rPr lang="en-US" dirty="0"/>
              <a:t>The set of strings that take it from its initial state to ONE of its final states</a:t>
            </a:r>
          </a:p>
          <a:p>
            <a:pPr lvl="1"/>
            <a:endParaRPr lang="en-US" dirty="0"/>
          </a:p>
          <a:p>
            <a:r>
              <a:rPr lang="en-US" dirty="0"/>
              <a:t>Does it matter if a DFA emits a decision so long as it hasn’t fallen outside the language!</a:t>
            </a:r>
          </a:p>
          <a:p>
            <a:pPr lvl="1"/>
            <a:r>
              <a:rPr lang="en-US" dirty="0"/>
              <a:t>Or does it need to be “restarted”?</a:t>
            </a:r>
          </a:p>
          <a:p>
            <a:pPr lvl="1"/>
            <a:r>
              <a:rPr lang="en-US" dirty="0"/>
              <a:t>Answer: These are a matter of interpretation of our intended use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In general, a device that emits a decision so long as it hasn’t fallen outside of the language is all we need!</a:t>
            </a:r>
          </a:p>
          <a:p>
            <a:r>
              <a:rPr lang="en-US" dirty="0">
                <a:solidFill>
                  <a:srgbClr val="0432FF"/>
                </a:solidFill>
              </a:rPr>
              <a:t>E.g. “Odd 1’s” : possible to rescue it by sending it more 1’s</a:t>
            </a:r>
          </a:p>
          <a:p>
            <a:r>
              <a:rPr lang="en-US" dirty="0">
                <a:solidFill>
                  <a:srgbClr val="FF0000"/>
                </a:solidFill>
              </a:rPr>
              <a:t>E.g. “Every block of 3 has two 1’s” : once it violates this, there is no way to rescue – so crash into a black-hole</a:t>
            </a:r>
          </a:p>
          <a:p>
            <a:endParaRPr lang="en-US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9815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17CE3-6FB3-7F48-86BD-31EFF8DB4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868247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So, here is how you rule out a DFA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58F03-C7CD-9D4A-B5DD-7FB3CE65C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7424"/>
            <a:ext cx="11049000" cy="503953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Pick w</a:t>
            </a:r>
            <a:r>
              <a:rPr lang="en-US" dirty="0"/>
              <a:t> that is of </a:t>
            </a:r>
            <a:r>
              <a:rPr lang="en-US" dirty="0">
                <a:solidFill>
                  <a:srgbClr val="FF0000"/>
                </a:solidFill>
              </a:rPr>
              <a:t>length N</a:t>
            </a:r>
            <a:r>
              <a:rPr lang="en-US" dirty="0"/>
              <a:t> (or much more…) in L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Not a specific w, </a:t>
            </a:r>
          </a:p>
          <a:p>
            <a:pPr lvl="1"/>
            <a:r>
              <a:rPr lang="en-US" dirty="0"/>
              <a:t>But a </a:t>
            </a:r>
            <a:r>
              <a:rPr lang="en-US" dirty="0">
                <a:solidFill>
                  <a:srgbClr val="0432FF"/>
                </a:solidFill>
              </a:rPr>
              <a:t>parametric string </a:t>
            </a:r>
            <a:r>
              <a:rPr lang="en-US" dirty="0"/>
              <a:t>such as 0^N 1^N  </a:t>
            </a:r>
            <a:r>
              <a:rPr lang="en-US" dirty="0">
                <a:solidFill>
                  <a:srgbClr val="0432FF"/>
                </a:solidFill>
              </a:rPr>
              <a:t>whose length is a function of N</a:t>
            </a:r>
          </a:p>
          <a:p>
            <a:r>
              <a:rPr lang="en-US" dirty="0"/>
              <a:t>Show that if w = </a:t>
            </a:r>
            <a:r>
              <a:rPr lang="en-US" dirty="0" err="1"/>
              <a:t>xyz</a:t>
            </a:r>
            <a:endParaRPr lang="en-US" dirty="0"/>
          </a:p>
          <a:p>
            <a:r>
              <a:rPr lang="en-US" dirty="0"/>
              <a:t>And length(</a:t>
            </a:r>
            <a:r>
              <a:rPr lang="en-US" dirty="0" err="1"/>
              <a:t>xy</a:t>
            </a:r>
            <a:r>
              <a:rPr lang="en-US" dirty="0"/>
              <a:t>) &lt;= N</a:t>
            </a:r>
          </a:p>
          <a:p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there is an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such that </a:t>
            </a:r>
            <a:r>
              <a:rPr lang="en-US" dirty="0">
                <a:solidFill>
                  <a:srgbClr val="FF0000"/>
                </a:solidFill>
              </a:rPr>
              <a:t>x </a:t>
            </a:r>
            <a:r>
              <a:rPr lang="en-US" dirty="0" err="1">
                <a:solidFill>
                  <a:srgbClr val="FF0000"/>
                </a:solidFill>
              </a:rPr>
              <a:t>y^i</a:t>
            </a:r>
            <a:r>
              <a:rPr lang="en-US" dirty="0">
                <a:solidFill>
                  <a:srgbClr val="FF0000"/>
                </a:solidFill>
              </a:rPr>
              <a:t> z is not in 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Then there is no DFA for L</a:t>
            </a:r>
          </a:p>
          <a:p>
            <a:endParaRPr lang="en-US" dirty="0"/>
          </a:p>
          <a:p>
            <a:endParaRPr lang="en-US" dirty="0">
              <a:solidFill>
                <a:schemeClr val="tx1"/>
              </a:solidFill>
            </a:endParaRPr>
          </a:p>
          <a:p>
            <a:pPr lvl="2"/>
            <a:endParaRPr lang="en-US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846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3605B-C0EF-E049-A640-281A484E5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843"/>
            <a:ext cx="10515600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Flow-chart for applying the PL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C115DBE1-60ED-0E4B-8075-5E2C3CF80D6D}"/>
              </a:ext>
            </a:extLst>
          </p:cNvPr>
          <p:cNvSpPr/>
          <p:nvPr/>
        </p:nvSpPr>
        <p:spPr>
          <a:xfrm>
            <a:off x="925842" y="2655687"/>
            <a:ext cx="754912" cy="164865"/>
          </a:xfrm>
          <a:prstGeom prst="rightArrow">
            <a:avLst/>
          </a:prstGeom>
          <a:solidFill>
            <a:srgbClr val="009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8E411C-A0F7-EF49-9FA1-86D576FCACDC}"/>
              </a:ext>
            </a:extLst>
          </p:cNvPr>
          <p:cNvSpPr txBox="1"/>
          <p:nvPr/>
        </p:nvSpPr>
        <p:spPr>
          <a:xfrm>
            <a:off x="455739" y="1678148"/>
            <a:ext cx="12250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Given a</a:t>
            </a:r>
          </a:p>
          <a:p>
            <a:r>
              <a:rPr lang="en-US" dirty="0"/>
              <a:t>Language </a:t>
            </a:r>
          </a:p>
          <a:p>
            <a:r>
              <a:rPr lang="en-US" dirty="0"/>
              <a:t>L</a:t>
            </a:r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id="{DA559C21-3AC7-A842-BB40-ECE483AA776C}"/>
              </a:ext>
            </a:extLst>
          </p:cNvPr>
          <p:cNvSpPr/>
          <p:nvPr/>
        </p:nvSpPr>
        <p:spPr>
          <a:xfrm>
            <a:off x="8508077" y="1485059"/>
            <a:ext cx="2360428" cy="2697733"/>
          </a:xfrm>
          <a:prstGeom prst="diamond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11893"/>
                </a:solidFill>
              </a:rPr>
              <a:t> Such a parametric w could be found and such an </a:t>
            </a:r>
            <a:r>
              <a:rPr lang="en-US" sz="1400" b="1" dirty="0" err="1">
                <a:solidFill>
                  <a:srgbClr val="011893"/>
                </a:solidFill>
              </a:rPr>
              <a:t>i</a:t>
            </a:r>
            <a:r>
              <a:rPr lang="en-US" sz="1400" b="1" dirty="0">
                <a:solidFill>
                  <a:srgbClr val="011893"/>
                </a:solidFill>
              </a:rPr>
              <a:t> could be found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E0978CD-CD2A-9C42-B7A6-67AC8EE9BF30}"/>
              </a:ext>
            </a:extLst>
          </p:cNvPr>
          <p:cNvSpPr/>
          <p:nvPr/>
        </p:nvSpPr>
        <p:spPr>
          <a:xfrm>
            <a:off x="1680754" y="2047240"/>
            <a:ext cx="1822711" cy="138176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Choose a parametric string w that is in L of length &gt;= N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7545614-89C7-2343-8880-50D2F99D57DE}"/>
              </a:ext>
            </a:extLst>
          </p:cNvPr>
          <p:cNvSpPr/>
          <p:nvPr/>
        </p:nvSpPr>
        <p:spPr>
          <a:xfrm>
            <a:off x="3944717" y="1368368"/>
            <a:ext cx="1822711" cy="275705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View w as </a:t>
            </a:r>
            <a:r>
              <a:rPr lang="en-US" sz="2000" dirty="0" err="1">
                <a:solidFill>
                  <a:schemeClr val="tx1"/>
                </a:solidFill>
              </a:rPr>
              <a:t>xyz</a:t>
            </a:r>
            <a:r>
              <a:rPr lang="en-US" sz="2000" dirty="0">
                <a:solidFill>
                  <a:schemeClr val="tx1"/>
                </a:solidFill>
              </a:rPr>
              <a:t> with </a:t>
            </a:r>
            <a:r>
              <a:rPr lang="en-US" sz="2000" dirty="0" err="1">
                <a:solidFill>
                  <a:schemeClr val="tx1"/>
                </a:solidFill>
              </a:rPr>
              <a:t>xy</a:t>
            </a:r>
            <a:r>
              <a:rPr lang="en-US" sz="2000" dirty="0">
                <a:solidFill>
                  <a:schemeClr val="tx1"/>
                </a:solidFill>
              </a:rPr>
              <a:t> of length 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&lt;= N . No constraint on x and z.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y is non-empty.  </a:t>
            </a:r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C806152F-0713-D242-BEC5-44A8141A1113}"/>
              </a:ext>
            </a:extLst>
          </p:cNvPr>
          <p:cNvSpPr/>
          <p:nvPr/>
        </p:nvSpPr>
        <p:spPr>
          <a:xfrm>
            <a:off x="3503465" y="2684359"/>
            <a:ext cx="417371" cy="136194"/>
          </a:xfrm>
          <a:prstGeom prst="rightArrow">
            <a:avLst/>
          </a:prstGeom>
          <a:solidFill>
            <a:srgbClr val="009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A6366EA-CEDC-8C49-9313-C1D9186FB81F}"/>
              </a:ext>
            </a:extLst>
          </p:cNvPr>
          <p:cNvSpPr/>
          <p:nvPr/>
        </p:nvSpPr>
        <p:spPr>
          <a:xfrm>
            <a:off x="6232101" y="1427689"/>
            <a:ext cx="1822711" cy="275705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Find an 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Either 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 = 0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OR</a:t>
            </a:r>
          </a:p>
          <a:p>
            <a:pPr algn="ctr"/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 &gt; 1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where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x </a:t>
            </a:r>
            <a:r>
              <a:rPr lang="en-US" sz="2000" dirty="0" err="1">
                <a:solidFill>
                  <a:schemeClr val="tx1"/>
                </a:solidFill>
              </a:rPr>
              <a:t>y^i</a:t>
            </a:r>
            <a:r>
              <a:rPr lang="en-US" sz="2000" dirty="0">
                <a:solidFill>
                  <a:schemeClr val="tx1"/>
                </a:solidFill>
              </a:rPr>
              <a:t> z is outside of L</a:t>
            </a:r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910587E7-25C2-B54C-A0B2-9E9EFA7725E3}"/>
              </a:ext>
            </a:extLst>
          </p:cNvPr>
          <p:cNvSpPr/>
          <p:nvPr/>
        </p:nvSpPr>
        <p:spPr>
          <a:xfrm>
            <a:off x="5757614" y="2738119"/>
            <a:ext cx="417371" cy="136194"/>
          </a:xfrm>
          <a:prstGeom prst="rightArrow">
            <a:avLst/>
          </a:prstGeom>
          <a:solidFill>
            <a:srgbClr val="009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731B1059-8E2D-B54E-BFCB-771A4C32FBFE}"/>
              </a:ext>
            </a:extLst>
          </p:cNvPr>
          <p:cNvSpPr/>
          <p:nvPr/>
        </p:nvSpPr>
        <p:spPr>
          <a:xfrm>
            <a:off x="8049141" y="2752455"/>
            <a:ext cx="417371" cy="136194"/>
          </a:xfrm>
          <a:prstGeom prst="rightArrow">
            <a:avLst/>
          </a:prstGeom>
          <a:solidFill>
            <a:srgbClr val="009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B8A6EF52-A854-4C4B-80BC-811B31668346}"/>
              </a:ext>
            </a:extLst>
          </p:cNvPr>
          <p:cNvSpPr/>
          <p:nvPr/>
        </p:nvSpPr>
        <p:spPr>
          <a:xfrm rot="5400000">
            <a:off x="9310834" y="4490390"/>
            <a:ext cx="754912" cy="164865"/>
          </a:xfrm>
          <a:prstGeom prst="rightArrow">
            <a:avLst/>
          </a:prstGeom>
          <a:solidFill>
            <a:srgbClr val="009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42C1ED1-1F73-A241-9E04-C8CCE3B43698}"/>
              </a:ext>
            </a:extLst>
          </p:cNvPr>
          <p:cNvSpPr txBox="1"/>
          <p:nvPr/>
        </p:nvSpPr>
        <p:spPr>
          <a:xfrm>
            <a:off x="9706391" y="4182792"/>
            <a:ext cx="51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No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DEA1AE-F723-C847-88E4-71FBF40AEFB1}"/>
              </a:ext>
            </a:extLst>
          </p:cNvPr>
          <p:cNvSpPr/>
          <p:nvPr/>
        </p:nvSpPr>
        <p:spPr>
          <a:xfrm>
            <a:off x="8671434" y="5003609"/>
            <a:ext cx="2850460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Go back and pick </a:t>
            </a:r>
          </a:p>
          <a:p>
            <a:r>
              <a:rPr lang="en-US" dirty="0"/>
              <a:t>another w or another </a:t>
            </a:r>
            <a:r>
              <a:rPr lang="en-US" dirty="0" err="1"/>
              <a:t>i</a:t>
            </a:r>
            <a:r>
              <a:rPr lang="en-US" dirty="0"/>
              <a:t> </a:t>
            </a:r>
          </a:p>
          <a:p>
            <a:r>
              <a:rPr lang="en-US" dirty="0"/>
              <a:t>(likely)</a:t>
            </a:r>
          </a:p>
          <a:p>
            <a:r>
              <a:rPr lang="en-US" dirty="0"/>
              <a:t>OR choose a stronger PL…</a:t>
            </a:r>
          </a:p>
          <a:p>
            <a:r>
              <a:rPr lang="en-US" dirty="0"/>
              <a:t>(not likely in this class)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C96FC7-8459-3246-8252-A460C1F31A6D}"/>
              </a:ext>
            </a:extLst>
          </p:cNvPr>
          <p:cNvSpPr txBox="1"/>
          <p:nvPr/>
        </p:nvSpPr>
        <p:spPr>
          <a:xfrm>
            <a:off x="10834817" y="2286355"/>
            <a:ext cx="51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Yes</a:t>
            </a:r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F867147B-E16C-2C42-B0BE-D6F5BF24D159}"/>
              </a:ext>
            </a:extLst>
          </p:cNvPr>
          <p:cNvSpPr/>
          <p:nvPr/>
        </p:nvSpPr>
        <p:spPr>
          <a:xfrm>
            <a:off x="10862097" y="2777289"/>
            <a:ext cx="417371" cy="136194"/>
          </a:xfrm>
          <a:prstGeom prst="rightArrow">
            <a:avLst/>
          </a:prstGeom>
          <a:solidFill>
            <a:srgbClr val="009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07A0D4-D9A6-4A43-8971-A49C93BD2641}"/>
              </a:ext>
            </a:extLst>
          </p:cNvPr>
          <p:cNvSpPr/>
          <p:nvPr/>
        </p:nvSpPr>
        <p:spPr>
          <a:xfrm>
            <a:off x="10790338" y="2966813"/>
            <a:ext cx="10628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Success!</a:t>
            </a:r>
          </a:p>
          <a:p>
            <a:r>
              <a:rPr lang="en-US" dirty="0"/>
              <a:t>L is </a:t>
            </a:r>
          </a:p>
          <a:p>
            <a:r>
              <a:rPr lang="en-US" dirty="0"/>
              <a:t>not</a:t>
            </a:r>
          </a:p>
          <a:p>
            <a:r>
              <a:rPr lang="en-US" dirty="0"/>
              <a:t>regular!</a:t>
            </a:r>
          </a:p>
        </p:txBody>
      </p:sp>
    </p:spTree>
    <p:extLst>
      <p:ext uri="{BB962C8B-B14F-4D97-AF65-F5344CB8AC3E}">
        <p14:creationId xmlns:p14="http://schemas.microsoft.com/office/powerpoint/2010/main" val="38035970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3605B-C0EF-E049-A640-281A484E5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843"/>
            <a:ext cx="10515600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show L = {0^i 1^i : </a:t>
            </a:r>
            <a:r>
              <a:rPr lang="en-US" dirty="0" err="1"/>
              <a:t>i</a:t>
            </a:r>
            <a:r>
              <a:rPr lang="en-US" dirty="0"/>
              <a:t> &gt;= 0} not reg.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C115DBE1-60ED-0E4B-8075-5E2C3CF80D6D}"/>
              </a:ext>
            </a:extLst>
          </p:cNvPr>
          <p:cNvSpPr/>
          <p:nvPr/>
        </p:nvSpPr>
        <p:spPr>
          <a:xfrm>
            <a:off x="925842" y="2655687"/>
            <a:ext cx="754912" cy="164865"/>
          </a:xfrm>
          <a:prstGeom prst="rightArrow">
            <a:avLst/>
          </a:prstGeom>
          <a:solidFill>
            <a:srgbClr val="009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8E411C-A0F7-EF49-9FA1-86D576FCACDC}"/>
              </a:ext>
            </a:extLst>
          </p:cNvPr>
          <p:cNvSpPr txBox="1"/>
          <p:nvPr/>
        </p:nvSpPr>
        <p:spPr>
          <a:xfrm>
            <a:off x="455739" y="1678148"/>
            <a:ext cx="12250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Given a</a:t>
            </a:r>
          </a:p>
          <a:p>
            <a:r>
              <a:rPr lang="en-US" dirty="0"/>
              <a:t>Language </a:t>
            </a:r>
          </a:p>
          <a:p>
            <a:r>
              <a:rPr lang="en-US" dirty="0"/>
              <a:t>L</a:t>
            </a:r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id="{DA559C21-3AC7-A842-BB40-ECE483AA776C}"/>
              </a:ext>
            </a:extLst>
          </p:cNvPr>
          <p:cNvSpPr/>
          <p:nvPr/>
        </p:nvSpPr>
        <p:spPr>
          <a:xfrm>
            <a:off x="8508077" y="1485059"/>
            <a:ext cx="2360428" cy="2697733"/>
          </a:xfrm>
          <a:prstGeom prst="diamond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11893"/>
                </a:solidFill>
              </a:rPr>
              <a:t> Such a parametric w could be found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E0978CD-CD2A-9C42-B7A6-67AC8EE9BF30}"/>
              </a:ext>
            </a:extLst>
          </p:cNvPr>
          <p:cNvSpPr/>
          <p:nvPr/>
        </p:nvSpPr>
        <p:spPr>
          <a:xfrm>
            <a:off x="1680754" y="2047240"/>
            <a:ext cx="1822711" cy="138176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Choose w being 0^N 1^N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7545614-89C7-2343-8880-50D2F99D57DE}"/>
              </a:ext>
            </a:extLst>
          </p:cNvPr>
          <p:cNvSpPr/>
          <p:nvPr/>
        </p:nvSpPr>
        <p:spPr>
          <a:xfrm>
            <a:off x="3944717" y="1368368"/>
            <a:ext cx="1822711" cy="275705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View w as </a:t>
            </a:r>
            <a:r>
              <a:rPr lang="en-US" sz="2000" dirty="0" err="1">
                <a:solidFill>
                  <a:schemeClr val="tx1"/>
                </a:solidFill>
              </a:rPr>
              <a:t>xyz</a:t>
            </a:r>
            <a:r>
              <a:rPr lang="en-US" sz="2000" dirty="0">
                <a:solidFill>
                  <a:schemeClr val="tx1"/>
                </a:solidFill>
              </a:rPr>
              <a:t> with </a:t>
            </a:r>
            <a:r>
              <a:rPr lang="en-US" sz="2000" dirty="0" err="1">
                <a:solidFill>
                  <a:schemeClr val="tx1"/>
                </a:solidFill>
              </a:rPr>
              <a:t>xy</a:t>
            </a:r>
            <a:r>
              <a:rPr lang="en-US" sz="2000" dirty="0">
                <a:solidFill>
                  <a:schemeClr val="tx1"/>
                </a:solidFill>
              </a:rPr>
              <a:t> of length 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&lt;= N . This means x and y consist of just 0’s</a:t>
            </a:r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C806152F-0713-D242-BEC5-44A8141A1113}"/>
              </a:ext>
            </a:extLst>
          </p:cNvPr>
          <p:cNvSpPr/>
          <p:nvPr/>
        </p:nvSpPr>
        <p:spPr>
          <a:xfrm>
            <a:off x="3503465" y="2684359"/>
            <a:ext cx="417371" cy="136194"/>
          </a:xfrm>
          <a:prstGeom prst="rightArrow">
            <a:avLst/>
          </a:prstGeom>
          <a:solidFill>
            <a:srgbClr val="009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A6366EA-CEDC-8C49-9313-C1D9186FB81F}"/>
              </a:ext>
            </a:extLst>
          </p:cNvPr>
          <p:cNvSpPr/>
          <p:nvPr/>
        </p:nvSpPr>
        <p:spPr>
          <a:xfrm>
            <a:off x="6232101" y="1427689"/>
            <a:ext cx="1822711" cy="275705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For either 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=0 or 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 &gt;= 2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we will have </a:t>
            </a:r>
            <a:r>
              <a:rPr lang="en-US" sz="2000" dirty="0" err="1">
                <a:solidFill>
                  <a:schemeClr val="tx1"/>
                </a:solidFill>
              </a:rPr>
              <a:t>xz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and x </a:t>
            </a:r>
            <a:r>
              <a:rPr lang="en-US" sz="2000" dirty="0" err="1">
                <a:solidFill>
                  <a:schemeClr val="tx1"/>
                </a:solidFill>
              </a:rPr>
              <a:t>y^i</a:t>
            </a:r>
            <a:r>
              <a:rPr lang="en-US" sz="2000" dirty="0">
                <a:solidFill>
                  <a:schemeClr val="tx1"/>
                </a:solidFill>
              </a:rPr>
              <a:t> z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being not in L</a:t>
            </a:r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910587E7-25C2-B54C-A0B2-9E9EFA7725E3}"/>
              </a:ext>
            </a:extLst>
          </p:cNvPr>
          <p:cNvSpPr/>
          <p:nvPr/>
        </p:nvSpPr>
        <p:spPr>
          <a:xfrm>
            <a:off x="5757614" y="2738119"/>
            <a:ext cx="417371" cy="136194"/>
          </a:xfrm>
          <a:prstGeom prst="rightArrow">
            <a:avLst/>
          </a:prstGeom>
          <a:solidFill>
            <a:srgbClr val="009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731B1059-8E2D-B54E-BFCB-771A4C32FBFE}"/>
              </a:ext>
            </a:extLst>
          </p:cNvPr>
          <p:cNvSpPr/>
          <p:nvPr/>
        </p:nvSpPr>
        <p:spPr>
          <a:xfrm>
            <a:off x="8049141" y="2752455"/>
            <a:ext cx="417371" cy="136194"/>
          </a:xfrm>
          <a:prstGeom prst="rightArrow">
            <a:avLst/>
          </a:prstGeom>
          <a:solidFill>
            <a:srgbClr val="009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C96FC7-8459-3246-8252-A460C1F31A6D}"/>
              </a:ext>
            </a:extLst>
          </p:cNvPr>
          <p:cNvSpPr txBox="1"/>
          <p:nvPr/>
        </p:nvSpPr>
        <p:spPr>
          <a:xfrm>
            <a:off x="10834817" y="2286355"/>
            <a:ext cx="51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Yes</a:t>
            </a:r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F867147B-E16C-2C42-B0BE-D6F5BF24D159}"/>
              </a:ext>
            </a:extLst>
          </p:cNvPr>
          <p:cNvSpPr/>
          <p:nvPr/>
        </p:nvSpPr>
        <p:spPr>
          <a:xfrm>
            <a:off x="10862097" y="2777289"/>
            <a:ext cx="417371" cy="136194"/>
          </a:xfrm>
          <a:prstGeom prst="rightArrow">
            <a:avLst/>
          </a:prstGeom>
          <a:solidFill>
            <a:srgbClr val="009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07A0D4-D9A6-4A43-8971-A49C93BD2641}"/>
              </a:ext>
            </a:extLst>
          </p:cNvPr>
          <p:cNvSpPr/>
          <p:nvPr/>
        </p:nvSpPr>
        <p:spPr>
          <a:xfrm>
            <a:off x="10790338" y="2966813"/>
            <a:ext cx="10628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Success!</a:t>
            </a:r>
          </a:p>
          <a:p>
            <a:r>
              <a:rPr lang="en-US" dirty="0"/>
              <a:t>L is </a:t>
            </a:r>
          </a:p>
          <a:p>
            <a:r>
              <a:rPr lang="en-US" dirty="0"/>
              <a:t>not</a:t>
            </a:r>
          </a:p>
          <a:p>
            <a:r>
              <a:rPr lang="en-US" dirty="0"/>
              <a:t>regular!</a:t>
            </a:r>
          </a:p>
        </p:txBody>
      </p:sp>
    </p:spTree>
    <p:extLst>
      <p:ext uri="{BB962C8B-B14F-4D97-AF65-F5344CB8AC3E}">
        <p14:creationId xmlns:p14="http://schemas.microsoft.com/office/powerpoint/2010/main" val="30229593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3605B-C0EF-E049-A640-281A484E5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41843"/>
            <a:ext cx="11015001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avoid losing points in a PL proof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C115DBE1-60ED-0E4B-8075-5E2C3CF80D6D}"/>
              </a:ext>
            </a:extLst>
          </p:cNvPr>
          <p:cNvSpPr/>
          <p:nvPr/>
        </p:nvSpPr>
        <p:spPr>
          <a:xfrm>
            <a:off x="925842" y="2655687"/>
            <a:ext cx="754912" cy="164865"/>
          </a:xfrm>
          <a:prstGeom prst="rightArrow">
            <a:avLst/>
          </a:prstGeom>
          <a:solidFill>
            <a:srgbClr val="009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8E411C-A0F7-EF49-9FA1-86D576FCACDC}"/>
              </a:ext>
            </a:extLst>
          </p:cNvPr>
          <p:cNvSpPr txBox="1"/>
          <p:nvPr/>
        </p:nvSpPr>
        <p:spPr>
          <a:xfrm>
            <a:off x="455739" y="1678148"/>
            <a:ext cx="12250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Given a</a:t>
            </a:r>
          </a:p>
          <a:p>
            <a:r>
              <a:rPr lang="en-US" dirty="0"/>
              <a:t>Language </a:t>
            </a:r>
          </a:p>
          <a:p>
            <a:r>
              <a:rPr lang="en-US" dirty="0"/>
              <a:t>L</a:t>
            </a:r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id="{DA559C21-3AC7-A842-BB40-ECE483AA776C}"/>
              </a:ext>
            </a:extLst>
          </p:cNvPr>
          <p:cNvSpPr/>
          <p:nvPr/>
        </p:nvSpPr>
        <p:spPr>
          <a:xfrm>
            <a:off x="7376126" y="1469409"/>
            <a:ext cx="2360428" cy="2697733"/>
          </a:xfrm>
          <a:prstGeom prst="diamond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11893"/>
                </a:solidFill>
              </a:rPr>
              <a:t> Argued for one specific </a:t>
            </a:r>
            <a:r>
              <a:rPr lang="en-US" sz="1400" b="1" dirty="0" err="1">
                <a:solidFill>
                  <a:srgbClr val="011893"/>
                </a:solidFill>
              </a:rPr>
              <a:t>i</a:t>
            </a:r>
            <a:r>
              <a:rPr lang="en-US" sz="1400" b="1" dirty="0">
                <a:solidFill>
                  <a:srgbClr val="011893"/>
                </a:solidFill>
              </a:rPr>
              <a:t> that </a:t>
            </a:r>
          </a:p>
          <a:p>
            <a:pPr algn="ctr"/>
            <a:r>
              <a:rPr lang="en-US" sz="1400" b="1" dirty="0">
                <a:solidFill>
                  <a:srgbClr val="011893"/>
                </a:solidFill>
              </a:rPr>
              <a:t>x </a:t>
            </a:r>
            <a:r>
              <a:rPr lang="en-US" sz="1400" b="1" dirty="0" err="1">
                <a:solidFill>
                  <a:srgbClr val="011893"/>
                </a:solidFill>
              </a:rPr>
              <a:t>y^i</a:t>
            </a:r>
            <a:r>
              <a:rPr lang="en-US" sz="1400" b="1" dirty="0">
                <a:solidFill>
                  <a:srgbClr val="011893"/>
                </a:solidFill>
              </a:rPr>
              <a:t> z went outside of L</a:t>
            </a:r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C806152F-0713-D242-BEC5-44A8141A1113}"/>
              </a:ext>
            </a:extLst>
          </p:cNvPr>
          <p:cNvSpPr/>
          <p:nvPr/>
        </p:nvSpPr>
        <p:spPr>
          <a:xfrm>
            <a:off x="3503465" y="2684359"/>
            <a:ext cx="417371" cy="136194"/>
          </a:xfrm>
          <a:prstGeom prst="rightArrow">
            <a:avLst/>
          </a:prstGeom>
          <a:solidFill>
            <a:srgbClr val="009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910587E7-25C2-B54C-A0B2-9E9EFA7725E3}"/>
              </a:ext>
            </a:extLst>
          </p:cNvPr>
          <p:cNvSpPr/>
          <p:nvPr/>
        </p:nvSpPr>
        <p:spPr>
          <a:xfrm>
            <a:off x="4093916" y="2729910"/>
            <a:ext cx="417371" cy="136194"/>
          </a:xfrm>
          <a:prstGeom prst="rightArrow">
            <a:avLst/>
          </a:prstGeom>
          <a:solidFill>
            <a:srgbClr val="009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B8A6EF52-A854-4C4B-80BC-811B31668346}"/>
              </a:ext>
            </a:extLst>
          </p:cNvPr>
          <p:cNvSpPr/>
          <p:nvPr/>
        </p:nvSpPr>
        <p:spPr>
          <a:xfrm rot="5400000">
            <a:off x="2507392" y="4462166"/>
            <a:ext cx="754912" cy="164865"/>
          </a:xfrm>
          <a:prstGeom prst="rightArrow">
            <a:avLst/>
          </a:prstGeom>
          <a:solidFill>
            <a:srgbClr val="009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C96FC7-8459-3246-8252-A460C1F31A6D}"/>
              </a:ext>
            </a:extLst>
          </p:cNvPr>
          <p:cNvSpPr txBox="1"/>
          <p:nvPr/>
        </p:nvSpPr>
        <p:spPr>
          <a:xfrm>
            <a:off x="2271491" y="4109014"/>
            <a:ext cx="51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Yes</a:t>
            </a:r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34C57B40-C8D2-F346-8A5A-958B25F146E2}"/>
              </a:ext>
            </a:extLst>
          </p:cNvPr>
          <p:cNvSpPr/>
          <p:nvPr/>
        </p:nvSpPr>
        <p:spPr>
          <a:xfrm>
            <a:off x="1704635" y="1427689"/>
            <a:ext cx="2360428" cy="2697733"/>
          </a:xfrm>
          <a:prstGeom prst="diamond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11893"/>
                </a:solidFill>
              </a:rPr>
              <a:t> Chose a specific w that is not parametric in N such as 0011 or that is not even in 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C1DA80-7C98-D849-85B8-B4FE7FA4D616}"/>
              </a:ext>
            </a:extLst>
          </p:cNvPr>
          <p:cNvSpPr/>
          <p:nvPr/>
        </p:nvSpPr>
        <p:spPr>
          <a:xfrm>
            <a:off x="1542051" y="5014841"/>
            <a:ext cx="2850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Lose 100% of your points!</a:t>
            </a:r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A0EF49BF-6A8E-9A4F-9ACE-138464078DA8}"/>
              </a:ext>
            </a:extLst>
          </p:cNvPr>
          <p:cNvSpPr/>
          <p:nvPr/>
        </p:nvSpPr>
        <p:spPr>
          <a:xfrm>
            <a:off x="4521065" y="1469409"/>
            <a:ext cx="2360428" cy="2697733"/>
          </a:xfrm>
          <a:prstGeom prst="diamond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11893"/>
                </a:solidFill>
              </a:rPr>
              <a:t> Considered a specific x and y to make </a:t>
            </a:r>
          </a:p>
          <a:p>
            <a:pPr algn="ctr"/>
            <a:r>
              <a:rPr lang="en-US" sz="1400" b="1" dirty="0">
                <a:solidFill>
                  <a:srgbClr val="011893"/>
                </a:solidFill>
              </a:rPr>
              <a:t>x </a:t>
            </a:r>
            <a:r>
              <a:rPr lang="en-US" sz="1400" b="1" dirty="0" err="1">
                <a:solidFill>
                  <a:srgbClr val="011893"/>
                </a:solidFill>
              </a:rPr>
              <a:t>y^i</a:t>
            </a:r>
            <a:r>
              <a:rPr lang="en-US" sz="1400" b="1" dirty="0">
                <a:solidFill>
                  <a:srgbClr val="011893"/>
                </a:solidFill>
              </a:rPr>
              <a:t> z </a:t>
            </a:r>
          </a:p>
          <a:p>
            <a:pPr algn="ctr"/>
            <a:r>
              <a:rPr lang="en-US" sz="1400" b="1" dirty="0">
                <a:solidFill>
                  <a:srgbClr val="011893"/>
                </a:solidFill>
              </a:rPr>
              <a:t>not belong to 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A3D9C8-0FFB-F64D-9958-77E53670BBEB}"/>
              </a:ext>
            </a:extLst>
          </p:cNvPr>
          <p:cNvSpPr txBox="1"/>
          <p:nvPr/>
        </p:nvSpPr>
        <p:spPr>
          <a:xfrm>
            <a:off x="4033573" y="2297641"/>
            <a:ext cx="51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No</a:t>
            </a:r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FEFFCB55-B7A0-3D4A-937C-4BA858F298EF}"/>
              </a:ext>
            </a:extLst>
          </p:cNvPr>
          <p:cNvSpPr/>
          <p:nvPr/>
        </p:nvSpPr>
        <p:spPr>
          <a:xfrm rot="5400000">
            <a:off x="5314190" y="4442699"/>
            <a:ext cx="754912" cy="164865"/>
          </a:xfrm>
          <a:prstGeom prst="rightArrow">
            <a:avLst/>
          </a:prstGeom>
          <a:solidFill>
            <a:srgbClr val="009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C53715-BEAD-FE4F-941F-10011A18BE31}"/>
              </a:ext>
            </a:extLst>
          </p:cNvPr>
          <p:cNvSpPr txBox="1"/>
          <p:nvPr/>
        </p:nvSpPr>
        <p:spPr>
          <a:xfrm>
            <a:off x="5078289" y="4089547"/>
            <a:ext cx="51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Yes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4D0C331-18A6-074A-85DC-4A54BDC3849D}"/>
              </a:ext>
            </a:extLst>
          </p:cNvPr>
          <p:cNvSpPr/>
          <p:nvPr/>
        </p:nvSpPr>
        <p:spPr>
          <a:xfrm>
            <a:off x="4348849" y="4995374"/>
            <a:ext cx="2850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Lose 70% of your points!</a:t>
            </a: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83ED5092-E108-B445-8876-C390F7300B1E}"/>
              </a:ext>
            </a:extLst>
          </p:cNvPr>
          <p:cNvSpPr/>
          <p:nvPr/>
        </p:nvSpPr>
        <p:spPr>
          <a:xfrm>
            <a:off x="6920124" y="2741557"/>
            <a:ext cx="417371" cy="136194"/>
          </a:xfrm>
          <a:prstGeom prst="rightArrow">
            <a:avLst/>
          </a:prstGeom>
          <a:solidFill>
            <a:srgbClr val="009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998290-5B88-9047-BDDD-83AF5C61C7A6}"/>
              </a:ext>
            </a:extLst>
          </p:cNvPr>
          <p:cNvSpPr txBox="1"/>
          <p:nvPr/>
        </p:nvSpPr>
        <p:spPr>
          <a:xfrm>
            <a:off x="6891271" y="2297641"/>
            <a:ext cx="51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No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D0D090-478E-E849-9737-0EAF634B7A19}"/>
              </a:ext>
            </a:extLst>
          </p:cNvPr>
          <p:cNvSpPr txBox="1"/>
          <p:nvPr/>
        </p:nvSpPr>
        <p:spPr>
          <a:xfrm>
            <a:off x="9712204" y="2333487"/>
            <a:ext cx="51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Yes</a:t>
            </a:r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AB59BA41-AC81-4A47-95D4-7F7BED351EA0}"/>
              </a:ext>
            </a:extLst>
          </p:cNvPr>
          <p:cNvSpPr/>
          <p:nvPr/>
        </p:nvSpPr>
        <p:spPr>
          <a:xfrm>
            <a:off x="9736554" y="2729910"/>
            <a:ext cx="417371" cy="136194"/>
          </a:xfrm>
          <a:prstGeom prst="rightArrow">
            <a:avLst/>
          </a:prstGeom>
          <a:solidFill>
            <a:srgbClr val="009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B70B23-A25B-A547-B1A6-88684DDF7905}"/>
              </a:ext>
            </a:extLst>
          </p:cNvPr>
          <p:cNvSpPr/>
          <p:nvPr/>
        </p:nvSpPr>
        <p:spPr>
          <a:xfrm>
            <a:off x="10231187" y="2589753"/>
            <a:ext cx="1265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Full points</a:t>
            </a:r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CE5EB6A1-AD77-D240-8053-BA00E18635E0}"/>
              </a:ext>
            </a:extLst>
          </p:cNvPr>
          <p:cNvSpPr/>
          <p:nvPr/>
        </p:nvSpPr>
        <p:spPr>
          <a:xfrm rot="5400000">
            <a:off x="8199245" y="4460449"/>
            <a:ext cx="754912" cy="164865"/>
          </a:xfrm>
          <a:prstGeom prst="rightArrow">
            <a:avLst/>
          </a:prstGeom>
          <a:solidFill>
            <a:srgbClr val="009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AE77BB5-DA16-8A43-BF52-4518B814DDD8}"/>
              </a:ext>
            </a:extLst>
          </p:cNvPr>
          <p:cNvSpPr/>
          <p:nvPr/>
        </p:nvSpPr>
        <p:spPr>
          <a:xfrm>
            <a:off x="7233904" y="5013124"/>
            <a:ext cx="28504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Lose some significant % of the points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BE71BDC-F70B-3948-B5D1-C3905E297BFE}"/>
              </a:ext>
            </a:extLst>
          </p:cNvPr>
          <p:cNvSpPr txBox="1"/>
          <p:nvPr/>
        </p:nvSpPr>
        <p:spPr>
          <a:xfrm>
            <a:off x="8073866" y="4109014"/>
            <a:ext cx="51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0235356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98419-7C3A-8A4B-8C39-64AFE6D71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Show these languages not to be regular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C051-D645-9442-869B-022CCEF42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Equal # of 0’s and 1’s</a:t>
            </a:r>
          </a:p>
          <a:p>
            <a:endParaRPr lang="en-US" dirty="0"/>
          </a:p>
          <a:p>
            <a:r>
              <a:rPr lang="en-US" dirty="0"/>
              <a:t>L_{</a:t>
            </a:r>
            <a:r>
              <a:rPr lang="en-US" dirty="0" err="1"/>
              <a:t>ww</a:t>
            </a: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Language of palindromes</a:t>
            </a:r>
          </a:p>
          <a:p>
            <a:endParaRPr lang="en-US" dirty="0"/>
          </a:p>
          <a:p>
            <a:r>
              <a:rPr lang="en-US" dirty="0"/>
              <a:t>Balanced parentheses language</a:t>
            </a:r>
          </a:p>
        </p:txBody>
      </p:sp>
    </p:spTree>
    <p:extLst>
      <p:ext uri="{BB962C8B-B14F-4D97-AF65-F5344CB8AC3E}">
        <p14:creationId xmlns:p14="http://schemas.microsoft.com/office/powerpoint/2010/main" val="204463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30DE2-CEF6-8247-8575-1D634D436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More Questions from Lec-3 Answered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D0141-DFB0-3C49-AD33-AEEB88925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 vacuous statements</a:t>
            </a:r>
          </a:p>
          <a:p>
            <a:r>
              <a:rPr lang="en-US" dirty="0"/>
              <a:t>Consider this: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Every person 6 feet tall or more must wear a red shirt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What does this mean for a 5-footer?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0432FF"/>
                </a:solidFill>
              </a:rPr>
              <a:t>Same story with “every block of length 3 must have two 1’s”</a:t>
            </a:r>
          </a:p>
          <a:p>
            <a:endParaRPr lang="en-US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297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30DE2-CEF6-8247-8575-1D634D436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Observations from Lec-3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D0141-DFB0-3C49-AD33-AEEB88925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state naming trick gets many DFAs designed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E.g. “The third from the last (or “third-last”) bit is a 1”</a:t>
            </a:r>
          </a:p>
          <a:p>
            <a:endParaRPr lang="en-US" dirty="0">
              <a:solidFill>
                <a:srgbClr val="0432FF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But it is not enough for many other languages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E.g.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A DFA for the set of strings that begin with 01 and end with 10 and don’t contain a 0010 anywhere 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</a:t>
            </a:r>
          </a:p>
          <a:p>
            <a:pPr lvl="2"/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It has a DFA but…. Think of a state naming trick  can’t do </a:t>
            </a:r>
          </a:p>
          <a:p>
            <a:pPr lvl="3"/>
            <a:r>
              <a:rPr lang="en-US" dirty="0">
                <a:sym typeface="Wingdings" pitchFamily="2" charset="2"/>
              </a:rPr>
              <a:t>No worries – we can arrive at this machine via Boolean Operations</a:t>
            </a:r>
          </a:p>
          <a:p>
            <a:r>
              <a:rPr lang="en-US" dirty="0">
                <a:solidFill>
                  <a:srgbClr val="0432FF"/>
                </a:solidFill>
                <a:sym typeface="Wingdings" pitchFamily="2" charset="2"/>
              </a:rPr>
              <a:t>And some languages don’t even have DFA !!</a:t>
            </a:r>
            <a:endParaRPr lang="en-US" dirty="0">
              <a:solidFill>
                <a:srgbClr val="0432FF"/>
              </a:solidFill>
            </a:endParaRPr>
          </a:p>
          <a:p>
            <a:endParaRPr lang="en-US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030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7458E-911B-7B42-BBF9-0E3D8F377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388" y="2159000"/>
            <a:ext cx="10515600" cy="1579143"/>
          </a:xfrm>
        </p:spPr>
        <p:txBody>
          <a:bodyPr>
            <a:normAutofit/>
          </a:bodyPr>
          <a:lstStyle/>
          <a:p>
            <a:r>
              <a:rPr lang="en-US" dirty="0"/>
              <a:t>Lecture 3, covering Chapter 4.6-4.9</a:t>
            </a:r>
          </a:p>
        </p:txBody>
      </p:sp>
    </p:spTree>
    <p:extLst>
      <p:ext uri="{BB962C8B-B14F-4D97-AF65-F5344CB8AC3E}">
        <p14:creationId xmlns:p14="http://schemas.microsoft.com/office/powerpoint/2010/main" val="1510165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7458E-911B-7B42-BBF9-0E3D8F377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388" y="2159000"/>
            <a:ext cx="10515600" cy="1579143"/>
          </a:xfrm>
        </p:spPr>
        <p:txBody>
          <a:bodyPr>
            <a:normAutofit/>
          </a:bodyPr>
          <a:lstStyle/>
          <a:p>
            <a:r>
              <a:rPr lang="en-US" dirty="0"/>
              <a:t>We will now study the Pumping Lemma</a:t>
            </a:r>
          </a:p>
        </p:txBody>
      </p:sp>
    </p:spTree>
    <p:extLst>
      <p:ext uri="{BB962C8B-B14F-4D97-AF65-F5344CB8AC3E}">
        <p14:creationId xmlns:p14="http://schemas.microsoft.com/office/powerpoint/2010/main" val="3780351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17CE3-6FB3-7F48-86BD-31EFF8DB4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regular language is one that has a DFA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58F03-C7CD-9D4A-B5DD-7FB3CE65C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one can describe a language exactly via a DFA</a:t>
            </a:r>
          </a:p>
          <a:p>
            <a:pPr lvl="1"/>
            <a:r>
              <a:rPr lang="en-US" dirty="0"/>
              <a:t>THEN the language is regular</a:t>
            </a:r>
          </a:p>
          <a:p>
            <a:pPr lvl="2"/>
            <a:r>
              <a:rPr lang="en-US" dirty="0"/>
              <a:t>Regular(L) </a:t>
            </a:r>
            <a:r>
              <a:rPr lang="en-US" dirty="0">
                <a:sym typeface="Wingdings" pitchFamily="2" charset="2"/>
              </a:rPr>
              <a:t> </a:t>
            </a:r>
            <a:r>
              <a:rPr lang="en-US" dirty="0" err="1">
                <a:sym typeface="Wingdings" pitchFamily="2" charset="2"/>
              </a:rPr>
              <a:t>ExistsDFA</a:t>
            </a:r>
            <a:r>
              <a:rPr lang="en-US" dirty="0">
                <a:sym typeface="Wingdings" pitchFamily="2" charset="2"/>
              </a:rPr>
              <a:t>(L)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Contrapositive:</a:t>
            </a:r>
          </a:p>
          <a:p>
            <a:pPr lvl="1"/>
            <a:r>
              <a:rPr lang="en-US" dirty="0"/>
              <a:t>IF no DFA exists for a language   </a:t>
            </a:r>
          </a:p>
          <a:p>
            <a:pPr lvl="1"/>
            <a:r>
              <a:rPr lang="en-US" dirty="0"/>
              <a:t>THEN the language is not regular</a:t>
            </a:r>
          </a:p>
          <a:p>
            <a:pPr lvl="2"/>
            <a:r>
              <a:rPr lang="en-US" dirty="0"/>
              <a:t>! </a:t>
            </a:r>
            <a:r>
              <a:rPr lang="en-US" dirty="0" err="1"/>
              <a:t>ExistsDFA</a:t>
            </a:r>
            <a:r>
              <a:rPr lang="en-US" dirty="0"/>
              <a:t>(L) </a:t>
            </a:r>
            <a:r>
              <a:rPr lang="en-US" dirty="0">
                <a:sym typeface="Wingdings" pitchFamily="2" charset="2"/>
              </a:rPr>
              <a:t> ! Regular(L)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03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17CE3-6FB3-7F48-86BD-31EFF8DB4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868247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We will introduce the “Pumping Lemma” (PL)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58F03-C7CD-9D4A-B5DD-7FB3CE65C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crux of the PL is this direction of argument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rgbClr val="0432FF"/>
                </a:solidFill>
              </a:rPr>
              <a:t>! </a:t>
            </a:r>
            <a:r>
              <a:rPr lang="en-US" dirty="0" err="1">
                <a:solidFill>
                  <a:srgbClr val="0432FF"/>
                </a:solidFill>
              </a:rPr>
              <a:t>ExistsDFA</a:t>
            </a:r>
            <a:r>
              <a:rPr lang="en-US" dirty="0">
                <a:solidFill>
                  <a:srgbClr val="0432FF"/>
                </a:solidFill>
              </a:rPr>
              <a:t>(L)     </a:t>
            </a:r>
            <a:r>
              <a:rPr lang="en-US" dirty="0">
                <a:solidFill>
                  <a:srgbClr val="0432FF"/>
                </a:solidFill>
                <a:sym typeface="Wingdings" pitchFamily="2" charset="2"/>
              </a:rPr>
              <a:t>     ! Regular(L)</a:t>
            </a:r>
          </a:p>
          <a:p>
            <a:pPr marL="0" indent="0">
              <a:buNone/>
            </a:pPr>
            <a:endParaRPr lang="en-US" dirty="0">
              <a:solidFill>
                <a:srgbClr val="0432FF"/>
              </a:solidFill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We will accept a candidate language L</a:t>
            </a:r>
          </a:p>
          <a:p>
            <a:r>
              <a:rPr lang="en-US" dirty="0">
                <a:sym typeface="Wingdings" pitchFamily="2" charset="2"/>
              </a:rPr>
              <a:t>We will show that no DFA can exist for L</a:t>
            </a:r>
          </a:p>
          <a:p>
            <a:r>
              <a:rPr lang="en-US" dirty="0">
                <a:sym typeface="Wingdings" pitchFamily="2" charset="2"/>
              </a:rPr>
              <a:t>We will then </a:t>
            </a:r>
            <a:r>
              <a:rPr lang="en-US" u="sng" dirty="0">
                <a:sym typeface="Wingdings" pitchFamily="2" charset="2"/>
              </a:rPr>
              <a:t>conclude</a:t>
            </a:r>
            <a:r>
              <a:rPr lang="en-US" dirty="0">
                <a:sym typeface="Wingdings" pitchFamily="2" charset="2"/>
              </a:rPr>
              <a:t> that L </a:t>
            </a:r>
            <a:r>
              <a:rPr lang="en-US" u="sng" dirty="0">
                <a:sym typeface="Wingdings" pitchFamily="2" charset="2"/>
              </a:rPr>
              <a:t>is not regular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u="sng" dirty="0">
                <a:sym typeface="Wingdings" pitchFamily="2" charset="2"/>
              </a:rPr>
              <a:t>We</a:t>
            </a:r>
            <a:r>
              <a:rPr lang="en-US" dirty="0">
                <a:sym typeface="Wingdings" pitchFamily="2" charset="2"/>
              </a:rPr>
              <a:t> will </a:t>
            </a:r>
            <a:r>
              <a:rPr lang="en-US" u="sng" dirty="0">
                <a:sym typeface="Wingdings" pitchFamily="2" charset="2"/>
              </a:rPr>
              <a:t>never use </a:t>
            </a:r>
            <a:r>
              <a:rPr lang="en-US" dirty="0">
                <a:sym typeface="Wingdings" pitchFamily="2" charset="2"/>
              </a:rPr>
              <a:t>the PL to show that a language </a:t>
            </a:r>
            <a:r>
              <a:rPr lang="en-US" u="sng" dirty="0">
                <a:sym typeface="Wingdings" pitchFamily="2" charset="2"/>
              </a:rPr>
              <a:t>is</a:t>
            </a:r>
            <a:r>
              <a:rPr lang="en-US" dirty="0">
                <a:sym typeface="Wingdings" pitchFamily="2" charset="2"/>
              </a:rPr>
              <a:t> regular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260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3605B-C0EF-E049-A640-281A484E5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843"/>
            <a:ext cx="10515600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Flow-chart of use of our PL</a:t>
            </a: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7F2384F-5853-5E41-A98D-2D5AC89E3527}"/>
              </a:ext>
            </a:extLst>
          </p:cNvPr>
          <p:cNvSpPr/>
          <p:nvPr/>
        </p:nvSpPr>
        <p:spPr>
          <a:xfrm>
            <a:off x="2620651" y="1943388"/>
            <a:ext cx="2360428" cy="1625901"/>
          </a:xfrm>
          <a:prstGeom prst="diamond">
            <a:avLst/>
          </a:prstGeom>
          <a:solidFill>
            <a:srgbClr val="FFD5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L is finite </a:t>
            </a:r>
            <a:r>
              <a:rPr lang="en-US" sz="1400" b="1" dirty="0">
                <a:solidFill>
                  <a:srgbClr val="011893"/>
                </a:solidFill>
              </a:rPr>
              <a:t>OR  </a:t>
            </a:r>
            <a:r>
              <a:rPr lang="en-US" sz="1400" b="1" dirty="0">
                <a:solidFill>
                  <a:srgbClr val="FF0000"/>
                </a:solidFill>
              </a:rPr>
              <a:t>already known to be regular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C115DBE1-60ED-0E4B-8075-5E2C3CF80D6D}"/>
              </a:ext>
            </a:extLst>
          </p:cNvPr>
          <p:cNvSpPr/>
          <p:nvPr/>
        </p:nvSpPr>
        <p:spPr>
          <a:xfrm>
            <a:off x="1848017" y="2673905"/>
            <a:ext cx="754912" cy="164865"/>
          </a:xfrm>
          <a:prstGeom prst="rightArrow">
            <a:avLst/>
          </a:prstGeom>
          <a:solidFill>
            <a:srgbClr val="009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23844F1A-8B12-CC4C-AE45-F6F07ED88EC7}"/>
              </a:ext>
            </a:extLst>
          </p:cNvPr>
          <p:cNvSpPr/>
          <p:nvPr/>
        </p:nvSpPr>
        <p:spPr>
          <a:xfrm rot="5400000">
            <a:off x="3423407" y="3901384"/>
            <a:ext cx="754912" cy="164865"/>
          </a:xfrm>
          <a:prstGeom prst="rightArrow">
            <a:avLst/>
          </a:prstGeom>
          <a:solidFill>
            <a:srgbClr val="009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8E411C-A0F7-EF49-9FA1-86D576FCACDC}"/>
              </a:ext>
            </a:extLst>
          </p:cNvPr>
          <p:cNvSpPr txBox="1"/>
          <p:nvPr/>
        </p:nvSpPr>
        <p:spPr>
          <a:xfrm>
            <a:off x="1619377" y="2089130"/>
            <a:ext cx="1212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Given </a:t>
            </a:r>
          </a:p>
          <a:p>
            <a:r>
              <a:rPr lang="en-US" sz="1600" dirty="0"/>
              <a:t>Language 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D5794F-B048-9D40-9816-A72C8BD1D03F}"/>
              </a:ext>
            </a:extLst>
          </p:cNvPr>
          <p:cNvSpPr txBox="1"/>
          <p:nvPr/>
        </p:nvSpPr>
        <p:spPr>
          <a:xfrm>
            <a:off x="2775927" y="4484918"/>
            <a:ext cx="19207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Uninteresting exit.</a:t>
            </a:r>
          </a:p>
          <a:p>
            <a:endParaRPr 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A9E266-3E4D-CB4B-84D8-0AA0424666ED}"/>
              </a:ext>
            </a:extLst>
          </p:cNvPr>
          <p:cNvSpPr txBox="1"/>
          <p:nvPr/>
        </p:nvSpPr>
        <p:spPr>
          <a:xfrm>
            <a:off x="3850677" y="3577413"/>
            <a:ext cx="51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Yes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51F509-70F2-464A-B3A3-B52BD3A315E2}"/>
              </a:ext>
            </a:extLst>
          </p:cNvPr>
          <p:cNvSpPr txBox="1"/>
          <p:nvPr/>
        </p:nvSpPr>
        <p:spPr>
          <a:xfrm>
            <a:off x="4973131" y="2304573"/>
            <a:ext cx="51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No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9F416702-79B3-DD49-9EE2-3709149AFD97}"/>
              </a:ext>
            </a:extLst>
          </p:cNvPr>
          <p:cNvSpPr/>
          <p:nvPr/>
        </p:nvSpPr>
        <p:spPr>
          <a:xfrm>
            <a:off x="4998801" y="2673904"/>
            <a:ext cx="754912" cy="164865"/>
          </a:xfrm>
          <a:prstGeom prst="rightArrow">
            <a:avLst/>
          </a:prstGeom>
          <a:solidFill>
            <a:srgbClr val="009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id="{DA559C21-3AC7-A842-BB40-ECE483AA776C}"/>
              </a:ext>
            </a:extLst>
          </p:cNvPr>
          <p:cNvSpPr/>
          <p:nvPr/>
        </p:nvSpPr>
        <p:spPr>
          <a:xfrm>
            <a:off x="5771435" y="1949393"/>
            <a:ext cx="2360428" cy="1625901"/>
          </a:xfrm>
          <a:prstGeom prst="diamond">
            <a:avLst/>
          </a:prstGeom>
          <a:solidFill>
            <a:srgbClr val="FFD5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11893"/>
                </a:solidFill>
              </a:rPr>
              <a:t> PL application </a:t>
            </a:r>
            <a:r>
              <a:rPr lang="en-US" sz="1400" b="1" dirty="0">
                <a:solidFill>
                  <a:srgbClr val="FF0000"/>
                </a:solidFill>
              </a:rPr>
              <a:t>was done right</a:t>
            </a:r>
            <a:r>
              <a:rPr lang="en-US" sz="1400" b="1" dirty="0">
                <a:solidFill>
                  <a:srgbClr val="011893"/>
                </a:solidFill>
              </a:rPr>
              <a:t>, and successful ?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A72485D3-727A-4A4B-AB21-44D778C9A37B}"/>
              </a:ext>
            </a:extLst>
          </p:cNvPr>
          <p:cNvSpPr/>
          <p:nvPr/>
        </p:nvSpPr>
        <p:spPr>
          <a:xfrm rot="5400000">
            <a:off x="6590866" y="3917857"/>
            <a:ext cx="754912" cy="164865"/>
          </a:xfrm>
          <a:prstGeom prst="rightArrow">
            <a:avLst/>
          </a:prstGeom>
          <a:solidFill>
            <a:srgbClr val="009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FE032D-443D-6443-9AD6-89C0C6D7328B}"/>
              </a:ext>
            </a:extLst>
          </p:cNvPr>
          <p:cNvSpPr txBox="1"/>
          <p:nvPr/>
        </p:nvSpPr>
        <p:spPr>
          <a:xfrm>
            <a:off x="6993422" y="3630957"/>
            <a:ext cx="51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No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1BC13E-FA3A-D24B-B80E-CCF34B209763}"/>
              </a:ext>
            </a:extLst>
          </p:cNvPr>
          <p:cNvSpPr txBox="1"/>
          <p:nvPr/>
        </p:nvSpPr>
        <p:spPr>
          <a:xfrm>
            <a:off x="5495278" y="4594008"/>
            <a:ext cx="4721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Cannot draw any conclusions.</a:t>
            </a:r>
          </a:p>
          <a:p>
            <a:r>
              <a:rPr lang="en-US" sz="1600" dirty="0"/>
              <a:t>The language could be regular.</a:t>
            </a:r>
          </a:p>
          <a:p>
            <a:r>
              <a:rPr lang="en-US" sz="1600" dirty="0">
                <a:solidFill>
                  <a:srgbClr val="0432FF"/>
                </a:solidFill>
              </a:rPr>
              <a:t>(Will not encounter this case often, in our class.)</a:t>
            </a:r>
            <a:endParaRPr lang="en-US" sz="1600" dirty="0"/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E7FF6324-5E8F-0047-B1B6-7BCCCE9EE49D}"/>
              </a:ext>
            </a:extLst>
          </p:cNvPr>
          <p:cNvSpPr/>
          <p:nvPr/>
        </p:nvSpPr>
        <p:spPr>
          <a:xfrm>
            <a:off x="8149585" y="2677774"/>
            <a:ext cx="754912" cy="164865"/>
          </a:xfrm>
          <a:prstGeom prst="rightArrow">
            <a:avLst/>
          </a:prstGeom>
          <a:solidFill>
            <a:srgbClr val="009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361DD4-BEA5-C645-9C43-A3AD11444E78}"/>
              </a:ext>
            </a:extLst>
          </p:cNvPr>
          <p:cNvSpPr txBox="1"/>
          <p:nvPr/>
        </p:nvSpPr>
        <p:spPr>
          <a:xfrm>
            <a:off x="8151692" y="2266128"/>
            <a:ext cx="51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Yes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D67B1C-1667-0449-A7EC-5AE3749B448C}"/>
              </a:ext>
            </a:extLst>
          </p:cNvPr>
          <p:cNvSpPr txBox="1"/>
          <p:nvPr/>
        </p:nvSpPr>
        <p:spPr>
          <a:xfrm>
            <a:off x="9062780" y="2300160"/>
            <a:ext cx="202241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Success! </a:t>
            </a:r>
          </a:p>
          <a:p>
            <a:endParaRPr lang="en-US" sz="1600" dirty="0"/>
          </a:p>
          <a:p>
            <a:r>
              <a:rPr lang="en-US" sz="1600" dirty="0"/>
              <a:t>L is not regular</a:t>
            </a:r>
          </a:p>
          <a:p>
            <a:endParaRPr lang="en-US" sz="1600" dirty="0"/>
          </a:p>
          <a:p>
            <a:r>
              <a:rPr lang="en-US" sz="1600" dirty="0"/>
              <a:t>(cannot have a DFA)</a:t>
            </a:r>
          </a:p>
        </p:txBody>
      </p:sp>
    </p:spTree>
    <p:extLst>
      <p:ext uri="{BB962C8B-B14F-4D97-AF65-F5344CB8AC3E}">
        <p14:creationId xmlns:p14="http://schemas.microsoft.com/office/powerpoint/2010/main" val="1975877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12751</TotalTime>
  <Words>2139</Words>
  <Application>Microsoft Macintosh PowerPoint</Application>
  <PresentationFormat>Widescreen</PresentationFormat>
  <Paragraphs>270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Trebuchet MS</vt:lpstr>
      <vt:lpstr>Office Theme</vt:lpstr>
      <vt:lpstr>CS 3100, Models of Computation, Spring 20, Lec 4</vt:lpstr>
      <vt:lpstr>Questions from Lec-3 Answered</vt:lpstr>
      <vt:lpstr>More Questions from Lec-3 Answered</vt:lpstr>
      <vt:lpstr>Observations from Lec-3</vt:lpstr>
      <vt:lpstr>Lecture 3, covering Chapter 4.6-4.9</vt:lpstr>
      <vt:lpstr>We will now study the Pumping Lemma</vt:lpstr>
      <vt:lpstr>A regular language is one that has a DFA</vt:lpstr>
      <vt:lpstr>We will introduce the “Pumping Lemma” (PL)</vt:lpstr>
      <vt:lpstr>Flow-chart of use of our PL</vt:lpstr>
      <vt:lpstr>How can we correctly apply the PL?</vt:lpstr>
      <vt:lpstr>How can we rule out every possible DFA?</vt:lpstr>
      <vt:lpstr>What is one important property of any DFA?</vt:lpstr>
      <vt:lpstr>What is one important property of any DFA?</vt:lpstr>
      <vt:lpstr>What is one important property of any DFA?</vt:lpstr>
      <vt:lpstr>What is one important property of any DFA?</vt:lpstr>
      <vt:lpstr>What is one important property of any DFA?</vt:lpstr>
      <vt:lpstr>What is one important property of any DFA?</vt:lpstr>
      <vt:lpstr>What is one important property of any DFA?</vt:lpstr>
      <vt:lpstr>When can a DFA not exist for L ?</vt:lpstr>
      <vt:lpstr>So, here is how you rule out a DFA</vt:lpstr>
      <vt:lpstr>Flow-chart for applying the PL</vt:lpstr>
      <vt:lpstr>Example: show L = {0^i 1^i : i &gt;= 0} not reg.</vt:lpstr>
      <vt:lpstr>How to avoid losing points in a PL proof</vt:lpstr>
      <vt:lpstr>Show these languages not to be regular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rrr</dc:title>
  <dc:creator>Ganesh Gopalakrishnan</dc:creator>
  <cp:lastModifiedBy>Ganesh Gopalakrishnan</cp:lastModifiedBy>
  <cp:revision>477</cp:revision>
  <cp:lastPrinted>2019-08-27T15:59:07Z</cp:lastPrinted>
  <dcterms:created xsi:type="dcterms:W3CDTF">2017-08-23T19:27:01Z</dcterms:created>
  <dcterms:modified xsi:type="dcterms:W3CDTF">2020-01-14T04:30:39Z</dcterms:modified>
</cp:coreProperties>
</file>