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4" r:id="rId2"/>
    <p:sldId id="764" r:id="rId3"/>
    <p:sldId id="860" r:id="rId4"/>
    <p:sldId id="829" r:id="rId5"/>
    <p:sldId id="850" r:id="rId6"/>
    <p:sldId id="851" r:id="rId7"/>
    <p:sldId id="852" r:id="rId8"/>
    <p:sldId id="853" r:id="rId9"/>
    <p:sldId id="854" r:id="rId10"/>
    <p:sldId id="856" r:id="rId11"/>
    <p:sldId id="859" r:id="rId12"/>
    <p:sldId id="855" r:id="rId13"/>
    <p:sldId id="857" r:id="rId14"/>
    <p:sldId id="8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45200"/>
    <a:srgbClr val="0432FF"/>
    <a:srgbClr val="FF40FF"/>
    <a:srgbClr val="FF7E79"/>
    <a:srgbClr val="0096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5"/>
    <p:restoredTop sz="93672"/>
  </p:normalViewPr>
  <p:slideViewPr>
    <p:cSldViewPr snapToGrid="0" snapToObjects="1">
      <p:cViewPr varScale="1">
        <p:scale>
          <a:sx n="112" d="100"/>
          <a:sy n="112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</a:t>
            </a:r>
            <a:r>
              <a:rPr lang="en-US" sz="3600" dirty="0" smtClean="0"/>
              <a:t>Spring 20</a:t>
            </a:r>
            <a:r>
              <a:rPr lang="en-US" sz="3600" dirty="0" smtClean="0"/>
              <a:t>, </a:t>
            </a:r>
            <a:r>
              <a:rPr lang="en-US" sz="3600" dirty="0" err="1"/>
              <a:t>Lec</a:t>
            </a:r>
            <a:r>
              <a:rPr lang="en-US" sz="3600" dirty="0"/>
              <a:t> 7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bit.ly</a:t>
            </a:r>
            <a:r>
              <a:rPr lang="en-US" dirty="0" smtClean="0"/>
              <a:t>/3100fs20Syllabus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46967" cy="318977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DFA minimization: Fig 6.7 of 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FCAA38-313B-CD45-81EC-7B929EEF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35" y="-74431"/>
            <a:ext cx="4681838" cy="202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B23BDA-7CEF-394D-A256-A9689D699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7" y="364311"/>
            <a:ext cx="690816" cy="399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85EDBB-C841-4B40-94D5-5AD9BE7673E5}"/>
              </a:ext>
            </a:extLst>
          </p:cNvPr>
          <p:cNvSpPr txBox="1"/>
          <p:nvPr/>
        </p:nvSpPr>
        <p:spPr>
          <a:xfrm>
            <a:off x="781343" y="412732"/>
            <a:ext cx="107926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list of states : IS1, FS2, FS3, S4, S5, FS6</a:t>
            </a:r>
          </a:p>
          <a:p>
            <a:r>
              <a:rPr lang="en-US" dirty="0"/>
              <a:t>Row :  IS1, FS2, FS3, S4, S5 (left to right)</a:t>
            </a:r>
          </a:p>
          <a:p>
            <a:r>
              <a:rPr lang="en-US" dirty="0"/>
              <a:t>Col  : FS2, FS3, S4, S5, FS6  (top to bottom)</a:t>
            </a:r>
          </a:p>
          <a:p>
            <a:r>
              <a:rPr lang="en-US" dirty="0"/>
              <a:t>Purpose: to make ”N choose 2” state combos easily in a tabular display!</a:t>
            </a:r>
          </a:p>
          <a:p>
            <a:r>
              <a:rPr lang="en-US" dirty="0"/>
              <a:t>Then iterate in any order (recommend: left col, top to bottom, then second col,…)</a:t>
            </a:r>
          </a:p>
          <a:p>
            <a:r>
              <a:rPr lang="en-US" dirty="0"/>
              <a:t>6 choose 2 is 15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Two states S1 and S2 are k-distinguishable if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(k=0) : S1 is a final and S2 is a non-final (or vice-versa)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(k&gt;1) : S1 and S2 go to states S1’ and S2’ on some a in Sigma and S1’ and S2’ are k-1 distinguishable</a:t>
            </a:r>
          </a:p>
        </p:txBody>
      </p:sp>
    </p:spTree>
    <p:extLst>
      <p:ext uri="{BB962C8B-B14F-4D97-AF65-F5344CB8AC3E}">
        <p14:creationId xmlns:p14="http://schemas.microsoft.com/office/powerpoint/2010/main" val="409217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46967" cy="318977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DFA minimization: Fig 6.7 of 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FCAA38-313B-CD45-81EC-7B929EEF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35" y="-74431"/>
            <a:ext cx="4681838" cy="202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B23BDA-7CEF-394D-A256-A9689D699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7" y="364311"/>
            <a:ext cx="690816" cy="399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85EDBB-C841-4B40-94D5-5AD9BE7673E5}"/>
              </a:ext>
            </a:extLst>
          </p:cNvPr>
          <p:cNvSpPr txBox="1"/>
          <p:nvPr/>
        </p:nvSpPr>
        <p:spPr>
          <a:xfrm>
            <a:off x="781343" y="449878"/>
            <a:ext cx="3709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equivalence classes of size 2</a:t>
            </a:r>
          </a:p>
          <a:p>
            <a:r>
              <a:rPr lang="en-US" dirty="0"/>
              <a:t>{FS3, FS2}, {S5, S4} </a:t>
            </a:r>
          </a:p>
          <a:p>
            <a:r>
              <a:rPr lang="en-US" dirty="0"/>
              <a:t>These classes have no overlap</a:t>
            </a:r>
          </a:p>
          <a:p>
            <a:r>
              <a:rPr lang="en-US" dirty="0"/>
              <a:t>They don’t merge</a:t>
            </a:r>
          </a:p>
        </p:txBody>
      </p:sp>
    </p:spTree>
    <p:extLst>
      <p:ext uri="{BB962C8B-B14F-4D97-AF65-F5344CB8AC3E}">
        <p14:creationId xmlns:p14="http://schemas.microsoft.com/office/powerpoint/2010/main" val="180811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46967" cy="318977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DFA minimization: Fig 6.7 of book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8DCD789-015B-6645-9D35-09C6C2CF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566"/>
            <a:ext cx="12192000" cy="5361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FCAA38-313B-CD45-81EC-7B929EEF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664" y="-318977"/>
            <a:ext cx="4681838" cy="20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5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46967" cy="318977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DFA minimization: Fig 6.7 of 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B23BDA-7CEF-394D-A256-A9689D69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0" y="343438"/>
            <a:ext cx="690816" cy="399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1B45BD3-760A-544B-A07C-80A28EA6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97" y="-304800"/>
            <a:ext cx="3857401" cy="2814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B08BC3-4CE3-C142-A290-E2010AD5A618}"/>
              </a:ext>
            </a:extLst>
          </p:cNvPr>
          <p:cNvSpPr txBox="1"/>
          <p:nvPr/>
        </p:nvSpPr>
        <p:spPr>
          <a:xfrm>
            <a:off x="926186" y="318977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list of states : I, FI, FF, FB</a:t>
            </a:r>
          </a:p>
          <a:p>
            <a:r>
              <a:rPr lang="en-US" dirty="0"/>
              <a:t>Row :  I, FI, FF (left to right)</a:t>
            </a:r>
          </a:p>
          <a:p>
            <a:r>
              <a:rPr lang="en-US" dirty="0"/>
              <a:t>Col  : FI, FF, FB (top to bottom)</a:t>
            </a:r>
          </a:p>
          <a:p>
            <a:r>
              <a:rPr lang="en-US" dirty="0"/>
              <a:t>Purpose: to make ”N choose 2” state combos easily in a tabular display!</a:t>
            </a:r>
          </a:p>
          <a:p>
            <a:r>
              <a:rPr lang="en-US" dirty="0"/>
              <a:t>Then iterate in any order (recommend: left col, top to bottom, then second col,…)</a:t>
            </a:r>
          </a:p>
        </p:txBody>
      </p:sp>
    </p:spTree>
    <p:extLst>
      <p:ext uri="{BB962C8B-B14F-4D97-AF65-F5344CB8AC3E}">
        <p14:creationId xmlns:p14="http://schemas.microsoft.com/office/powerpoint/2010/main" val="229781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46967" cy="318977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DFA minimization: Fig 6.7 of 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B23BDA-7CEF-394D-A256-A9689D69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0" y="343438"/>
            <a:ext cx="690816" cy="399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1B45BD3-760A-544B-A07C-80A28EA6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97" y="-304800"/>
            <a:ext cx="3857401" cy="2814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B08BC3-4CE3-C142-A290-E2010AD5A618}"/>
              </a:ext>
            </a:extLst>
          </p:cNvPr>
          <p:cNvSpPr txBox="1"/>
          <p:nvPr/>
        </p:nvSpPr>
        <p:spPr>
          <a:xfrm>
            <a:off x="1111537" y="449295"/>
            <a:ext cx="5822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equivalence classes of size 2 :</a:t>
            </a:r>
          </a:p>
          <a:p>
            <a:r>
              <a:rPr lang="en-US" dirty="0"/>
              <a:t>{FF, FI},   {FB, FI},  {FB, FF}</a:t>
            </a:r>
          </a:p>
          <a:p>
            <a:r>
              <a:rPr lang="en-US" dirty="0"/>
              <a:t>They have overlaps</a:t>
            </a:r>
          </a:p>
          <a:p>
            <a:r>
              <a:rPr lang="en-US" dirty="0"/>
              <a:t>Merge them into a super-equivalence class {FF, FI, FB}</a:t>
            </a:r>
          </a:p>
        </p:txBody>
      </p:sp>
    </p:spTree>
    <p:extLst>
      <p:ext uri="{BB962C8B-B14F-4D97-AF65-F5344CB8AC3E}">
        <p14:creationId xmlns:p14="http://schemas.microsoft.com/office/powerpoint/2010/main" val="303645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344"/>
            <a:ext cx="10515600" cy="711791"/>
          </a:xfrm>
        </p:spPr>
        <p:txBody>
          <a:bodyPr>
            <a:normAutofit/>
          </a:bodyPr>
          <a:lstStyle/>
          <a:p>
            <a:r>
              <a:rPr lang="en-US" dirty="0"/>
              <a:t>Lecture 3, covering Ch 5 and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BCCBF-08A9-654E-9C92-005B9402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46" y="351080"/>
            <a:ext cx="690816" cy="478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80DA90-80FF-3E42-9E99-995D5F2E1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73" y="414878"/>
            <a:ext cx="690816" cy="399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DF6231-7CA2-4A49-B84D-4AB08771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06" y="925305"/>
            <a:ext cx="5702388" cy="59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0EA47-F2C3-A24E-8230-7C3D3AE0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Today: Algorithms around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86092-9495-F14C-A01D-59C31B2D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Algorithms that help </a:t>
            </a:r>
            <a:r>
              <a:rPr lang="en-US" u="sng" dirty="0"/>
              <a:t>build more complex DFA </a:t>
            </a:r>
            <a:r>
              <a:rPr lang="en-US" dirty="0"/>
              <a:t>out of </a:t>
            </a:r>
            <a:r>
              <a:rPr lang="en-US" u="sng" dirty="0"/>
              <a:t>simpler DFA</a:t>
            </a:r>
          </a:p>
          <a:p>
            <a:endParaRPr lang="en-US" dirty="0"/>
          </a:p>
          <a:p>
            <a:r>
              <a:rPr lang="en-US" dirty="0"/>
              <a:t>Algorithms that </a:t>
            </a:r>
            <a:r>
              <a:rPr lang="en-US" u="sng" dirty="0"/>
              <a:t>minimize DFA into a unique minimal form</a:t>
            </a:r>
          </a:p>
          <a:p>
            <a:endParaRPr lang="en-US" dirty="0"/>
          </a:p>
          <a:p>
            <a:pPr lvl="1"/>
            <a:r>
              <a:rPr lang="en-US" dirty="0"/>
              <a:t>We will be running this notebook alongside, and </a:t>
            </a:r>
            <a:r>
              <a:rPr lang="en-US" dirty="0">
                <a:solidFill>
                  <a:srgbClr val="FF0000"/>
                </a:solidFill>
              </a:rPr>
              <a:t>study the code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First_Jove_Tutorial</a:t>
            </a:r>
            <a:r>
              <a:rPr lang="en-US" dirty="0">
                <a:solidFill>
                  <a:srgbClr val="0432FF"/>
                </a:solidFill>
              </a:rPr>
              <a:t>/CH4-5-6/L7-f19-exercises.ipynb</a:t>
            </a:r>
          </a:p>
          <a:p>
            <a:endParaRPr lang="en-US" dirty="0"/>
          </a:p>
          <a:p>
            <a:pPr lvl="1"/>
            <a:r>
              <a:rPr lang="en-US" dirty="0"/>
              <a:t>Quiz3 is very similar and Asg-2 also helps you build-up your understanding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45200"/>
                </a:solidFill>
              </a:rPr>
              <a:t>Remember, if you can code something, you truly understand it!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45200"/>
                </a:solidFill>
              </a:rPr>
              <a:t>	</a:t>
            </a:r>
            <a:r>
              <a:rPr lang="en-US" sz="2200" b="1" dirty="0"/>
              <a:t>* coding is teaching… </a:t>
            </a:r>
            <a:r>
              <a:rPr lang="en-US" sz="2200" b="1" dirty="0" err="1"/>
              <a:t>er</a:t>
            </a:r>
            <a:r>
              <a:rPr lang="en-US" sz="2200" b="1" dirty="0"/>
              <a:t>, teaching a computer!</a:t>
            </a:r>
          </a:p>
          <a:p>
            <a:pPr marL="0" indent="0">
              <a:buNone/>
            </a:pPr>
            <a:r>
              <a:rPr lang="en-US" sz="2200" b="1" dirty="0"/>
              <a:t>	* if you teach the most unforgiving beast (a computer), you have </a:t>
            </a:r>
          </a:p>
          <a:p>
            <a:pPr marL="0" indent="0">
              <a:buNone/>
            </a:pPr>
            <a:r>
              <a:rPr lang="en-US" sz="2200" b="1" dirty="0"/>
              <a:t>	  spelled out things to the last detail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9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Recap: Formal structure of a DFA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62572B0-D15A-9442-A278-022B23C4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0851"/>
            <a:ext cx="8056604" cy="19494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95A815-C69E-8C4D-B821-21F9BBB6A925}"/>
              </a:ext>
            </a:extLst>
          </p:cNvPr>
          <p:cNvSpPr txBox="1"/>
          <p:nvPr/>
        </p:nvSpPr>
        <p:spPr>
          <a:xfrm>
            <a:off x="178206" y="3010262"/>
            <a:ext cx="103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language of a DFA  is the set of strings that lead the DFA from one of the I states to an F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F5F6FD-2B7B-ED42-8446-85CDF1EB8946}"/>
              </a:ext>
            </a:extLst>
          </p:cNvPr>
          <p:cNvSpPr txBox="1"/>
          <p:nvPr/>
        </p:nvSpPr>
        <p:spPr>
          <a:xfrm>
            <a:off x="178206" y="3379594"/>
            <a:ext cx="7743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200"/>
                </a:solidFill>
              </a:rPr>
              <a:t>Example: Language of strings over Sigma={0,1} that </a:t>
            </a:r>
            <a:r>
              <a:rPr lang="en-US" dirty="0">
                <a:solidFill>
                  <a:srgbClr val="0432FF"/>
                </a:solidFill>
              </a:rPr>
              <a:t>“</a:t>
            </a:r>
            <a:r>
              <a:rPr lang="en-US" b="1" dirty="0">
                <a:solidFill>
                  <a:srgbClr val="0432FF"/>
                </a:solidFill>
              </a:rPr>
              <a:t>Begin with a 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List five strings in numeric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Draw a DFA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Express it as (Q,Sigma,delta,q0,F)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Now design </a:t>
            </a:r>
            <a:r>
              <a:rPr lang="en-US" b="1" dirty="0">
                <a:solidFill>
                  <a:srgbClr val="0432FF"/>
                </a:solidFill>
              </a:rPr>
              <a:t>“End with a 1”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3B20235-FC8A-934F-9F99-C5E72B6D5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043"/>
            <a:ext cx="690816" cy="478257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xmlns="" id="{CA1AA793-8D6D-8149-ADFC-6F4C7B111FF7}"/>
              </a:ext>
            </a:extLst>
          </p:cNvPr>
          <p:cNvSpPr/>
          <p:nvPr/>
        </p:nvSpPr>
        <p:spPr>
          <a:xfrm>
            <a:off x="7527851" y="3551274"/>
            <a:ext cx="202019" cy="127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0777C6A0-B49A-1446-B198-27C32E81E3FF}"/>
              </a:ext>
            </a:extLst>
          </p:cNvPr>
          <p:cNvSpPr/>
          <p:nvPr/>
        </p:nvSpPr>
        <p:spPr>
          <a:xfrm>
            <a:off x="3533553" y="5161953"/>
            <a:ext cx="202019" cy="127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Intersect “Begin with 0” and “End with 1”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95A815-C69E-8C4D-B821-21F9BBB6A925}"/>
              </a:ext>
            </a:extLst>
          </p:cNvPr>
          <p:cNvSpPr txBox="1"/>
          <p:nvPr/>
        </p:nvSpPr>
        <p:spPr>
          <a:xfrm>
            <a:off x="731099" y="730980"/>
            <a:ext cx="696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Intersection has these kinds of strings (express in English):  ” …. 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F5F6FD-2B7B-ED42-8446-85CDF1EB8946}"/>
              </a:ext>
            </a:extLst>
          </p:cNvPr>
          <p:cNvSpPr txBox="1"/>
          <p:nvPr/>
        </p:nvSpPr>
        <p:spPr>
          <a:xfrm>
            <a:off x="635405" y="979934"/>
            <a:ext cx="115565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List five strings in numeric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It is as if we have the DFA side by side, and fed them the same input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When both DFA enter a final state, accept the string seen so far!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Algorithm: March them in tandem (lock-step) – i.e. tie the DFA together and let them march together!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Q = Q1 x 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q0 = (q01, q02)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F =  {   (f1, f2) :                  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delta( (q1, q2), a ) =  (   …dfa1’s next state… , …dfa2’s next state… 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173348-81A8-634A-977A-4F313D9F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" y="1924701"/>
            <a:ext cx="690816" cy="3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Union “Begin with 0” and “End with 1”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F5F6FD-2B7B-ED42-8446-85CDF1EB8946}"/>
              </a:ext>
            </a:extLst>
          </p:cNvPr>
          <p:cNvSpPr txBox="1"/>
          <p:nvPr/>
        </p:nvSpPr>
        <p:spPr>
          <a:xfrm>
            <a:off x="635405" y="979934"/>
            <a:ext cx="11556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Q = Q1 x 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q0 = (q01, q02)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F =  {   (f1, f2) :                     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delta( (q1, q2), a ) =  (   …dfa1’s next state… , …dfa2’s next state…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7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Complement “Begin with 0”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95A815-C69E-8C4D-B821-21F9BBB6A925}"/>
              </a:ext>
            </a:extLst>
          </p:cNvPr>
          <p:cNvSpPr txBox="1"/>
          <p:nvPr/>
        </p:nvSpPr>
        <p:spPr>
          <a:xfrm>
            <a:off x="731099" y="730980"/>
            <a:ext cx="1108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Complementation : a string is in the complement IFF it is not in the original DFA</a:t>
            </a:r>
          </a:p>
          <a:p>
            <a:r>
              <a:rPr lang="en-US" dirty="0">
                <a:solidFill>
                  <a:srgbClr val="0432FF"/>
                </a:solidFill>
              </a:rPr>
              <a:t>Which of these change, and which ones stay the same?  Then draw the true and complement side by side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F5F6FD-2B7B-ED42-8446-85CDF1EB8946}"/>
              </a:ext>
            </a:extLst>
          </p:cNvPr>
          <p:cNvSpPr txBox="1"/>
          <p:nvPr/>
        </p:nvSpPr>
        <p:spPr>
          <a:xfrm>
            <a:off x="635405" y="1096897"/>
            <a:ext cx="11556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Q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q0 =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F =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delta (q, a) = 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40FBBA-2764-194B-A15A-79B784ABC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2709"/>
            <a:ext cx="690816" cy="4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6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/>
              <a:t>Language equivalence and isomorphism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95A815-C69E-8C4D-B821-21F9BBB6A925}"/>
              </a:ext>
            </a:extLst>
          </p:cNvPr>
          <p:cNvSpPr txBox="1"/>
          <p:nvPr/>
        </p:nvSpPr>
        <p:spPr>
          <a:xfrm>
            <a:off x="731099" y="730980"/>
            <a:ext cx="100687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Two DFA are language equivalent if they accept the same set of strings</a:t>
            </a:r>
          </a:p>
          <a:p>
            <a:r>
              <a:rPr lang="en-US">
                <a:solidFill>
                  <a:srgbClr val="0432FF"/>
                </a:solidFill>
              </a:rPr>
              <a:t>They are isomorphic if they are language equivalent and have the same number of states</a:t>
            </a:r>
          </a:p>
          <a:p>
            <a:r>
              <a:rPr lang="en-US">
                <a:solidFill>
                  <a:srgbClr val="0432FF"/>
                </a:solidFill>
              </a:rPr>
              <a:t>      </a:t>
            </a:r>
            <a:r>
              <a:rPr lang="en-US">
                <a:solidFill>
                  <a:srgbClr val="945200"/>
                </a:solidFill>
              </a:rPr>
              <a:t>Then we can place one DFA on top of another, and their states and transitions will match</a:t>
            </a:r>
          </a:p>
          <a:p>
            <a:r>
              <a:rPr lang="en-US">
                <a:solidFill>
                  <a:srgbClr val="945200"/>
                </a:solidFill>
              </a:rPr>
              <a:t>      Print them, place one on top, “hold them to light”</a:t>
            </a:r>
          </a:p>
          <a:p>
            <a:endParaRPr lang="en-US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Express language equivalence of L1 and L2 in terms of two intersection-complement checks!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45200"/>
                </a:solidFill>
              </a:rPr>
              <a:t>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45200"/>
                </a:solidFill>
              </a:rPr>
              <a:t>Start from: L1 = L2  iff   L1 contained in L2 and vice-versa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45200"/>
                </a:solidFill>
              </a:rPr>
              <a:t>Read L1 contained in L2 as “L1 fully inside L2”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45200"/>
                </a:solidFill>
              </a:rPr>
              <a:t>Now read it as “L1 NOT OUTSIDE L2”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9452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45200"/>
                </a:solidFill>
              </a:rPr>
              <a:t>Break each containment into an intersection-complement check</a:t>
            </a:r>
            <a:endParaRPr lang="en-US" dirty="0">
              <a:solidFill>
                <a:srgbClr val="9452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3F7D09-D0B2-0B43-8115-2D33D445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3673572"/>
            <a:ext cx="690816" cy="3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DFA minimization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95A815-C69E-8C4D-B821-21F9BBB6A925}"/>
              </a:ext>
            </a:extLst>
          </p:cNvPr>
          <p:cNvSpPr txBox="1"/>
          <p:nvPr/>
        </p:nvSpPr>
        <p:spPr>
          <a:xfrm>
            <a:off x="731099" y="730980"/>
            <a:ext cx="543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Let’s experiment with two minimization problems.</a:t>
            </a:r>
          </a:p>
          <a:p>
            <a:r>
              <a:rPr lang="en-US" dirty="0">
                <a:solidFill>
                  <a:srgbClr val="0432FF"/>
                </a:solidFill>
              </a:rPr>
              <a:t>First approach: “Eyeball algorithm”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1E1968-61AA-034A-A5F2-3BDA80A6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4" y="932012"/>
            <a:ext cx="5880100" cy="407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1A3F9E-6FD0-5F4E-9CC9-0A3AB03F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708" y="730980"/>
            <a:ext cx="660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5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12357</TotalTime>
  <Words>867</Words>
  <Application>Microsoft Macintosh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Helvetica Light</vt:lpstr>
      <vt:lpstr>Trebuchet MS</vt:lpstr>
      <vt:lpstr>Arial</vt:lpstr>
      <vt:lpstr>Office Theme</vt:lpstr>
      <vt:lpstr>CS 3100, Models of Computation, Spring 20, Lec 7</vt:lpstr>
      <vt:lpstr>Lecture 3, covering Ch 5 and 6</vt:lpstr>
      <vt:lpstr>Today: Algorithms around DFA</vt:lpstr>
      <vt:lpstr>Recap: Formal structure of a DFA </vt:lpstr>
      <vt:lpstr>Intersect “Begin with 0” and “End with 1”</vt:lpstr>
      <vt:lpstr>Union “Begin with 0” and “End with 1”</vt:lpstr>
      <vt:lpstr>Complement “Begin with 0”</vt:lpstr>
      <vt:lpstr>Language equivalence and isomorphism</vt:lpstr>
      <vt:lpstr>DFA minimization</vt:lpstr>
      <vt:lpstr>DFA minimization: Fig 6.7 of book</vt:lpstr>
      <vt:lpstr>DFA minimization: Fig 6.7 of book</vt:lpstr>
      <vt:lpstr>DFA minimization: Fig 6.7 of book</vt:lpstr>
      <vt:lpstr>DFA minimization: Fig 6.7 of book</vt:lpstr>
      <vt:lpstr>DFA minimization: Fig 6.7 of book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460</cp:revision>
  <cp:lastPrinted>2019-09-10T14:03:57Z</cp:lastPrinted>
  <dcterms:created xsi:type="dcterms:W3CDTF">2017-08-23T19:27:01Z</dcterms:created>
  <dcterms:modified xsi:type="dcterms:W3CDTF">2020-01-02T18:20:57Z</dcterms:modified>
</cp:coreProperties>
</file>