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4" r:id="rId2"/>
    <p:sldId id="862" r:id="rId3"/>
    <p:sldId id="864" r:id="rId4"/>
    <p:sldId id="865" r:id="rId5"/>
    <p:sldId id="869" r:id="rId6"/>
    <p:sldId id="866" r:id="rId7"/>
    <p:sldId id="8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0432FF"/>
    <a:srgbClr val="945200"/>
    <a:srgbClr val="FF00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9"/>
    <p:restoredTop sz="93797"/>
  </p:normalViewPr>
  <p:slideViewPr>
    <p:cSldViewPr snapToGrid="0" snapToObjects="1">
      <p:cViewPr varScale="1">
        <p:scale>
          <a:sx n="86" d="100"/>
          <a:sy n="86" d="100"/>
        </p:scale>
        <p:origin x="2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2019, </a:t>
            </a:r>
            <a:r>
              <a:rPr lang="en-US" sz="3600" dirty="0" err="1"/>
              <a:t>Lec</a:t>
            </a:r>
            <a:r>
              <a:rPr lang="en-US" sz="3600" dirty="0"/>
              <a:t> 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bit.ly</a:t>
            </a:r>
            <a:r>
              <a:rPr lang="en-US" dirty="0"/>
              <a:t>/3100f19Syllabus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37623-BB2B-DA4C-8E2B-2013875C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 DFA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C54C96-0664-554D-9C06-A0D9D3B5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4"/>
            <a:ext cx="10515600" cy="48924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DFA are simplified C / Java programs with finite states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>
                <a:solidFill>
                  <a:srgbClr val="945200"/>
                </a:solidFill>
              </a:rPr>
              <a:t>state = I  or IF</a:t>
            </a:r>
          </a:p>
          <a:p>
            <a:pPr marL="457200" lvl="1" indent="0">
              <a:buNone/>
            </a:pPr>
            <a:r>
              <a:rPr lang="en-US" dirty="0"/>
              <a:t>While(True) 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432FF"/>
                </a:solidFill>
              </a:rPr>
              <a:t>switch state 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432FF"/>
                </a:solidFill>
              </a:rPr>
              <a:t>case ‘IF’ </a:t>
            </a:r>
            <a:r>
              <a:rPr lang="en-US" dirty="0">
                <a:solidFill>
                  <a:srgbClr val="4E8F00"/>
                </a:solidFill>
              </a:rPr>
              <a:t>:     switch input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E8F00"/>
                </a:solidFill>
              </a:rPr>
              <a:t>                        case ‘0’ :  state = …update it…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E8F00"/>
                </a:solidFill>
              </a:rPr>
              <a:t>                        case ‘1’ :  state = …update it…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E8F00"/>
                </a:solidFill>
              </a:rPr>
              <a:t>                         }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case ‘A’ : 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realistic programs are modeled by PDA and </a:t>
            </a:r>
            <a:r>
              <a:rPr lang="en-US" u="sng" dirty="0"/>
              <a:t>all programs</a:t>
            </a:r>
            <a:r>
              <a:rPr lang="en-US" dirty="0"/>
              <a:t> are modeled by TM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2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37623-BB2B-DA4C-8E2B-2013875C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NFA? Many answers!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C54C96-0664-554D-9C06-A0D9D3B5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4514"/>
            <a:ext cx="11138941" cy="48924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Invented to overcome the limitations of a DFA</a:t>
            </a:r>
          </a:p>
          <a:p>
            <a:pPr lvl="1"/>
            <a:r>
              <a:rPr lang="en-US" dirty="0"/>
              <a:t>For some regular languages (that have a DFA), the DFA are </a:t>
            </a:r>
            <a:r>
              <a:rPr lang="en-US" b="1" dirty="0"/>
              <a:t>exponentially big</a:t>
            </a:r>
          </a:p>
          <a:p>
            <a:pPr lvl="1"/>
            <a:r>
              <a:rPr lang="en-US" b="1" dirty="0"/>
              <a:t>In many of those cases, an NFA will be linear / polynomial in size</a:t>
            </a:r>
          </a:p>
          <a:p>
            <a:pPr lvl="1"/>
            <a:r>
              <a:rPr lang="en-US" b="1" dirty="0"/>
              <a:t>Therefore reduces tedium (for humans) to specify</a:t>
            </a:r>
          </a:p>
          <a:p>
            <a:pPr lvl="1"/>
            <a:r>
              <a:rPr lang="en-US" b="1" dirty="0"/>
              <a:t>This use of NFA also turns into a syntactic approach called Regular Expressions</a:t>
            </a:r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Nondeterminism is a fundamental idea in CS</a:t>
            </a:r>
          </a:p>
          <a:p>
            <a:pPr lvl="1"/>
            <a:r>
              <a:rPr lang="en-US" b="1" dirty="0"/>
              <a:t>Allows us to classify algorithms into “easy” (P) and “hard” (NP)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6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6378C-28D3-B243-AFA3-A874816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an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DD6479-ECF1-F94C-88F7-5F96E152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202"/>
            <a:ext cx="10515600" cy="5278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Finite states</a:t>
            </a:r>
          </a:p>
          <a:p>
            <a:r>
              <a:rPr lang="en-US" dirty="0"/>
              <a:t>Multiple initial states</a:t>
            </a:r>
          </a:p>
          <a:p>
            <a:pPr lvl="1"/>
            <a:r>
              <a:rPr lang="en-US" dirty="0"/>
              <a:t>Can begin in any initial state</a:t>
            </a:r>
          </a:p>
          <a:p>
            <a:r>
              <a:rPr lang="en-US" dirty="0"/>
              <a:t>Transitions on Sigma</a:t>
            </a:r>
          </a:p>
          <a:p>
            <a:r>
              <a:rPr lang="en-US" dirty="0"/>
              <a:t>Transitions also on Epsilon </a:t>
            </a:r>
          </a:p>
          <a:p>
            <a:pPr lvl="1"/>
            <a:r>
              <a:rPr lang="en-US" dirty="0"/>
              <a:t>Recall that Epsilon is not in Sigma </a:t>
            </a:r>
            <a:endParaRPr lang="en-US" dirty="0" smtClean="0"/>
          </a:p>
          <a:p>
            <a:r>
              <a:rPr lang="en-US" dirty="0" smtClean="0"/>
              <a:t>Transitions lead to sets of next states</a:t>
            </a:r>
            <a:endParaRPr lang="en-US" dirty="0"/>
          </a:p>
          <a:p>
            <a:r>
              <a:rPr lang="en-US" dirty="0"/>
              <a:t>Has final states (like before)</a:t>
            </a:r>
          </a:p>
          <a:p>
            <a:r>
              <a:rPr lang="en-US" dirty="0"/>
              <a:t>Acceptance: </a:t>
            </a:r>
          </a:p>
          <a:p>
            <a:pPr lvl="1"/>
            <a:r>
              <a:rPr lang="en-US" dirty="0"/>
              <a:t>Begin at any initial state</a:t>
            </a:r>
          </a:p>
          <a:p>
            <a:pPr lvl="1"/>
            <a:r>
              <a:rPr lang="en-US" dirty="0"/>
              <a:t>A journey described by a string (laden perhaps with Epsilon)</a:t>
            </a:r>
          </a:p>
          <a:p>
            <a:pPr lvl="1"/>
            <a:r>
              <a:rPr lang="en-US" dirty="0"/>
              <a:t>Ends in a final state</a:t>
            </a:r>
          </a:p>
        </p:txBody>
      </p:sp>
    </p:spTree>
    <p:extLst>
      <p:ext uri="{BB962C8B-B14F-4D97-AF65-F5344CB8AC3E}">
        <p14:creationId xmlns:p14="http://schemas.microsoft.com/office/powerpoint/2010/main" val="21493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NFA designs for “third last is a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2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DFEB29-CC9A-EE43-963E-0ADE152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6"/>
            <a:ext cx="10702636" cy="618286"/>
          </a:xfrm>
        </p:spPr>
        <p:txBody>
          <a:bodyPr>
            <a:noAutofit/>
          </a:bodyPr>
          <a:lstStyle/>
          <a:p>
            <a:r>
              <a:rPr lang="en-US" sz="2800" dirty="0"/>
              <a:t>NFA have equivalent </a:t>
            </a:r>
            <a:r>
              <a:rPr lang="en-US" sz="2800"/>
              <a:t>DFA </a:t>
            </a:r>
            <a:r>
              <a:rPr lang="en-US" sz="2800" smtClean="0"/>
              <a:t>- Subset </a:t>
            </a:r>
            <a:r>
              <a:rPr lang="en-US" sz="2800" dirty="0" smtClean="0"/>
              <a:t>Construction (function </a:t>
            </a:r>
            <a:r>
              <a:rPr lang="en-US" sz="2800" dirty="0"/>
              <a:t>nfa2dfa)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2732A-E0E0-414C-97E0-84095E22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43"/>
            <a:ext cx="10515600" cy="502272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Bascially</a:t>
            </a:r>
            <a:r>
              <a:rPr lang="en-US" dirty="0"/>
              <a:t> for each NFA that is in a set of states {S1,S2,S3}</a:t>
            </a:r>
          </a:p>
          <a:p>
            <a:pPr lvl="1"/>
            <a:r>
              <a:rPr lang="en-US" dirty="0"/>
              <a:t>For example we assume a set of 3 states an NFA is in. </a:t>
            </a:r>
          </a:p>
          <a:p>
            <a:r>
              <a:rPr lang="en-US" dirty="0"/>
              <a:t>First E-close {S1,S2,S3}</a:t>
            </a:r>
          </a:p>
          <a:p>
            <a:pPr lvl="1"/>
            <a:r>
              <a:rPr lang="en-US" dirty="0"/>
              <a:t>Let S1 go to S11, S12 on ‘’</a:t>
            </a:r>
          </a:p>
          <a:p>
            <a:pPr lvl="1"/>
            <a:r>
              <a:rPr lang="en-US" dirty="0"/>
              <a:t>Let S2 go to S21 on ‘’</a:t>
            </a:r>
          </a:p>
          <a:p>
            <a:pPr lvl="1"/>
            <a:r>
              <a:rPr lang="en-US" dirty="0"/>
              <a:t>Let S3 go on S31, S32, S33 on ‘’</a:t>
            </a:r>
          </a:p>
          <a:p>
            <a:pPr lvl="1"/>
            <a:r>
              <a:rPr lang="en-US" dirty="0"/>
              <a:t>E-closure ( {S1,S2,S3} ) = {S11,S12,S21,S31,S32,S33}</a:t>
            </a:r>
          </a:p>
          <a:p>
            <a:r>
              <a:rPr lang="en-US" dirty="0"/>
              <a:t>Fire a symbol, say a in Sigma from each of S11, S12,…S33</a:t>
            </a:r>
          </a:p>
          <a:p>
            <a:r>
              <a:rPr lang="en-US" dirty="0"/>
              <a:t>Let the resulting SET OF STATES be</a:t>
            </a:r>
          </a:p>
          <a:p>
            <a:pPr lvl="1"/>
            <a:r>
              <a:rPr lang="en-US" dirty="0"/>
              <a:t>S11’, S12’, …. , S33’   (these are SETS of states)</a:t>
            </a:r>
          </a:p>
          <a:p>
            <a:r>
              <a:rPr lang="en-US" dirty="0"/>
              <a:t>Take a set union of S11’, S12’, …, S33’</a:t>
            </a:r>
          </a:p>
          <a:p>
            <a:pPr lvl="1"/>
            <a:r>
              <a:rPr lang="en-US" dirty="0"/>
              <a:t>E-close that state.</a:t>
            </a:r>
          </a:p>
          <a:p>
            <a:r>
              <a:rPr lang="en-US" dirty="0"/>
              <a:t>This is what {S1,S2,S3} transitions to, upon an “a” in Sigma</a:t>
            </a:r>
          </a:p>
          <a:p>
            <a:r>
              <a:rPr lang="en-US" dirty="0"/>
              <a:t>Do this for Book77 NFA</a:t>
            </a:r>
          </a:p>
          <a:p>
            <a:r>
              <a:rPr lang="en-US" dirty="0"/>
              <a:t>Do this for “third last is a 1” NFA</a:t>
            </a:r>
          </a:p>
        </p:txBody>
      </p:sp>
    </p:spTree>
    <p:extLst>
      <p:ext uri="{BB962C8B-B14F-4D97-AF65-F5344CB8AC3E}">
        <p14:creationId xmlns:p14="http://schemas.microsoft.com/office/powerpoint/2010/main" val="7582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Book’s Figure 7.7 NFA : Write in Jove’s markdown in 2 ways,</a:t>
            </a:r>
            <a:br>
              <a:rPr lang="en-US" sz="2800" dirty="0" smtClean="0"/>
            </a:br>
            <a:r>
              <a:rPr lang="en-US" sz="2800" dirty="0" smtClean="0"/>
              <a:t>then convert to DFA via Subset Construction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78" y="983412"/>
            <a:ext cx="2874233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12429</TotalTime>
  <Words>466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Helvetica Light</vt:lpstr>
      <vt:lpstr>Trebuchet MS</vt:lpstr>
      <vt:lpstr>Arial</vt:lpstr>
      <vt:lpstr>Office Theme</vt:lpstr>
      <vt:lpstr>CS 3100, Models of Computation, Fall 2019, Lec 8</vt:lpstr>
      <vt:lpstr>Designing a DFA (General)</vt:lpstr>
      <vt:lpstr>Why NFA? Many answers!</vt:lpstr>
      <vt:lpstr>Features of an NFA</vt:lpstr>
      <vt:lpstr>Two NFA designs for “third last is a 1”</vt:lpstr>
      <vt:lpstr>NFA have equivalent DFA - Subset Construction (function nfa2dfa)</vt:lpstr>
      <vt:lpstr>Book’s Figure 7.7 NFA : Write in Jove’s markdown in 2 ways, then convert to DFA via Subset Construction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470</cp:revision>
  <cp:lastPrinted>2019-09-12T15:19:07Z</cp:lastPrinted>
  <dcterms:created xsi:type="dcterms:W3CDTF">2017-08-23T19:27:01Z</dcterms:created>
  <dcterms:modified xsi:type="dcterms:W3CDTF">2020-01-02T18:22:51Z</dcterms:modified>
</cp:coreProperties>
</file>