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414" r:id="rId2"/>
    <p:sldId id="764" r:id="rId3"/>
    <p:sldId id="870" r:id="rId4"/>
    <p:sldId id="880" r:id="rId5"/>
    <p:sldId id="881" r:id="rId6"/>
    <p:sldId id="883" r:id="rId7"/>
    <p:sldId id="884" r:id="rId8"/>
    <p:sldId id="882" r:id="rId9"/>
    <p:sldId id="885" r:id="rId10"/>
    <p:sldId id="871" r:id="rId11"/>
    <p:sldId id="886" r:id="rId12"/>
    <p:sldId id="887" r:id="rId13"/>
    <p:sldId id="888" r:id="rId14"/>
    <p:sldId id="889" r:id="rId15"/>
    <p:sldId id="890" r:id="rId16"/>
    <p:sldId id="891" r:id="rId17"/>
    <p:sldId id="892" r:id="rId18"/>
    <p:sldId id="893" r:id="rId19"/>
    <p:sldId id="872" r:id="rId20"/>
    <p:sldId id="894" r:id="rId21"/>
    <p:sldId id="873" r:id="rId22"/>
    <p:sldId id="895" r:id="rId23"/>
    <p:sldId id="896" r:id="rId24"/>
    <p:sldId id="897" r:id="rId25"/>
    <p:sldId id="898" r:id="rId26"/>
    <p:sldId id="899" r:id="rId27"/>
    <p:sldId id="900" r:id="rId28"/>
    <p:sldId id="904" r:id="rId29"/>
    <p:sldId id="90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4E8F00"/>
    <a:srgbClr val="945200"/>
    <a:srgbClr val="FF0000"/>
    <a:srgbClr val="FF40FF"/>
    <a:srgbClr val="FF7E79"/>
    <a:srgbClr val="0096FF"/>
    <a:srgbClr val="011893"/>
    <a:srgbClr val="005493"/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31"/>
    <p:restoredTop sz="93672"/>
  </p:normalViewPr>
  <p:slideViewPr>
    <p:cSldViewPr snapToGrid="0" snapToObjects="1">
      <p:cViewPr varScale="1">
        <p:scale>
          <a:sx n="112" d="100"/>
          <a:sy n="112" d="100"/>
        </p:scale>
        <p:origin x="200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320FBCC6-D590-4D49-ACC9-5AB1060A74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671C141-5C39-5244-A584-9F826A8698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64484-7F23-844A-BCEB-06DFAD827E32}" type="datetimeFigureOut">
              <a:rPr lang="en-US" smtClean="0"/>
              <a:t>1/2/20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E1592DF-6505-6E47-A45D-75CD470C9C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468F8A8-8ADC-864C-AD75-B02BE87D4E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6691C-0E68-9945-BD25-AC1A3EEC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76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E11B0-21E1-9842-BB37-72784894B0AB}" type="datetimeFigureOut">
              <a:rPr lang="en-US" smtClean="0"/>
              <a:t>1/2/20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9886-461D-DD47-9D0C-6C305824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44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9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4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52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>
            <a:lvl1pPr>
              <a:defRPr sz="5625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5625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190625" y="3536156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/>
            </a:pPr>
            <a:r>
              <a:rPr sz="2250"/>
              <a:t>Body Level One</a:t>
            </a:r>
          </a:p>
          <a:p>
            <a:pPr lvl="1">
              <a:defRPr sz="1800"/>
            </a:pPr>
            <a:r>
              <a:rPr sz="2250"/>
              <a:t>Body Level Two</a:t>
            </a:r>
          </a:p>
          <a:p>
            <a:pPr lvl="2">
              <a:defRPr sz="1800"/>
            </a:pPr>
            <a:r>
              <a:rPr sz="2250"/>
              <a:t>Body Level Three</a:t>
            </a:r>
          </a:p>
          <a:p>
            <a:pPr lvl="3">
              <a:defRPr sz="1800"/>
            </a:pPr>
            <a:r>
              <a:rPr sz="2250"/>
              <a:t>Body Level Four</a:t>
            </a:r>
          </a:p>
          <a:p>
            <a:pPr lvl="4">
              <a:defRPr sz="1800"/>
            </a:pPr>
            <a:r>
              <a:rPr sz="225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00443929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solidFill>
            <a:schemeClr val="accent2">
              <a:alpha val="51000"/>
            </a:schemeClr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aseline="0">
                <a:solidFill>
                  <a:schemeClr val="accent3">
                    <a:lumMod val="75000"/>
                  </a:schemeClr>
                </a:solidFill>
                <a:latin typeface="Calibri" charset="0"/>
              </a:defRPr>
            </a:lvl2pPr>
            <a:lvl3pPr>
              <a:defRPr baseline="0">
                <a:solidFill>
                  <a:srgbClr val="00206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A8F5BD7-90BA-2146-8F71-A3FF0872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96AE680-FEB8-CC41-AED8-5724E13B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C60157C-06DC-C547-B30C-04C36776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6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3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4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3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9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0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6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Relationship Id="rId3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2416969" y="1603193"/>
            <a:ext cx="7358063" cy="1419193"/>
          </a:xfrm>
          <a:prstGeom prst="rect">
            <a:avLst/>
          </a:prstGeom>
        </p:spPr>
        <p:txBody>
          <a:bodyPr/>
          <a:lstStyle/>
          <a:p>
            <a:pPr defTabSz="184837">
              <a:defRPr sz="1800"/>
            </a:pPr>
            <a:r>
              <a:rPr sz="2215" dirty="0"/>
              <a:t>Ganesh Gopalakrishnan</a:t>
            </a:r>
          </a:p>
          <a:p>
            <a:pPr defTabSz="184837">
              <a:defRPr sz="1800"/>
            </a:pPr>
            <a:r>
              <a:rPr sz="2215" dirty="0"/>
              <a:t>School of Computing</a:t>
            </a:r>
          </a:p>
          <a:p>
            <a:pPr defTabSz="184837">
              <a:defRPr sz="1800"/>
            </a:pPr>
            <a:r>
              <a:rPr sz="2215" dirty="0"/>
              <a:t>University of Utah</a:t>
            </a:r>
          </a:p>
          <a:p>
            <a:pPr defTabSz="184837">
              <a:defRPr sz="1800"/>
            </a:pPr>
            <a:r>
              <a:rPr sz="2215" b="1" dirty="0">
                <a:solidFill>
                  <a:srgbClr val="FF0000"/>
                </a:solidFill>
              </a:rPr>
              <a:t>Salt Lake City</a:t>
            </a:r>
            <a:r>
              <a:rPr sz="2215" dirty="0"/>
              <a:t>, UT 84112</a:t>
            </a:r>
          </a:p>
        </p:txBody>
      </p:sp>
      <p:pic>
        <p:nvPicPr>
          <p:cNvPr id="43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5104805" y="4580930"/>
            <a:ext cx="1982391" cy="40183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B10947D2-A3D0-5D4F-99D0-B7CD042A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232"/>
            <a:ext cx="10515600" cy="659468"/>
          </a:xfrm>
          <a:solidFill>
            <a:schemeClr val="accent2">
              <a:lumMod val="40000"/>
              <a:lumOff val="60000"/>
              <a:alpha val="98824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600" dirty="0"/>
              <a:t>CS 3100, Models of Computation, </a:t>
            </a:r>
            <a:r>
              <a:rPr lang="en-US" sz="3600" dirty="0" smtClean="0"/>
              <a:t>Spring 20</a:t>
            </a:r>
            <a:r>
              <a:rPr lang="en-US" sz="3600" dirty="0" smtClean="0"/>
              <a:t>, </a:t>
            </a:r>
            <a:r>
              <a:rPr lang="en-US" sz="3600" dirty="0" err="1"/>
              <a:t>Lec</a:t>
            </a:r>
            <a:r>
              <a:rPr lang="en-US" sz="3600" dirty="0"/>
              <a:t> 9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CE568BE-EE5D-AD47-A95B-BC462D986681}"/>
              </a:ext>
            </a:extLst>
          </p:cNvPr>
          <p:cNvSpPr txBox="1"/>
          <p:nvPr/>
        </p:nvSpPr>
        <p:spPr>
          <a:xfrm>
            <a:off x="4844696" y="3616992"/>
            <a:ext cx="2510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bit.ly</a:t>
            </a:r>
            <a:r>
              <a:rPr lang="en-US" dirty="0" smtClean="0"/>
              <a:t>/3100s20Syllabus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2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2A0FFD-4683-F944-A4E3-B922CB80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817"/>
          </a:xfrm>
        </p:spPr>
        <p:txBody>
          <a:bodyPr>
            <a:normAutofit/>
          </a:bodyPr>
          <a:lstStyle/>
          <a:p>
            <a:r>
              <a:rPr lang="en-US" sz="3200" dirty="0"/>
              <a:t>Review of concepts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0BA227-B5C9-8444-874B-63C22C860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5388864"/>
          </a:xfrm>
        </p:spPr>
        <p:txBody>
          <a:bodyPr>
            <a:normAutofit/>
          </a:bodyPr>
          <a:lstStyle/>
          <a:p>
            <a:r>
              <a:rPr lang="en-US" dirty="0"/>
              <a:t>NFA allow regular languages to be specified succinctly</a:t>
            </a:r>
          </a:p>
          <a:p>
            <a:pPr lvl="1"/>
            <a:r>
              <a:rPr lang="en-US" dirty="0"/>
              <a:t>No direct NFA minimization! </a:t>
            </a:r>
          </a:p>
          <a:p>
            <a:pPr lvl="1"/>
            <a:r>
              <a:rPr lang="en-US" dirty="0"/>
              <a:t>But they are often quite succinct</a:t>
            </a:r>
          </a:p>
          <a:p>
            <a:pPr lvl="1"/>
            <a:r>
              <a:rPr lang="en-US" dirty="0"/>
              <a:t>NFA can never be larger than DFA</a:t>
            </a:r>
          </a:p>
          <a:p>
            <a:pPr lvl="2"/>
            <a:r>
              <a:rPr lang="en-US" dirty="0"/>
              <a:t>DFA are essentially NFA</a:t>
            </a:r>
          </a:p>
          <a:p>
            <a:pPr lvl="3"/>
            <a:r>
              <a:rPr lang="en-US" dirty="0"/>
              <a:t>No epsilon moves</a:t>
            </a:r>
          </a:p>
          <a:p>
            <a:pPr lvl="3"/>
            <a:r>
              <a:rPr lang="en-US" dirty="0"/>
              <a:t>Next SET of states is to a singleton set</a:t>
            </a:r>
          </a:p>
          <a:p>
            <a:r>
              <a:rPr lang="en-US" dirty="0"/>
              <a:t>NFA can be converted to a DFA with a potential exp blowup</a:t>
            </a:r>
          </a:p>
          <a:p>
            <a:pPr lvl="1"/>
            <a:r>
              <a:rPr lang="en-US" dirty="0"/>
              <a:t>Exp blowup is apparent when we convert the “Nth-last is a 1” NFA to a DFA</a:t>
            </a:r>
          </a:p>
          <a:p>
            <a:pPr lvl="1"/>
            <a:r>
              <a:rPr lang="en-US" dirty="0"/>
              <a:t>Algorithm is called subset construction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568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37BC1D-BF74-8144-8CB1-34183B2DE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84" y="328550"/>
            <a:ext cx="1331976" cy="6023482"/>
          </a:xfrm>
        </p:spPr>
        <p:txBody>
          <a:bodyPr>
            <a:normAutofit/>
          </a:bodyPr>
          <a:lstStyle/>
          <a:p>
            <a:r>
              <a:rPr lang="en-US" sz="2000" dirty="0"/>
              <a:t>Reversal of DFA produce NFA</a:t>
            </a:r>
          </a:p>
        </p:txBody>
      </p:sp>
      <p:pic>
        <p:nvPicPr>
          <p:cNvPr id="5" name="Picture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xmlns="" id="{0D048D0C-CD7F-0344-AB3F-C798C3F05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97" y="0"/>
            <a:ext cx="72822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62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DCF9A5-0123-1B4B-870D-9A64034A6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939272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What’s the language of </a:t>
            </a:r>
            <a:r>
              <a:rPr lang="en-US" dirty="0" err="1"/>
              <a:t>FBloat</a:t>
            </a:r>
            <a:r>
              <a:rPr lang="en-US" dirty="0"/>
              <a:t> and its reverse?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81D6BA-D953-A144-9787-CCCA1E7F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 of </a:t>
            </a:r>
            <a:r>
              <a:rPr lang="en-US" dirty="0" err="1"/>
              <a:t>FBloat</a:t>
            </a:r>
            <a:r>
              <a:rPr lang="en-US" dirty="0"/>
              <a:t> via language operations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Language of </a:t>
            </a:r>
            <a:r>
              <a:rPr lang="en-US" dirty="0" err="1"/>
              <a:t>rev_dfa</a:t>
            </a:r>
            <a:r>
              <a:rPr lang="en-US" dirty="0"/>
              <a:t>(</a:t>
            </a:r>
            <a:r>
              <a:rPr lang="en-US" dirty="0" err="1"/>
              <a:t>Fbloat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17526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37BC1D-BF74-8144-8CB1-34183B2DE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84" y="328550"/>
            <a:ext cx="1331976" cy="6023482"/>
          </a:xfrm>
        </p:spPr>
        <p:txBody>
          <a:bodyPr>
            <a:normAutofit/>
          </a:bodyPr>
          <a:lstStyle/>
          <a:p>
            <a:r>
              <a:rPr lang="en-US" sz="2000" dirty="0"/>
              <a:t>Reversal followed by nfa2dfa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i.e.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R ; D </a:t>
            </a:r>
            <a:br>
              <a:rPr lang="en-US" sz="2000" dirty="0"/>
            </a:br>
            <a:r>
              <a:rPr lang="en-US" sz="2000" dirty="0"/>
              <a:t>so far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Do subset</a:t>
            </a:r>
            <a:br>
              <a:rPr lang="en-US" sz="2000" dirty="0"/>
            </a:br>
            <a:r>
              <a:rPr lang="en-US" sz="2000" dirty="0" err="1"/>
              <a:t>constrn</a:t>
            </a:r>
            <a:r>
              <a:rPr lang="en-US" sz="2000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B1D8D72-A784-5A4F-8E71-2E0AA153D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 descr="A close up of a clock&#10;&#10;Description automatically generated">
            <a:extLst>
              <a:ext uri="{FF2B5EF4-FFF2-40B4-BE49-F238E27FC236}">
                <a16:creationId xmlns:a16="http://schemas.microsoft.com/office/drawing/2014/main" xmlns="" id="{58F16F35-F6F6-4A43-B4E8-E4E3EC216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702" y="147009"/>
            <a:ext cx="71120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913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37BC1D-BF74-8144-8CB1-34183B2DE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84" y="328550"/>
            <a:ext cx="1331976" cy="6023482"/>
          </a:xfrm>
        </p:spPr>
        <p:txBody>
          <a:bodyPr>
            <a:normAutofit/>
          </a:bodyPr>
          <a:lstStyle/>
          <a:p>
            <a:r>
              <a:rPr lang="en-US" sz="2000" dirty="0"/>
              <a:t>Reversal followed by nfa2dfa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i.e.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R ; D </a:t>
            </a:r>
            <a:br>
              <a:rPr lang="en-US" sz="2000" dirty="0"/>
            </a:br>
            <a:r>
              <a:rPr lang="en-US" sz="2000" dirty="0"/>
              <a:t>so far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Do subset</a:t>
            </a:r>
            <a:br>
              <a:rPr lang="en-US" sz="2000" dirty="0"/>
            </a:br>
            <a:r>
              <a:rPr lang="en-US" sz="2000" dirty="0" err="1"/>
              <a:t>constrn</a:t>
            </a:r>
            <a:r>
              <a:rPr lang="en-US" sz="2000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B1D8D72-A784-5A4F-8E71-2E0AA153D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 descr="A close up of a clock&#10;&#10;Description automatically generated">
            <a:extLst>
              <a:ext uri="{FF2B5EF4-FFF2-40B4-BE49-F238E27FC236}">
                <a16:creationId xmlns:a16="http://schemas.microsoft.com/office/drawing/2014/main" xmlns="" id="{58F16F35-F6F6-4A43-B4E8-E4E3EC216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702" y="147009"/>
            <a:ext cx="4885618" cy="20676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7D24445-84DE-214F-964E-8F8DA9DF9C5D}"/>
              </a:ext>
            </a:extLst>
          </p:cNvPr>
          <p:cNvSpPr txBox="1"/>
          <p:nvPr/>
        </p:nvSpPr>
        <p:spPr>
          <a:xfrm>
            <a:off x="1743456" y="2214672"/>
            <a:ext cx="9898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dotObj_dfa</a:t>
            </a:r>
            <a:r>
              <a:rPr lang="en-US" sz="1400" dirty="0"/>
              <a:t>(nfa2dfa(</a:t>
            </a:r>
            <a:r>
              <a:rPr lang="en-US" sz="1400" dirty="0" err="1"/>
              <a:t>rev_dfa</a:t>
            </a:r>
            <a:r>
              <a:rPr lang="en-US" sz="1400" dirty="0"/>
              <a:t>(</a:t>
            </a:r>
            <a:r>
              <a:rPr lang="en-US" sz="1400" dirty="0" err="1"/>
              <a:t>FBloat</a:t>
            </a:r>
            <a:r>
              <a:rPr lang="en-US" sz="1400" dirty="0"/>
              <a:t>), STATENAME_MAXSIZE=50), STATENAME_MAXSIZE=50).render('/private/</a:t>
            </a:r>
            <a:r>
              <a:rPr lang="en-US" sz="1400" dirty="0" err="1"/>
              <a:t>tmp</a:t>
            </a:r>
            <a:r>
              <a:rPr lang="en-US" sz="1400" dirty="0"/>
              <a:t>/</a:t>
            </a:r>
            <a:r>
              <a:rPr lang="en-US" sz="1400" dirty="0" err="1"/>
              <a:t>rdbloat</a:t>
            </a:r>
            <a:r>
              <a:rPr lang="en-US" sz="1400" dirty="0"/>
              <a:t>')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BDDAD38-D9AC-0A4D-9FF4-A4ADBCD95A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3456" y="2368559"/>
            <a:ext cx="10329191" cy="384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549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37BC1D-BF74-8144-8CB1-34183B2DE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84" y="328550"/>
            <a:ext cx="1331976" cy="6023482"/>
          </a:xfrm>
        </p:spPr>
        <p:txBody>
          <a:bodyPr>
            <a:normAutofit/>
          </a:bodyPr>
          <a:lstStyle/>
          <a:p>
            <a:r>
              <a:rPr lang="en-US" sz="2000" dirty="0"/>
              <a:t>Reversal followed by nfa2dfa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i.e.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R ; D </a:t>
            </a:r>
            <a:br>
              <a:rPr lang="en-US" sz="2000" dirty="0"/>
            </a:br>
            <a:r>
              <a:rPr lang="en-US" sz="2000" dirty="0"/>
              <a:t>so far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Do subset</a:t>
            </a:r>
            <a:br>
              <a:rPr lang="en-US" sz="2000" dirty="0"/>
            </a:br>
            <a:r>
              <a:rPr lang="en-US" sz="2000" dirty="0" err="1"/>
              <a:t>constrn</a:t>
            </a:r>
            <a:r>
              <a:rPr lang="en-US" sz="2000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B1D8D72-A784-5A4F-8E71-2E0AA153D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 descr="A close up of a clock&#10;&#10;Description automatically generated">
            <a:extLst>
              <a:ext uri="{FF2B5EF4-FFF2-40B4-BE49-F238E27FC236}">
                <a16:creationId xmlns:a16="http://schemas.microsoft.com/office/drawing/2014/main" xmlns="" id="{58F16F35-F6F6-4A43-B4E8-E4E3EC216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702" y="147009"/>
            <a:ext cx="4885618" cy="20676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723496F-D13C-DF4D-9D75-419DC62B38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779" y="3221886"/>
            <a:ext cx="73406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905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6B0011-C69F-874A-80EF-4D7B7BBF0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 ; D ; R ; D is </a:t>
            </a:r>
            <a:r>
              <a:rPr lang="en-US" dirty="0" err="1"/>
              <a:t>Brzozowski’s</a:t>
            </a:r>
            <a:r>
              <a:rPr lang="en-US" dirty="0"/>
              <a:t> minimization!</a:t>
            </a:r>
          </a:p>
        </p:txBody>
      </p: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xmlns="" id="{DE819F66-AA76-5847-A718-142B40A28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050" y="2063750"/>
            <a:ext cx="80899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580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1537AC-2A05-7645-8193-33A7DE2C3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368" y="133478"/>
            <a:ext cx="1466088" cy="6035674"/>
          </a:xfrm>
        </p:spPr>
        <p:txBody>
          <a:bodyPr>
            <a:normAutofit/>
          </a:bodyPr>
          <a:lstStyle/>
          <a:p>
            <a:r>
              <a:rPr lang="en-US" sz="2400" dirty="0"/>
              <a:t>NFA2DFA for NFA with epsilons</a:t>
            </a:r>
          </a:p>
        </p:txBody>
      </p:sp>
      <p:pic>
        <p:nvPicPr>
          <p:cNvPr id="5" name="Picture 4" descr="A picture containing wall, object, photo&#10;&#10;Description automatically generated">
            <a:extLst>
              <a:ext uri="{FF2B5EF4-FFF2-40B4-BE49-F238E27FC236}">
                <a16:creationId xmlns:a16="http://schemas.microsoft.com/office/drawing/2014/main" xmlns="" id="{5E91FD23-0569-6744-B49E-D84A5159E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827" y="0"/>
            <a:ext cx="33289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228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1537AC-2A05-7645-8193-33A7DE2C3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368" y="133478"/>
            <a:ext cx="1466088" cy="6035674"/>
          </a:xfrm>
        </p:spPr>
        <p:txBody>
          <a:bodyPr>
            <a:normAutofit/>
          </a:bodyPr>
          <a:lstStyle/>
          <a:p>
            <a:r>
              <a:rPr lang="en-US" sz="2400" dirty="0"/>
              <a:t>NFA2DFA for NFA with epsilons</a:t>
            </a:r>
          </a:p>
        </p:txBody>
      </p:sp>
      <p:pic>
        <p:nvPicPr>
          <p:cNvPr id="5" name="Picture 4" descr="A picture containing wall, object, photo&#10;&#10;Description automatically generated">
            <a:extLst>
              <a:ext uri="{FF2B5EF4-FFF2-40B4-BE49-F238E27FC236}">
                <a16:creationId xmlns:a16="http://schemas.microsoft.com/office/drawing/2014/main" xmlns="" id="{5E91FD23-0569-6744-B49E-D84A5159E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827" y="0"/>
            <a:ext cx="3328922" cy="6858000"/>
          </a:xfrm>
          <a:prstGeom prst="rect">
            <a:avLst/>
          </a:prstGeom>
        </p:spPr>
      </p:pic>
      <p:pic>
        <p:nvPicPr>
          <p:cNvPr id="4" name="Picture 3" descr="A drawing of a person&#10;&#10;Description automatically generated">
            <a:extLst>
              <a:ext uri="{FF2B5EF4-FFF2-40B4-BE49-F238E27FC236}">
                <a16:creationId xmlns:a16="http://schemas.microsoft.com/office/drawing/2014/main" xmlns="" id="{C2569DE3-39E1-0A4F-9931-E138DDE5B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749" y="255707"/>
            <a:ext cx="6278880" cy="278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688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2A0FFD-4683-F944-A4E3-B922CB80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817"/>
          </a:xfrm>
        </p:spPr>
        <p:txBody>
          <a:bodyPr>
            <a:normAutofit/>
          </a:bodyPr>
          <a:lstStyle/>
          <a:p>
            <a:r>
              <a:rPr lang="en-US" sz="3200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0BA227-B5C9-8444-874B-63C22C860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5388864"/>
          </a:xfrm>
        </p:spPr>
        <p:txBody>
          <a:bodyPr>
            <a:normAutofit/>
          </a:bodyPr>
          <a:lstStyle/>
          <a:p>
            <a:r>
              <a:rPr lang="en-US" dirty="0"/>
              <a:t>DFA minimization can be done via </a:t>
            </a:r>
            <a:r>
              <a:rPr lang="en-US" dirty="0" err="1"/>
              <a:t>Rev;Det;Rev;Det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This is </a:t>
            </a:r>
            <a:r>
              <a:rPr lang="en-US" dirty="0" err="1"/>
              <a:t>Brzozowski’s</a:t>
            </a:r>
            <a:r>
              <a:rPr lang="en-US" dirty="0"/>
              <a:t> algorithm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323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97458E-911B-7B42-BBF9-0E3D8F377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1344"/>
            <a:ext cx="10515600" cy="711791"/>
          </a:xfrm>
        </p:spPr>
        <p:txBody>
          <a:bodyPr>
            <a:normAutofit/>
          </a:bodyPr>
          <a:lstStyle/>
          <a:p>
            <a:r>
              <a:rPr lang="en-US" dirty="0"/>
              <a:t>Lecture 9, covering Ch 7,8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27BCCBF-08A9-654E-9C92-005B94020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146" y="351080"/>
            <a:ext cx="690816" cy="4782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080DA90-80FF-3E42-9E99-995D5F2E1A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973" y="414878"/>
            <a:ext cx="690816" cy="399508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0C4068EF-8DEC-594A-8A31-6008AE7E5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392" y="1242367"/>
            <a:ext cx="4023343" cy="23784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722A4BD-7AD2-7048-B892-4333C157B626}"/>
              </a:ext>
            </a:extLst>
          </p:cNvPr>
          <p:cNvSpPr txBox="1"/>
          <p:nvPr/>
        </p:nvSpPr>
        <p:spPr>
          <a:xfrm>
            <a:off x="355102" y="5372457"/>
            <a:ext cx="6520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Practice using </a:t>
            </a:r>
            <a:r>
              <a:rPr lang="en-US" dirty="0">
                <a:solidFill>
                  <a:srgbClr val="0432FF"/>
                </a:solidFill>
              </a:rPr>
              <a:t> </a:t>
            </a:r>
          </a:p>
          <a:p>
            <a:r>
              <a:rPr lang="en-US" dirty="0">
                <a:solidFill>
                  <a:srgbClr val="0432FF"/>
                </a:solidFill>
              </a:rPr>
              <a:t>CH7/CH7.ipynb</a:t>
            </a:r>
            <a:r>
              <a:rPr lang="en-US" dirty="0">
                <a:solidFill>
                  <a:srgbClr val="FF0000"/>
                </a:solidFill>
              </a:rPr>
              <a:t> and then </a:t>
            </a:r>
            <a:r>
              <a:rPr lang="en-US" dirty="0">
                <a:solidFill>
                  <a:srgbClr val="0432FF"/>
                </a:solidFill>
              </a:rPr>
              <a:t>CH8-9/CH8-9.ipynb</a:t>
            </a:r>
          </a:p>
        </p:txBody>
      </p:sp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xmlns="" id="{F1BDD5EE-7EC5-D94C-97BB-BD03321BD7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3735" y="1162377"/>
            <a:ext cx="4006365" cy="336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65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2A0FFD-4683-F944-A4E3-B922CB80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817"/>
          </a:xfrm>
        </p:spPr>
        <p:txBody>
          <a:bodyPr>
            <a:normAutofit/>
          </a:bodyPr>
          <a:lstStyle/>
          <a:p>
            <a:r>
              <a:rPr lang="en-US" sz="3200"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0BA227-B5C9-8444-874B-63C22C860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5388864"/>
          </a:xfrm>
        </p:spPr>
        <p:txBody>
          <a:bodyPr>
            <a:normAutofit/>
          </a:bodyPr>
          <a:lstStyle/>
          <a:p>
            <a:r>
              <a:rPr lang="en-US" dirty="0"/>
              <a:t>RE are textual short-hands for regular languages</a:t>
            </a:r>
          </a:p>
          <a:p>
            <a:pPr lvl="1"/>
            <a:r>
              <a:rPr lang="en-US" dirty="0"/>
              <a:t>Languages put together using Union, </a:t>
            </a:r>
            <a:r>
              <a:rPr lang="en-US" dirty="0" err="1"/>
              <a:t>Concat</a:t>
            </a:r>
            <a:r>
              <a:rPr lang="en-US" dirty="0"/>
              <a:t>, Star, and basic languages</a:t>
            </a:r>
          </a:p>
          <a:p>
            <a:endParaRPr lang="en-US" dirty="0"/>
          </a:p>
          <a:p>
            <a:r>
              <a:rPr lang="en-US" dirty="0"/>
              <a:t>In general, we won’t ask you to design complicated NFA</a:t>
            </a:r>
          </a:p>
          <a:p>
            <a:pPr lvl="1"/>
            <a:r>
              <a:rPr lang="en-US" dirty="0"/>
              <a:t>We will ask you to write REs instead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048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2A0FFD-4683-F944-A4E3-B922CB80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817"/>
          </a:xfrm>
        </p:spPr>
        <p:txBody>
          <a:bodyPr>
            <a:normAutofit/>
          </a:bodyPr>
          <a:lstStyle/>
          <a:p>
            <a:r>
              <a:rPr lang="en-US" sz="3200" dirty="0"/>
              <a:t>Regular Expressions: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0BA227-B5C9-8444-874B-63C22C860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5388864"/>
          </a:xfrm>
        </p:spPr>
        <p:txBody>
          <a:bodyPr>
            <a:normAutofit/>
          </a:bodyPr>
          <a:lstStyle/>
          <a:p>
            <a:r>
              <a:rPr lang="en-US" dirty="0"/>
              <a:t>RE are textual short-hands for regular languages</a:t>
            </a:r>
          </a:p>
          <a:p>
            <a:pPr lvl="1"/>
            <a:r>
              <a:rPr lang="en-US" dirty="0"/>
              <a:t>Languages put together using Union, </a:t>
            </a:r>
            <a:r>
              <a:rPr lang="en-US" dirty="0" err="1"/>
              <a:t>Concat</a:t>
            </a:r>
            <a:r>
              <a:rPr lang="en-US" dirty="0"/>
              <a:t>, Star, and basic languages</a:t>
            </a:r>
          </a:p>
          <a:p>
            <a:pPr lvl="1"/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5A590DB0-8AAD-E54C-993A-CCC526CC6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22072"/>
            <a:ext cx="11353800" cy="541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846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2A0FFD-4683-F944-A4E3-B922CB80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817"/>
          </a:xfrm>
        </p:spPr>
        <p:txBody>
          <a:bodyPr>
            <a:normAutofit/>
          </a:bodyPr>
          <a:lstStyle/>
          <a:p>
            <a:r>
              <a:rPr lang="en-US" sz="3200" dirty="0"/>
              <a:t>Regular Expressions: General rules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D7B5118-7216-E447-9836-396072D9E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50" y="1255522"/>
            <a:ext cx="9842500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446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2A0FFD-4683-F944-A4E3-B922CB80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817"/>
          </a:xfrm>
        </p:spPr>
        <p:txBody>
          <a:bodyPr>
            <a:normAutofit/>
          </a:bodyPr>
          <a:lstStyle/>
          <a:p>
            <a:r>
              <a:rPr lang="en-US" sz="3200" dirty="0"/>
              <a:t>re2nfa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A1BC2DC3-678E-0A41-B62F-6B3987F34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913" y="0"/>
            <a:ext cx="51241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332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510710-1DC8-0344-AA4F-A1E3BA6EF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98804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All words with 0101 with a 1-bit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60EF43-71BD-FE40-9DB4-8850A760F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….0101…. </a:t>
            </a:r>
          </a:p>
          <a:p>
            <a:r>
              <a:rPr lang="en-US" dirty="0"/>
              <a:t>Here either the 0 or the 1 or the 0 or the 1 could be flipped</a:t>
            </a:r>
          </a:p>
          <a:p>
            <a:r>
              <a:rPr lang="en-US" dirty="0"/>
              <a:t>We must still accept</a:t>
            </a:r>
          </a:p>
        </p:txBody>
      </p:sp>
    </p:spTree>
    <p:extLst>
      <p:ext uri="{BB962C8B-B14F-4D97-AF65-F5344CB8AC3E}">
        <p14:creationId xmlns:p14="http://schemas.microsoft.com/office/powerpoint/2010/main" val="3788642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0D414E-1A11-8F4E-A363-F14F1C050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Idioms for 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B04B6D-2E8A-8C4C-9903-B0359ABEB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 is (0+1)*</a:t>
            </a:r>
          </a:p>
          <a:p>
            <a:r>
              <a:rPr lang="en-US" dirty="0"/>
              <a:t>One-bit errors can be captured by a (0+1) pattern</a:t>
            </a:r>
          </a:p>
          <a:p>
            <a:r>
              <a:rPr lang="en-US" dirty="0"/>
              <a:t>That is, </a:t>
            </a:r>
          </a:p>
          <a:p>
            <a:pPr lvl="1"/>
            <a:r>
              <a:rPr lang="en-US" dirty="0"/>
              <a:t>0101  </a:t>
            </a:r>
          </a:p>
          <a:p>
            <a:pPr lvl="2"/>
            <a:r>
              <a:rPr lang="en-US" dirty="0"/>
              <a:t>Versus</a:t>
            </a:r>
          </a:p>
          <a:p>
            <a:pPr lvl="1"/>
            <a:r>
              <a:rPr lang="en-US" dirty="0"/>
              <a:t>(0+1)101</a:t>
            </a:r>
          </a:p>
          <a:p>
            <a:r>
              <a:rPr lang="en-US" dirty="0"/>
              <a:t>Build the whole RE </a:t>
            </a:r>
          </a:p>
          <a:p>
            <a:r>
              <a:rPr lang="en-US" dirty="0"/>
              <a:t>Experiment in Jove</a:t>
            </a:r>
          </a:p>
        </p:txBody>
      </p:sp>
    </p:spTree>
    <p:extLst>
      <p:ext uri="{BB962C8B-B14F-4D97-AF65-F5344CB8AC3E}">
        <p14:creationId xmlns:p14="http://schemas.microsoft.com/office/powerpoint/2010/main" val="2341134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C5D75B-1465-1748-B43D-04B07F294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…0101… with a 1-bit error (Hamming </a:t>
            </a:r>
            <a:r>
              <a:rPr lang="en-US" dirty="0" err="1"/>
              <a:t>dist</a:t>
            </a:r>
            <a:r>
              <a:rPr lang="en-US" dirty="0"/>
              <a:t>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2EA9FE-22C2-964D-BB7A-FC9301C9BA77}"/>
              </a:ext>
            </a:extLst>
          </p:cNvPr>
          <p:cNvSpPr txBox="1"/>
          <p:nvPr/>
        </p:nvSpPr>
        <p:spPr>
          <a:xfrm>
            <a:off x="475488" y="1414272"/>
            <a:ext cx="11054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dotObj_dfa</a:t>
            </a:r>
            <a:r>
              <a:rPr lang="en-US" dirty="0"/>
              <a:t>(</a:t>
            </a:r>
            <a:r>
              <a:rPr lang="en-US" dirty="0" err="1"/>
              <a:t>min_dfa</a:t>
            </a:r>
            <a:r>
              <a:rPr lang="en-US" dirty="0"/>
              <a:t>(nfa2dfa(re2nfa( "(0+1)* ((0+1)101 + 0 (0+1) 01 + 01 (0+1) 1 + 010 (0+1) ) (0+1)*" )))).</a:t>
            </a:r>
          </a:p>
          <a:p>
            <a:r>
              <a:rPr lang="en-US" dirty="0"/>
              <a:t>   render('/private/</a:t>
            </a:r>
            <a:r>
              <a:rPr lang="en-US" dirty="0" err="1"/>
              <a:t>tmp</a:t>
            </a:r>
            <a:r>
              <a:rPr lang="en-US" dirty="0"/>
              <a:t>/0101-one-bit-error')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DF66F3B-851C-7D4D-8302-5A8B602A0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3198" y="2060603"/>
            <a:ext cx="12192000" cy="389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8394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9D3405-3554-9549-822A-E721C461F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 the strings in the language of these 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840019-8893-194D-8F41-19C1A721D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(00*1 + 11*01)*</a:t>
            </a:r>
          </a:p>
          <a:p>
            <a:r>
              <a:rPr lang="en-US" dirty="0"/>
              <a:t>( (00*1)* + 11*01)*</a:t>
            </a:r>
          </a:p>
          <a:p>
            <a:r>
              <a:rPr lang="en-US" dirty="0"/>
              <a:t>( 00*1 + (11*01)*)*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Find out by developing a min DFA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iso_dfa</a:t>
            </a: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9B033AD5-7D95-6847-B4D7-F1B9E99BE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422" y="983412"/>
            <a:ext cx="61849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8409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9D3405-3554-9549-822A-E721C461F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Compare these RE pairwise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840019-8893-194D-8F41-19C1A721D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  00*1  )*</a:t>
            </a:r>
          </a:p>
          <a:p>
            <a:endParaRPr lang="en-US" dirty="0"/>
          </a:p>
          <a:p>
            <a:r>
              <a:rPr lang="en-US" dirty="0"/>
              <a:t>(  0 (0+1)* 1  )*</a:t>
            </a:r>
          </a:p>
        </p:txBody>
      </p:sp>
    </p:spTree>
    <p:extLst>
      <p:ext uri="{BB962C8B-B14F-4D97-AF65-F5344CB8AC3E}">
        <p14:creationId xmlns:p14="http://schemas.microsoft.com/office/powerpoint/2010/main" val="24252714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9D3405-3554-9549-822A-E721C461F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Compare these RE pairwise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840019-8893-194D-8F41-19C1A721D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(00*1 + 11*01)*</a:t>
            </a:r>
          </a:p>
          <a:p>
            <a:endParaRPr lang="en-US" dirty="0"/>
          </a:p>
          <a:p>
            <a:r>
              <a:rPr lang="en-US" dirty="0"/>
              <a:t>(0 (0+1)* 1 + 11*01)*</a:t>
            </a:r>
          </a:p>
        </p:txBody>
      </p:sp>
    </p:spTree>
    <p:extLst>
      <p:ext uri="{BB962C8B-B14F-4D97-AF65-F5344CB8AC3E}">
        <p14:creationId xmlns:p14="http://schemas.microsoft.com/office/powerpoint/2010/main" val="3649882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2A0FFD-4683-F944-A4E3-B922CB80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817"/>
          </a:xfrm>
        </p:spPr>
        <p:txBody>
          <a:bodyPr>
            <a:normAutofit/>
          </a:bodyPr>
          <a:lstStyle/>
          <a:p>
            <a:r>
              <a:rPr lang="en-US" sz="3200" dirty="0"/>
              <a:t>Concepts around NFA, DFA, RE, and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0BA227-B5C9-8444-874B-63C22C860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1085576" cy="5388864"/>
          </a:xfrm>
        </p:spPr>
        <p:txBody>
          <a:bodyPr>
            <a:normAutofit/>
          </a:bodyPr>
          <a:lstStyle/>
          <a:p>
            <a:r>
              <a:rPr lang="en-US" dirty="0"/>
              <a:t>NFA allow regular languages to be specified succinctly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E.g. NFA for “strings that contain 01” (one of many designs)</a:t>
            </a:r>
          </a:p>
        </p:txBody>
      </p:sp>
      <p:pic>
        <p:nvPicPr>
          <p:cNvPr id="5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xmlns="" id="{11FCAF79-3584-0946-8ACB-1591BBB60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600" y="2704103"/>
            <a:ext cx="76708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29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2A0FFD-4683-F944-A4E3-B922CB80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817"/>
          </a:xfrm>
        </p:spPr>
        <p:txBody>
          <a:bodyPr>
            <a:normAutofit/>
          </a:bodyPr>
          <a:lstStyle/>
          <a:p>
            <a:r>
              <a:rPr lang="en-US" sz="3200"/>
              <a:t>Concepts around NFA, DFA, RE, and Applications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0BA227-B5C9-8444-874B-63C22C860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5388864"/>
          </a:xfrm>
        </p:spPr>
        <p:txBody>
          <a:bodyPr>
            <a:normAutofit/>
          </a:bodyPr>
          <a:lstStyle/>
          <a:p>
            <a:r>
              <a:rPr lang="en-US"/>
              <a:t>NFA allow regular languages to be specified succinctly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	E.g. NFA for “strings that contain 0101”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4A3036C-F3D9-0B4F-B431-BE502E59D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973" y="414878"/>
            <a:ext cx="690816" cy="39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573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2A0FFD-4683-F944-A4E3-B922CB80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817"/>
          </a:xfrm>
        </p:spPr>
        <p:txBody>
          <a:bodyPr>
            <a:normAutofit/>
          </a:bodyPr>
          <a:lstStyle/>
          <a:p>
            <a:r>
              <a:rPr lang="en-US" sz="3200" dirty="0"/>
              <a:t>One NFA for “contains 0101”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B5A0AEF3-9CBD-244A-8521-52E526FA0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57943"/>
            <a:ext cx="7979524" cy="589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445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2A0FFD-4683-F944-A4E3-B922CB80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591"/>
            <a:ext cx="10515600" cy="488314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One NFA for “contains 0101” and its equivalent DFA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2A97D8C4-C0AB-494F-AA70-DA701F12A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" y="2552700"/>
            <a:ext cx="11595100" cy="4305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4B4EF3D-05F8-CB4E-91B6-7F08BC3E7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0"/>
            <a:ext cx="104521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071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303D81-B0C6-AA47-B4E1-8FAA58036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1008" y="194438"/>
            <a:ext cx="8622792" cy="378586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an NFA formally?</a:t>
            </a:r>
          </a:p>
        </p:txBody>
      </p:sp>
      <p:pic>
        <p:nvPicPr>
          <p:cNvPr id="5" name="Picture 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xmlns="" id="{F4F20673-DDAC-1041-8AFD-B0B1D40F5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2" y="0"/>
            <a:ext cx="1943271" cy="685800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C9F269DE-D738-5E4E-90B8-2A677B0C3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0158" y="0"/>
            <a:ext cx="3261842" cy="6858000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281888AC-1726-A74E-8DC9-C300FEC18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0253" y="1085294"/>
            <a:ext cx="6436891" cy="263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221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2A0FFD-4683-F944-A4E3-B922CB80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72862"/>
            <a:ext cx="1561596" cy="2501659"/>
          </a:xfrm>
        </p:spPr>
        <p:txBody>
          <a:bodyPr>
            <a:normAutofit/>
          </a:bodyPr>
          <a:lstStyle/>
          <a:p>
            <a:r>
              <a:rPr lang="en-US" sz="2000" dirty="0"/>
              <a:t>NFA to DFA Conversion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D4831502-6933-5943-80CA-B4BC852D3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791" y="0"/>
            <a:ext cx="82004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902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2A0FFD-4683-F944-A4E3-B922CB80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591"/>
            <a:ext cx="10515600" cy="488314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Subset construction illustrated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2A97D8C4-C0AB-494F-AA70-DA701F12A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106" y="4107795"/>
            <a:ext cx="7406894" cy="27502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4B4EF3D-05F8-CB4E-91B6-7F08BC3E7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466" y="1937128"/>
            <a:ext cx="5989320" cy="14918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6F55FB9-10D4-4C4B-9090-5699C83DBF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984" y="311994"/>
            <a:ext cx="690816" cy="39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71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12677</TotalTime>
  <Words>517</Words>
  <Application>Microsoft Macintosh PowerPoint</Application>
  <PresentationFormat>Widescreen</PresentationFormat>
  <Paragraphs>94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Calibri</vt:lpstr>
      <vt:lpstr>Helvetica Light</vt:lpstr>
      <vt:lpstr>Trebuchet MS</vt:lpstr>
      <vt:lpstr>Arial</vt:lpstr>
      <vt:lpstr>Office Theme</vt:lpstr>
      <vt:lpstr>CS 3100, Models of Computation, Spring 20, Lec 9</vt:lpstr>
      <vt:lpstr>Lecture 9, covering Ch 7,8</vt:lpstr>
      <vt:lpstr>Concepts around NFA, DFA, RE, and Applications</vt:lpstr>
      <vt:lpstr>Concepts around NFA, DFA, RE, and Applications</vt:lpstr>
      <vt:lpstr>One NFA for “contains 0101”</vt:lpstr>
      <vt:lpstr>One NFA for “contains 0101” and its equivalent DFA</vt:lpstr>
      <vt:lpstr>What is an NFA formally?</vt:lpstr>
      <vt:lpstr>NFA to DFA Conversion</vt:lpstr>
      <vt:lpstr>Subset construction illustrated</vt:lpstr>
      <vt:lpstr>Review of concepts so far</vt:lpstr>
      <vt:lpstr>Reversal of DFA produce NFA</vt:lpstr>
      <vt:lpstr>What’s the language of FBloat and its reverse?</vt:lpstr>
      <vt:lpstr>Reversal followed by nfa2dfa  i.e.  R ; D  so far  Do subset constrn.</vt:lpstr>
      <vt:lpstr>Reversal followed by nfa2dfa  i.e.  R ; D  so far  Do subset constrn.</vt:lpstr>
      <vt:lpstr>Reversal followed by nfa2dfa  i.e.  R ; D  so far  Do subset constrn.</vt:lpstr>
      <vt:lpstr>R ; D ; R ; D is Brzozowski’s minimization!</vt:lpstr>
      <vt:lpstr>NFA2DFA for NFA with epsilons</vt:lpstr>
      <vt:lpstr>NFA2DFA for NFA with epsilons</vt:lpstr>
      <vt:lpstr>Summary</vt:lpstr>
      <vt:lpstr>Regular Expressions</vt:lpstr>
      <vt:lpstr>Regular Expressions: Examples</vt:lpstr>
      <vt:lpstr>Regular Expressions: General rules</vt:lpstr>
      <vt:lpstr>re2nfa</vt:lpstr>
      <vt:lpstr>Example: All words with 0101 with a 1-bit error</vt:lpstr>
      <vt:lpstr>Idioms for REs</vt:lpstr>
      <vt:lpstr>…0101… with a 1-bit error (Hamming dist).</vt:lpstr>
      <vt:lpstr>Find the strings in the language of these RE</vt:lpstr>
      <vt:lpstr>Compare these RE pairwise</vt:lpstr>
      <vt:lpstr>Compare these RE pairwise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rrr</dc:title>
  <dc:creator>Ganesh Gopalakrishnan</dc:creator>
  <cp:lastModifiedBy>Ganesh Gopalakrishnan</cp:lastModifiedBy>
  <cp:revision>486</cp:revision>
  <cp:lastPrinted>2019-09-12T15:19:07Z</cp:lastPrinted>
  <dcterms:created xsi:type="dcterms:W3CDTF">2017-08-23T19:27:01Z</dcterms:created>
  <dcterms:modified xsi:type="dcterms:W3CDTF">2020-01-02T18:28:00Z</dcterms:modified>
</cp:coreProperties>
</file>