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14" r:id="rId2"/>
    <p:sldId id="929" r:id="rId3"/>
    <p:sldId id="934" r:id="rId4"/>
    <p:sldId id="933" r:id="rId5"/>
    <p:sldId id="930" r:id="rId6"/>
    <p:sldId id="931" r:id="rId7"/>
    <p:sldId id="932" r:id="rId8"/>
    <p:sldId id="917" r:id="rId9"/>
    <p:sldId id="856" r:id="rId10"/>
    <p:sldId id="910" r:id="rId11"/>
    <p:sldId id="909" r:id="rId12"/>
    <p:sldId id="911" r:id="rId13"/>
    <p:sldId id="864" r:id="rId14"/>
    <p:sldId id="918" r:id="rId15"/>
    <p:sldId id="853" r:id="rId16"/>
    <p:sldId id="913" r:id="rId17"/>
    <p:sldId id="914" r:id="rId18"/>
    <p:sldId id="915" r:id="rId19"/>
    <p:sldId id="912" r:id="rId20"/>
    <p:sldId id="860" r:id="rId21"/>
    <p:sldId id="916" r:id="rId22"/>
    <p:sldId id="907" r:id="rId23"/>
    <p:sldId id="908" r:id="rId24"/>
    <p:sldId id="764" r:id="rId25"/>
    <p:sldId id="870" r:id="rId26"/>
    <p:sldId id="921" r:id="rId27"/>
    <p:sldId id="880" r:id="rId28"/>
    <p:sldId id="881" r:id="rId29"/>
    <p:sldId id="883" r:id="rId30"/>
    <p:sldId id="884" r:id="rId31"/>
    <p:sldId id="922" r:id="rId32"/>
    <p:sldId id="923" r:id="rId33"/>
    <p:sldId id="924" r:id="rId34"/>
    <p:sldId id="925" r:id="rId35"/>
    <p:sldId id="926" r:id="rId36"/>
    <p:sldId id="927" r:id="rId37"/>
    <p:sldId id="882" r:id="rId38"/>
    <p:sldId id="885" r:id="rId39"/>
    <p:sldId id="919" r:id="rId40"/>
    <p:sldId id="893" r:id="rId41"/>
    <p:sldId id="92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  <a:srgbClr val="945200"/>
    <a:srgbClr val="FF00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3"/>
    <p:restoredTop sz="93741"/>
  </p:normalViewPr>
  <p:slideViewPr>
    <p:cSldViewPr snapToGrid="0" snapToObjects="1">
      <p:cViewPr varScale="1">
        <p:scale>
          <a:sx n="101" d="100"/>
          <a:sy n="101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Janusz_Brzozowski_(computer_scientist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Fall 20, </a:t>
            </a:r>
            <a:r>
              <a:rPr lang="en-US" sz="3600" dirty="0" err="1"/>
              <a:t>Lec</a:t>
            </a:r>
            <a:r>
              <a:rPr lang="en-US" sz="3600" dirty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D3A-DA61-E846-9061-53964E1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Union of two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C50-A0A2-CA42-A400-B39E2437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DFA D1  = </a:t>
            </a:r>
            <a:r>
              <a:rPr lang="en-US" dirty="0">
                <a:solidFill>
                  <a:srgbClr val="0432FF"/>
                </a:solidFill>
              </a:rPr>
              <a:t>(Q1, Sigma, delta1, q01, F1) </a:t>
            </a:r>
            <a:r>
              <a:rPr lang="en-US" dirty="0"/>
              <a:t>and </a:t>
            </a:r>
          </a:p>
          <a:p>
            <a:r>
              <a:rPr lang="en-US" dirty="0"/>
              <a:t>                       D2 = </a:t>
            </a:r>
            <a:r>
              <a:rPr lang="en-US" dirty="0">
                <a:solidFill>
                  <a:srgbClr val="945200"/>
                </a:solidFill>
              </a:rPr>
              <a:t>(Q2, Sigma, delta2, q02, F2)</a:t>
            </a:r>
          </a:p>
          <a:p>
            <a:r>
              <a:rPr lang="en-US" dirty="0"/>
              <a:t>Define a new DFA D such that L(D) = L(D1) </a:t>
            </a:r>
            <a:r>
              <a:rPr lang="en-US" dirty="0">
                <a:solidFill>
                  <a:srgbClr val="FF0000"/>
                </a:solidFill>
              </a:rPr>
              <a:t>Union</a:t>
            </a:r>
            <a:r>
              <a:rPr lang="en-US" dirty="0"/>
              <a:t> L(D2) </a:t>
            </a:r>
          </a:p>
          <a:p>
            <a:r>
              <a:rPr lang="en-US" dirty="0"/>
              <a:t>Let D = (Q, Sigma, delta, q0, F)</a:t>
            </a:r>
          </a:p>
          <a:p>
            <a:r>
              <a:rPr lang="en-US" dirty="0"/>
              <a:t>What are these items: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  =  ?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q0 =  ?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   =  ?</a:t>
            </a:r>
          </a:p>
          <a:p>
            <a:pPr lvl="1"/>
            <a:r>
              <a:rPr lang="en-US" dirty="0"/>
              <a:t>For x in Sigma, what is </a:t>
            </a:r>
            <a:r>
              <a:rPr lang="en-US" dirty="0">
                <a:solidFill>
                  <a:srgbClr val="0432FF"/>
                </a:solidFill>
              </a:rPr>
              <a:t>delta( (q1, q2), x ) =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49EA7-BC49-F34A-BD87-593FE34D5D49}"/>
              </a:ext>
            </a:extLst>
          </p:cNvPr>
          <p:cNvSpPr txBox="1"/>
          <p:nvPr/>
        </p:nvSpPr>
        <p:spPr>
          <a:xfrm>
            <a:off x="7729728" y="446227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 would you like hints?? )</a:t>
            </a:r>
          </a:p>
        </p:txBody>
      </p:sp>
    </p:spTree>
    <p:extLst>
      <p:ext uri="{BB962C8B-B14F-4D97-AF65-F5344CB8AC3E}">
        <p14:creationId xmlns:p14="http://schemas.microsoft.com/office/powerpoint/2010/main" val="226597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D3A-DA61-E846-9061-53964E1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Union of two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C50-A0A2-CA42-A400-B39E2437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DFA D1  = </a:t>
            </a:r>
            <a:r>
              <a:rPr lang="en-US" dirty="0">
                <a:solidFill>
                  <a:srgbClr val="0432FF"/>
                </a:solidFill>
              </a:rPr>
              <a:t>(Q1, Sigma, delta1, q01, F1) </a:t>
            </a:r>
            <a:r>
              <a:rPr lang="en-US" dirty="0"/>
              <a:t>and </a:t>
            </a:r>
          </a:p>
          <a:p>
            <a:r>
              <a:rPr lang="en-US" dirty="0"/>
              <a:t>                       D2 = </a:t>
            </a:r>
            <a:r>
              <a:rPr lang="en-US" dirty="0">
                <a:solidFill>
                  <a:srgbClr val="945200"/>
                </a:solidFill>
              </a:rPr>
              <a:t>(Q2, Sigma, delta2, q02, F2)</a:t>
            </a:r>
          </a:p>
          <a:p>
            <a:r>
              <a:rPr lang="en-US" dirty="0"/>
              <a:t>Define a new DFA D such that L(D) = L(D1) </a:t>
            </a:r>
            <a:r>
              <a:rPr lang="en-US" dirty="0">
                <a:solidFill>
                  <a:srgbClr val="FF0000"/>
                </a:solidFill>
              </a:rPr>
              <a:t>Union</a:t>
            </a:r>
            <a:r>
              <a:rPr lang="en-US" dirty="0"/>
              <a:t> L(D2) </a:t>
            </a:r>
          </a:p>
          <a:p>
            <a:r>
              <a:rPr lang="en-US" dirty="0"/>
              <a:t>Let D = (Q, Sigma, delta, q0, F)</a:t>
            </a:r>
          </a:p>
          <a:p>
            <a:r>
              <a:rPr lang="en-US" dirty="0"/>
              <a:t>What are these items: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  =  Q1 x Q2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q0 =  (q01, q02)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   =  (F1 x Q2) U (Q1 x F2)</a:t>
            </a:r>
          </a:p>
          <a:p>
            <a:pPr lvl="1"/>
            <a:r>
              <a:rPr lang="en-US" dirty="0"/>
              <a:t>For x in Sigma, what is </a:t>
            </a:r>
            <a:r>
              <a:rPr lang="en-US" dirty="0">
                <a:solidFill>
                  <a:srgbClr val="0432FF"/>
                </a:solidFill>
              </a:rPr>
              <a:t>delta( (q1, q2), x ) = ( delta1(q1, x), delta2(q2,x) 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C300-850C-8E4F-8AD8-CA825292DDB1}"/>
              </a:ext>
            </a:extLst>
          </p:cNvPr>
          <p:cNvSpPr txBox="1"/>
          <p:nvPr/>
        </p:nvSpPr>
        <p:spPr>
          <a:xfrm>
            <a:off x="7729728" y="44622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(confirm!)</a:t>
            </a:r>
          </a:p>
        </p:txBody>
      </p:sp>
    </p:spTree>
    <p:extLst>
      <p:ext uri="{BB962C8B-B14F-4D97-AF65-F5344CB8AC3E}">
        <p14:creationId xmlns:p14="http://schemas.microsoft.com/office/powerpoint/2010/main" val="122040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D3A-DA61-E846-9061-53964E1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Complement of a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C50-A0A2-CA42-A400-B39E2437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DFA D  = </a:t>
            </a:r>
            <a:r>
              <a:rPr lang="en-US" dirty="0">
                <a:solidFill>
                  <a:srgbClr val="0432FF"/>
                </a:solidFill>
              </a:rPr>
              <a:t>(Q, Sigma, delta, q0, F)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complement of D ?</a:t>
            </a:r>
          </a:p>
          <a:p>
            <a:endParaRPr lang="en-US" dirty="0"/>
          </a:p>
          <a:p>
            <a:r>
              <a:rPr lang="en-US" dirty="0"/>
              <a:t>What are these items: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  = 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q0 =  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   =   </a:t>
            </a:r>
          </a:p>
          <a:p>
            <a:pPr lvl="1"/>
            <a:r>
              <a:rPr lang="en-US" dirty="0"/>
              <a:t>For x in Sigma, what is </a:t>
            </a:r>
            <a:r>
              <a:rPr lang="en-US" dirty="0">
                <a:solidFill>
                  <a:srgbClr val="0432FF"/>
                </a:solidFill>
              </a:rPr>
              <a:t>delta( q, x ) =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C300-850C-8E4F-8AD8-CA825292DDB1}"/>
              </a:ext>
            </a:extLst>
          </p:cNvPr>
          <p:cNvSpPr txBox="1"/>
          <p:nvPr/>
        </p:nvSpPr>
        <p:spPr>
          <a:xfrm>
            <a:off x="7729728" y="446227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(pause / confirm)</a:t>
            </a:r>
          </a:p>
        </p:txBody>
      </p:sp>
    </p:spTree>
    <p:extLst>
      <p:ext uri="{BB962C8B-B14F-4D97-AF65-F5344CB8AC3E}">
        <p14:creationId xmlns:p14="http://schemas.microsoft.com/office/powerpoint/2010/main" val="94539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6935-28BD-CA44-8EE5-BD2E3AE2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Uses of DFA ”Boolean Ops” </a:t>
            </a:r>
            <a:r>
              <a:rPr lang="en-US" sz="2700" dirty="0"/>
              <a:t>(U, intersection, </a:t>
            </a:r>
            <a:r>
              <a:rPr lang="en-US" sz="2700" dirty="0" err="1"/>
              <a:t>compl</a:t>
            </a:r>
            <a:r>
              <a:rPr lang="en-US" sz="27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788A-5457-BD49-95D6-17DA18C3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193551"/>
          </a:xfrm>
        </p:spPr>
        <p:txBody>
          <a:bodyPr>
            <a:normAutofit/>
          </a:bodyPr>
          <a:lstStyle/>
          <a:p>
            <a:r>
              <a:rPr lang="en-US" dirty="0"/>
              <a:t>DFA Design for many languages can be simplified</a:t>
            </a:r>
          </a:p>
          <a:p>
            <a:pPr lvl="1"/>
            <a:r>
              <a:rPr lang="en-US" dirty="0"/>
              <a:t>Example: Define a DFA that accept strings that</a:t>
            </a:r>
          </a:p>
          <a:p>
            <a:pPr lvl="2"/>
            <a:r>
              <a:rPr lang="en-US" dirty="0"/>
              <a:t> DON’T’s begin with 010 AND DON’T’s end with 101</a:t>
            </a:r>
          </a:p>
          <a:p>
            <a:endParaRPr lang="en-US" dirty="0"/>
          </a:p>
          <a:p>
            <a:r>
              <a:rPr lang="en-US" dirty="0"/>
              <a:t>Can use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lvl="1"/>
            <a:r>
              <a:rPr lang="en-US" dirty="0"/>
              <a:t>Design for Begins with 010</a:t>
            </a:r>
          </a:p>
          <a:p>
            <a:pPr lvl="1"/>
            <a:r>
              <a:rPr lang="en-US" dirty="0"/>
              <a:t>Design for End with 101</a:t>
            </a:r>
          </a:p>
          <a:p>
            <a:pPr lvl="1"/>
            <a:r>
              <a:rPr lang="en-US" dirty="0"/>
              <a:t>OR them</a:t>
            </a:r>
          </a:p>
          <a:p>
            <a:pPr lvl="1"/>
            <a:r>
              <a:rPr lang="en-US" dirty="0"/>
              <a:t>Complement them</a:t>
            </a:r>
          </a:p>
          <a:p>
            <a:pPr lvl="1"/>
            <a:endParaRPr lang="en-US" dirty="0"/>
          </a:p>
          <a:p>
            <a:r>
              <a:rPr lang="en-US" dirty="0"/>
              <a:t>Compare with a direct design of the given problem!</a:t>
            </a:r>
          </a:p>
          <a:p>
            <a:pPr lvl="1"/>
            <a:r>
              <a:rPr lang="en-US" dirty="0"/>
              <a:t>This will be worked out in class interactively, by hand and by Jove</a:t>
            </a:r>
          </a:p>
        </p:txBody>
      </p:sp>
    </p:spTree>
    <p:extLst>
      <p:ext uri="{BB962C8B-B14F-4D97-AF65-F5344CB8AC3E}">
        <p14:creationId xmlns:p14="http://schemas.microsoft.com/office/powerpoint/2010/main" val="9399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3437-6265-4F4C-A5AE-4672BF78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one’s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8B3A-2472-4B4C-9437-99BF94DE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DFA designs are “tricky”, it is good to try and design it using two different approaches</a:t>
            </a:r>
          </a:p>
          <a:p>
            <a:endParaRPr lang="en-US" dirty="0"/>
          </a:p>
          <a:p>
            <a:r>
              <a:rPr lang="en-US" dirty="0"/>
              <a:t>Then one can check one’s work thanks to one property: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“ If DFA D1 and D2 have the same language, then min(D1) and min(D2)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are isomorphic”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This is the </a:t>
            </a:r>
            <a:r>
              <a:rPr lang="en-US" dirty="0" err="1"/>
              <a:t>Myhill-Nerode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4524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Graph Isomorphism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9"/>
            <a:ext cx="10515600" cy="24669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graphs G1 and G2 are isomorphic if </a:t>
            </a:r>
          </a:p>
          <a:p>
            <a:pPr lvl="1"/>
            <a:r>
              <a:rPr lang="en-US" dirty="0"/>
              <a:t>(Informal) If one can print G1 and G2, place them one on top of the other and match up states and transitions</a:t>
            </a:r>
          </a:p>
          <a:p>
            <a:pPr lvl="2"/>
            <a:r>
              <a:rPr lang="en-US" dirty="0"/>
              <a:t>may have to ”pull” one graph and reshape it…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(Formal) If there is a 1-1 and onto function that maps states to states and transitions to transitions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(Example from Wikipedia)</a:t>
            </a:r>
          </a:p>
        </p:txBody>
      </p:sp>
      <p:pic>
        <p:nvPicPr>
          <p:cNvPr id="7" name="Picture 6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28FC2791-2EF9-E040-BCC7-1BDDEB53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35" y="2967486"/>
            <a:ext cx="1470411" cy="3127075"/>
          </a:xfrm>
          <a:prstGeom prst="rect">
            <a:avLst/>
          </a:prstGeom>
        </p:spPr>
      </p:pic>
      <p:pic>
        <p:nvPicPr>
          <p:cNvPr id="9" name="Picture 8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04F04D82-E0FC-E449-BB05-9CFD57B4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2" y="2967486"/>
            <a:ext cx="3416060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7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Graph Isomorphism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302597"/>
          </a:xfrm>
        </p:spPr>
        <p:txBody>
          <a:bodyPr>
            <a:normAutofit/>
          </a:bodyPr>
          <a:lstStyle/>
          <a:p>
            <a:r>
              <a:rPr lang="en-US" dirty="0"/>
              <a:t>These graphs are isomorphic because of this 1-1 and onto map</a:t>
            </a:r>
          </a:p>
          <a:p>
            <a:endParaRPr lang="en-US" dirty="0"/>
          </a:p>
          <a:p>
            <a:r>
              <a:rPr lang="en-US" dirty="0"/>
              <a:t>f ( a ) = 1</a:t>
            </a:r>
          </a:p>
          <a:p>
            <a:r>
              <a:rPr lang="en-US" dirty="0"/>
              <a:t>f ( b ) = 6</a:t>
            </a:r>
          </a:p>
          <a:p>
            <a:r>
              <a:rPr lang="en-US" dirty="0"/>
              <a:t>f ( c ) = 8</a:t>
            </a:r>
          </a:p>
          <a:p>
            <a:r>
              <a:rPr lang="en-US" dirty="0">
                <a:solidFill>
                  <a:srgbClr val="0432FF"/>
                </a:solidFill>
              </a:rPr>
              <a:t>f ( d ) =     ?</a:t>
            </a:r>
          </a:p>
          <a:p>
            <a:r>
              <a:rPr lang="en-US" dirty="0">
                <a:solidFill>
                  <a:srgbClr val="0432FF"/>
                </a:solidFill>
              </a:rPr>
              <a:t>f ( g ) =     ?</a:t>
            </a:r>
          </a:p>
          <a:p>
            <a:r>
              <a:rPr lang="en-US" dirty="0">
                <a:solidFill>
                  <a:srgbClr val="0432FF"/>
                </a:solidFill>
              </a:rPr>
              <a:t>f ( h ) =     ?</a:t>
            </a:r>
          </a:p>
          <a:p>
            <a:r>
              <a:rPr lang="en-US" dirty="0">
                <a:solidFill>
                  <a:srgbClr val="0432FF"/>
                </a:solidFill>
              </a:rPr>
              <a:t>f (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) =      ?</a:t>
            </a:r>
          </a:p>
          <a:p>
            <a:r>
              <a:rPr lang="en-US" dirty="0">
                <a:solidFill>
                  <a:srgbClr val="0432FF"/>
                </a:solidFill>
              </a:rPr>
              <a:t>f ( j ) =     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28FC2791-2EF9-E040-BCC7-1BDDEB53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35" y="2967486"/>
            <a:ext cx="1470411" cy="3127075"/>
          </a:xfrm>
          <a:prstGeom prst="rect">
            <a:avLst/>
          </a:prstGeom>
        </p:spPr>
      </p:pic>
      <p:pic>
        <p:nvPicPr>
          <p:cNvPr id="9" name="Picture 8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04F04D82-E0FC-E449-BB05-9CFD57B4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2" y="2967486"/>
            <a:ext cx="3416060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6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Graph Isomorphism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302597"/>
          </a:xfrm>
        </p:spPr>
        <p:txBody>
          <a:bodyPr>
            <a:normAutofit/>
          </a:bodyPr>
          <a:lstStyle/>
          <a:p>
            <a:r>
              <a:rPr lang="en-US" dirty="0"/>
              <a:t>These graphs are isomorphic because of this 1-1 and onto map</a:t>
            </a:r>
          </a:p>
          <a:p>
            <a:endParaRPr lang="en-US" dirty="0"/>
          </a:p>
          <a:p>
            <a:r>
              <a:rPr lang="en-US" dirty="0"/>
              <a:t>f ( a ) = 1</a:t>
            </a:r>
          </a:p>
          <a:p>
            <a:r>
              <a:rPr lang="en-US" dirty="0"/>
              <a:t>f ( b ) = 6</a:t>
            </a:r>
          </a:p>
          <a:p>
            <a:r>
              <a:rPr lang="en-US" dirty="0"/>
              <a:t>f ( c ) = 8</a:t>
            </a:r>
          </a:p>
          <a:p>
            <a:r>
              <a:rPr lang="en-US" dirty="0">
                <a:solidFill>
                  <a:srgbClr val="0432FF"/>
                </a:solidFill>
              </a:rPr>
              <a:t>f ( d ) =     3</a:t>
            </a:r>
          </a:p>
          <a:p>
            <a:r>
              <a:rPr lang="en-US" dirty="0">
                <a:solidFill>
                  <a:srgbClr val="0432FF"/>
                </a:solidFill>
              </a:rPr>
              <a:t>f ( g ) =     5</a:t>
            </a:r>
          </a:p>
          <a:p>
            <a:r>
              <a:rPr lang="en-US" dirty="0">
                <a:solidFill>
                  <a:srgbClr val="0432FF"/>
                </a:solidFill>
              </a:rPr>
              <a:t>f ( h ) =     2</a:t>
            </a:r>
          </a:p>
          <a:p>
            <a:r>
              <a:rPr lang="en-US" dirty="0">
                <a:solidFill>
                  <a:srgbClr val="0432FF"/>
                </a:solidFill>
              </a:rPr>
              <a:t>f ( </a:t>
            </a:r>
            <a:r>
              <a:rPr lang="en-US" dirty="0" err="1">
                <a:solidFill>
                  <a:srgbClr val="0432FF"/>
                </a:solidFill>
              </a:rPr>
              <a:t>i</a:t>
            </a:r>
            <a:r>
              <a:rPr lang="en-US" dirty="0">
                <a:solidFill>
                  <a:srgbClr val="0432FF"/>
                </a:solidFill>
              </a:rPr>
              <a:t> ) =      4</a:t>
            </a:r>
          </a:p>
          <a:p>
            <a:r>
              <a:rPr lang="en-US" dirty="0">
                <a:solidFill>
                  <a:srgbClr val="0432FF"/>
                </a:solidFill>
              </a:rPr>
              <a:t>f ( j ) =      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ball, room&#10;&#10;Description automatically generated">
            <a:extLst>
              <a:ext uri="{FF2B5EF4-FFF2-40B4-BE49-F238E27FC236}">
                <a16:creationId xmlns:a16="http://schemas.microsoft.com/office/drawing/2014/main" id="{28FC2791-2EF9-E040-BCC7-1BDDEB53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35" y="2967486"/>
            <a:ext cx="1470411" cy="3127075"/>
          </a:xfrm>
          <a:prstGeom prst="rect">
            <a:avLst/>
          </a:prstGeom>
        </p:spPr>
      </p:pic>
      <p:pic>
        <p:nvPicPr>
          <p:cNvPr id="9" name="Picture 8" descr="A picture containing ball, room, table&#10;&#10;Description automatically generated">
            <a:extLst>
              <a:ext uri="{FF2B5EF4-FFF2-40B4-BE49-F238E27FC236}">
                <a16:creationId xmlns:a16="http://schemas.microsoft.com/office/drawing/2014/main" id="{04F04D82-E0FC-E449-BB05-9CFD57B4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2" y="2967486"/>
            <a:ext cx="3416060" cy="3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6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302597"/>
          </a:xfrm>
        </p:spPr>
        <p:txBody>
          <a:bodyPr>
            <a:normAutofit/>
          </a:bodyPr>
          <a:lstStyle/>
          <a:p>
            <a:r>
              <a:rPr lang="en-US" dirty="0"/>
              <a:t>General graph isomorphism is hard - known to be in NP</a:t>
            </a:r>
          </a:p>
          <a:p>
            <a:endParaRPr lang="en-US" dirty="0"/>
          </a:p>
          <a:p>
            <a:r>
              <a:rPr lang="en-US" dirty="0"/>
              <a:t>Exact status beyond that is open</a:t>
            </a:r>
          </a:p>
          <a:p>
            <a:endParaRPr lang="en-US" dirty="0"/>
          </a:p>
          <a:p>
            <a:r>
              <a:rPr lang="en-US" dirty="0"/>
              <a:t>In our case, for two DFA, we can solve it in polynomial time</a:t>
            </a:r>
          </a:p>
          <a:p>
            <a:pPr lvl="1"/>
            <a:r>
              <a:rPr lang="en-US" dirty="0"/>
              <a:t>At-most we will generate only Q1 x Q2 states</a:t>
            </a:r>
          </a:p>
          <a:p>
            <a:pPr lvl="1"/>
            <a:r>
              <a:rPr lang="en-US" dirty="0"/>
              <a:t>We can match starting from the initial state pairs</a:t>
            </a:r>
          </a:p>
          <a:p>
            <a:pPr lvl="1"/>
            <a:r>
              <a:rPr lang="en-US" dirty="0"/>
              <a:t>We can then (recursively) match as per the symbols from the alphabet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/>
              <a:t>Language equivalence and isomorphism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5A815-C69E-8C4D-B821-21F9BBB6A925}"/>
              </a:ext>
            </a:extLst>
          </p:cNvPr>
          <p:cNvSpPr txBox="1"/>
          <p:nvPr/>
        </p:nvSpPr>
        <p:spPr>
          <a:xfrm>
            <a:off x="838200" y="1133316"/>
            <a:ext cx="950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Two DFA are language equivalent if they accept the same set of strings</a:t>
            </a:r>
          </a:p>
          <a:p>
            <a:r>
              <a:rPr lang="en-US" dirty="0">
                <a:solidFill>
                  <a:srgbClr val="0432FF"/>
                </a:solidFill>
              </a:rPr>
              <a:t>They are isomorphic if they are language equivalent and have the same number of states </a:t>
            </a:r>
            <a:endParaRPr lang="en-US" dirty="0">
              <a:solidFill>
                <a:srgbClr val="9452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2987E-E59E-454F-80AC-E801A087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3" y="2033761"/>
            <a:ext cx="5108197" cy="4374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C0422-E96D-8044-849F-36BC22A6CC83}"/>
              </a:ext>
            </a:extLst>
          </p:cNvPr>
          <p:cNvSpPr txBox="1"/>
          <p:nvPr/>
        </p:nvSpPr>
        <p:spPr>
          <a:xfrm>
            <a:off x="6961632" y="3840480"/>
            <a:ext cx="275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Question: Are these DFA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Language Equivalent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Isomorphic ?</a:t>
            </a:r>
          </a:p>
        </p:txBody>
      </p:sp>
    </p:spTree>
    <p:extLst>
      <p:ext uri="{BB962C8B-B14F-4D97-AF65-F5344CB8AC3E}">
        <p14:creationId xmlns:p14="http://schemas.microsoft.com/office/powerpoint/2010/main" val="360650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7E-F138-E949-BFAB-A526097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course is tightly integrated with Jove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EE7F-F911-E342-9FD8-74B74E87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573486"/>
          </a:xfrm>
        </p:spPr>
        <p:txBody>
          <a:bodyPr>
            <a:normAutofit/>
          </a:bodyPr>
          <a:lstStyle/>
          <a:p>
            <a:r>
              <a:rPr lang="en-US" dirty="0"/>
              <a:t>Jove provides us the “practice” or “work-book”</a:t>
            </a:r>
          </a:p>
          <a:p>
            <a:r>
              <a:rPr lang="en-US" dirty="0"/>
              <a:t>Hence all updates will be in the </a:t>
            </a:r>
            <a:r>
              <a:rPr lang="en-US" dirty="0" err="1"/>
              <a:t>Github</a:t>
            </a:r>
            <a:r>
              <a:rPr lang="en-US" dirty="0"/>
              <a:t> that serves you Jove</a:t>
            </a:r>
          </a:p>
          <a:p>
            <a:r>
              <a:rPr lang="en-US" b="1" dirty="0">
                <a:solidFill>
                  <a:srgbClr val="FF0000"/>
                </a:solidFill>
              </a:rPr>
              <a:t>So please note – WHEN IS MIDTERM-1 NOW?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Go to the Jove landing page (in the syllabus)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bit.ly</a:t>
            </a:r>
            <a:r>
              <a:rPr lang="en-US" b="1" dirty="0">
                <a:solidFill>
                  <a:srgbClr val="FF0000"/>
                </a:solidFill>
              </a:rPr>
              <a:t>/cs3100fall2020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You’ll see it there!</a:t>
            </a:r>
          </a:p>
          <a:p>
            <a:pPr lvl="1"/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Keep looking at this page (as required in the syllabus)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All updates and study plans and readings are there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75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D53A-D63F-BA43-8DAB-139BC999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2161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DFA minimization </a:t>
            </a:r>
            <a:r>
              <a:rPr lang="en-US" sz="2700" dirty="0">
                <a:solidFill>
                  <a:srgbClr val="FF0000"/>
                </a:solidFill>
              </a:rPr>
              <a:t>(for Asg-2)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149E6-9B62-124C-A545-BFFE8E79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3412"/>
            <a:ext cx="6254072" cy="5356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A42D35-7834-174E-A547-4821D944EA40}"/>
              </a:ext>
            </a:extLst>
          </p:cNvPr>
          <p:cNvSpPr txBox="1"/>
          <p:nvPr/>
        </p:nvSpPr>
        <p:spPr>
          <a:xfrm>
            <a:off x="7745506" y="2162286"/>
            <a:ext cx="40847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DFA states s1 and s2</a:t>
            </a:r>
          </a:p>
          <a:p>
            <a:r>
              <a:rPr lang="en-US" dirty="0"/>
              <a:t> can be merged </a:t>
            </a:r>
          </a:p>
          <a:p>
            <a:r>
              <a:rPr lang="en-US" dirty="0"/>
              <a:t> if for all strings   s  from Sigma*</a:t>
            </a:r>
          </a:p>
          <a:p>
            <a:endParaRPr lang="en-US" dirty="0"/>
          </a:p>
          <a:p>
            <a:r>
              <a:rPr lang="en-US" dirty="0"/>
              <a:t>s1 upon s   goes to state s1prime</a:t>
            </a:r>
          </a:p>
          <a:p>
            <a:endParaRPr lang="en-US" dirty="0"/>
          </a:p>
          <a:p>
            <a:r>
              <a:rPr lang="en-US" dirty="0"/>
              <a:t>s2 upon s   goes to state s2prime</a:t>
            </a:r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s1prime and s2prime are either</a:t>
            </a:r>
          </a:p>
          <a:p>
            <a:r>
              <a:rPr lang="en-US" dirty="0">
                <a:solidFill>
                  <a:srgbClr val="0432FF"/>
                </a:solidFill>
              </a:rPr>
              <a:t>Both accepting or Both non-accepting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You’ll practice this while doing </a:t>
            </a:r>
          </a:p>
          <a:p>
            <a:r>
              <a:rPr lang="en-US" dirty="0">
                <a:solidFill>
                  <a:srgbClr val="FF0000"/>
                </a:solidFill>
              </a:rPr>
              <a:t>Assignment-2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69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Main use in Automata Theory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E7918-53E6-0A47-8B21-0094EB22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948"/>
            <a:ext cx="10515600" cy="5302597"/>
          </a:xfrm>
        </p:spPr>
        <p:txBody>
          <a:bodyPr>
            <a:normAutofit/>
          </a:bodyPr>
          <a:lstStyle/>
          <a:p>
            <a:r>
              <a:rPr lang="en-US" dirty="0"/>
              <a:t>Design a DFA using two different approaches</a:t>
            </a:r>
          </a:p>
          <a:p>
            <a:pPr lvl="1"/>
            <a:r>
              <a:rPr lang="en-US" dirty="0"/>
              <a:t>Obtain D1 and D2</a:t>
            </a:r>
          </a:p>
          <a:p>
            <a:r>
              <a:rPr lang="en-US" dirty="0"/>
              <a:t>If min(D1) is isomorphic to min(D2) then the two DFA are language-equivalent</a:t>
            </a:r>
          </a:p>
          <a:p>
            <a:r>
              <a:rPr lang="en-US" dirty="0"/>
              <a:t>Else we can find mistakes in our design</a:t>
            </a:r>
          </a:p>
          <a:p>
            <a:pPr lvl="1"/>
            <a:r>
              <a:rPr lang="en-US" dirty="0"/>
              <a:t>One of the designs is wrong (relative to the other)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20D727-128D-0A4E-98FD-99EAA6A1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6" y="318323"/>
            <a:ext cx="2152185" cy="6275660"/>
          </a:xfrm>
        </p:spPr>
        <p:txBody>
          <a:bodyPr>
            <a:normAutofit/>
          </a:bodyPr>
          <a:lstStyle/>
          <a:p>
            <a:r>
              <a:rPr lang="en-US" sz="2400" dirty="0"/>
              <a:t>Code for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Isomorphism: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Check that the given DFA D1 and D2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1) have the same number of states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2) are language-equivalent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F8389-A202-5A4B-A4A0-6130ECFF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10" y="318322"/>
            <a:ext cx="9794489" cy="36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9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20D727-128D-0A4E-98FD-99EAA6A1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6" y="318323"/>
            <a:ext cx="2152185" cy="6275660"/>
          </a:xfrm>
        </p:spPr>
        <p:txBody>
          <a:bodyPr>
            <a:normAutofit/>
          </a:bodyPr>
          <a:lstStyle/>
          <a:p>
            <a:r>
              <a:rPr lang="en-US" sz="2400" dirty="0"/>
              <a:t>Code Comments for Language Equivalence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Basically does a Depth-First traversal on the graphs of the DFA to check that they are recursively language equivalent, after each transition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63D4AB-28E1-8743-A224-15AC97F2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11" y="264016"/>
            <a:ext cx="9796978" cy="49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344"/>
            <a:ext cx="10515600" cy="7117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Now, onto NFA, covering Ch 7,8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4068EF-8DEC-594A-8A31-6008AE7E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2" y="1242367"/>
            <a:ext cx="4023343" cy="2378483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BDD5EE-7EC5-D94C-97BB-BD03321B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35" y="1162377"/>
            <a:ext cx="4006365" cy="33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Why NFA?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1085576" cy="5388864"/>
          </a:xfrm>
        </p:spPr>
        <p:txBody>
          <a:bodyPr>
            <a:normAutofit/>
          </a:bodyPr>
          <a:lstStyle/>
          <a:p>
            <a:r>
              <a:rPr lang="en-US" dirty="0"/>
              <a:t>NFA allow regular languages to be specified succinctly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E.g. NFA for “strings that contain 01” (one of many designs)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1FCAF79-3584-0946-8ACB-1591BBB6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704103"/>
            <a:ext cx="7670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sizes versus DFA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NFA</a:t>
            </a:r>
            <a:r>
              <a:rPr lang="en-US" dirty="0"/>
              <a:t> for “Second bit is 1” versus “Second-last is 1”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DFA</a:t>
            </a:r>
            <a:r>
              <a:rPr lang="en-US" dirty="0"/>
              <a:t> for “Second bit is 1” versus “Second-last is 1”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Which do you think is larger and why (intuition)?</a:t>
            </a:r>
          </a:p>
        </p:txBody>
      </p:sp>
    </p:spTree>
    <p:extLst>
      <p:ext uri="{BB962C8B-B14F-4D97-AF65-F5344CB8AC3E}">
        <p14:creationId xmlns:p14="http://schemas.microsoft.com/office/powerpoint/2010/main" val="382697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Importance of “nondeterminism” in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A227-B5C9-8444-874B-63C22C86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8864"/>
          </a:xfrm>
        </p:spPr>
        <p:txBody>
          <a:bodyPr>
            <a:normAutofit/>
          </a:bodyPr>
          <a:lstStyle/>
          <a:p>
            <a:r>
              <a:rPr lang="en-US" dirty="0"/>
              <a:t>Assume that “parallelism is free”</a:t>
            </a:r>
          </a:p>
          <a:p>
            <a:r>
              <a:rPr lang="en-US" dirty="0"/>
              <a:t>Allow the machine to explore many moves in parallel</a:t>
            </a:r>
          </a:p>
          <a:p>
            <a:endParaRPr lang="en-US" dirty="0"/>
          </a:p>
          <a:p>
            <a:r>
              <a:rPr lang="en-US" dirty="0"/>
              <a:t>”NP”: With this assumption, we still take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9457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One NFA for “contains 0101” (it has an underlying DFA)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A0AEF3-9CBD-244A-8521-52E526FA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943"/>
            <a:ext cx="7979524" cy="58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4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91"/>
            <a:ext cx="10515600" cy="4883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 NFA for “contains 0101” and its equivalent DFA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97D8C4-C0AB-494F-AA70-DA701F12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552700"/>
            <a:ext cx="11595100" cy="430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B4EF3D-05F8-CB4E-91B6-7F08BC3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0452100" cy="260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986785-7C37-2043-82C7-5D9CC145B879}"/>
              </a:ext>
            </a:extLst>
          </p:cNvPr>
          <p:cNvSpPr txBox="1">
            <a:spLocks/>
          </p:cNvSpPr>
          <p:nvPr/>
        </p:nvSpPr>
        <p:spPr>
          <a:xfrm>
            <a:off x="106680" y="3144395"/>
            <a:ext cx="2868168" cy="1110106"/>
          </a:xfrm>
          <a:prstGeom prst="rect">
            <a:avLst/>
          </a:prstGeom>
          <a:solidFill>
            <a:schemeClr val="accent2">
              <a:alpha val="51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Revealing how nfa2dfa works in Jove by setting STATENAME_MAXSIZE</a:t>
            </a:r>
          </a:p>
        </p:txBody>
      </p:sp>
    </p:spTree>
    <p:extLst>
      <p:ext uri="{BB962C8B-B14F-4D97-AF65-F5344CB8AC3E}">
        <p14:creationId xmlns:p14="http://schemas.microsoft.com/office/powerpoint/2010/main" val="9040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7E-F138-E949-BFAB-A526097C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Here is a screenshot of MIDTERM-1 update!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3F229A-2A4F-0D44-8581-23BC361A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54" y="948127"/>
            <a:ext cx="5915492" cy="58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88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3D81-B0C6-AA47-B4E1-8FAA5803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008" y="194438"/>
            <a:ext cx="8622792" cy="3785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NFA formally?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4F20673-DDAC-1041-8AFD-B0B1D40F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" y="0"/>
            <a:ext cx="1943271" cy="685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269DE-D738-5E4E-90B8-2A677B0C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158" y="0"/>
            <a:ext cx="3261842" cy="6858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1888AC-1726-A74E-8DC9-C300FEC18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53" y="1085294"/>
            <a:ext cx="6436891" cy="2630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D9736-E768-1A47-8026-1EDB347C6876}"/>
              </a:ext>
            </a:extLst>
          </p:cNvPr>
          <p:cNvSpPr txBox="1"/>
          <p:nvPr/>
        </p:nvSpPr>
        <p:spPr>
          <a:xfrm>
            <a:off x="2157984" y="3950208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An NFA accepts a string x </a:t>
            </a:r>
          </a:p>
          <a:p>
            <a:r>
              <a:rPr lang="en-US" sz="2000" dirty="0">
                <a:solidFill>
                  <a:srgbClr val="0432FF"/>
                </a:solidFill>
              </a:rPr>
              <a:t>if there is a string starting</a:t>
            </a:r>
          </a:p>
          <a:p>
            <a:r>
              <a:rPr lang="en-US" sz="2000" dirty="0">
                <a:solidFill>
                  <a:srgbClr val="0432FF"/>
                </a:solidFill>
              </a:rPr>
              <a:t>from some initial state to </a:t>
            </a:r>
          </a:p>
          <a:p>
            <a:r>
              <a:rPr lang="en-US" sz="2000" dirty="0">
                <a:solidFill>
                  <a:srgbClr val="0432FF"/>
                </a:solidFill>
              </a:rPr>
              <a:t>one of the final states </a:t>
            </a:r>
          </a:p>
          <a:p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>
                <a:solidFill>
                  <a:srgbClr val="0432FF"/>
                </a:solidFill>
              </a:rPr>
              <a:t>(x may have epsilons inserted into it)</a:t>
            </a:r>
          </a:p>
        </p:txBody>
      </p:sp>
    </p:spTree>
    <p:extLst>
      <p:ext uri="{BB962C8B-B14F-4D97-AF65-F5344CB8AC3E}">
        <p14:creationId xmlns:p14="http://schemas.microsoft.com/office/powerpoint/2010/main" val="2286221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initial states?</a:t>
            </a:r>
          </a:p>
          <a:p>
            <a:endParaRPr lang="en-US" dirty="0"/>
          </a:p>
          <a:p>
            <a:r>
              <a:rPr lang="en-US" dirty="0"/>
              <a:t>Number of final states?</a:t>
            </a:r>
          </a:p>
          <a:p>
            <a:endParaRPr lang="en-US" dirty="0"/>
          </a:p>
          <a:p>
            <a:r>
              <a:rPr lang="en-US" dirty="0"/>
              <a:t>What can label the transitions?</a:t>
            </a:r>
          </a:p>
          <a:p>
            <a:endParaRPr lang="en-US" dirty="0"/>
          </a:p>
          <a:p>
            <a:r>
              <a:rPr lang="en-US" dirty="0"/>
              <a:t>What is the nature of its delta?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45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1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87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31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these NFA as examples:</a:t>
            </a:r>
          </a:p>
          <a:p>
            <a:pPr lvl="1"/>
            <a:r>
              <a:rPr lang="en-US" dirty="0"/>
              <a:t>NFA1 = md2mc(</a:t>
            </a:r>
          </a:p>
          <a:p>
            <a:pPr marL="457200" lvl="1" indent="0">
              <a:buNone/>
            </a:pPr>
            <a:r>
              <a:rPr lang="en-US" dirty="0"/>
              <a:t>‘’’NFA  I : a -&gt; F1</a:t>
            </a:r>
          </a:p>
          <a:p>
            <a:pPr marL="457200" lvl="1" indent="0">
              <a:buNone/>
            </a:pPr>
            <a:r>
              <a:rPr lang="en-US" dirty="0"/>
              <a:t>            I : b -&gt; F2</a:t>
            </a:r>
          </a:p>
          <a:p>
            <a:pPr marL="457200" lvl="1" indent="0">
              <a:buNone/>
            </a:pPr>
            <a:r>
              <a:rPr lang="en-US" dirty="0"/>
              <a:t>            | : a -&gt; S ’’’)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NFA2 = md2mc(</a:t>
            </a:r>
          </a:p>
          <a:p>
            <a:pPr marL="457200" lvl="1" indent="0">
              <a:buNone/>
            </a:pPr>
            <a:r>
              <a:rPr lang="en-US" dirty="0"/>
              <a:t>‘’’NFA  I : b -&gt; F1</a:t>
            </a:r>
          </a:p>
          <a:p>
            <a:pPr marL="457200" lvl="1" indent="0">
              <a:buNone/>
            </a:pPr>
            <a:r>
              <a:rPr lang="en-US" dirty="0"/>
              <a:t>            I : c -&gt; F2’’’)</a:t>
            </a:r>
          </a:p>
          <a:p>
            <a:pPr lvl="1"/>
            <a:endParaRPr lang="en-US" dirty="0"/>
          </a:p>
          <a:p>
            <a:r>
              <a:rPr lang="en-US" dirty="0"/>
              <a:t>How to perform these NFA operations:</a:t>
            </a:r>
          </a:p>
          <a:p>
            <a:pPr lvl="1"/>
            <a:r>
              <a:rPr lang="en-US" dirty="0"/>
              <a:t>Union, intersection, Concatenation, Complement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38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72862"/>
            <a:ext cx="1711337" cy="5703554"/>
          </a:xfrm>
        </p:spPr>
        <p:txBody>
          <a:bodyPr>
            <a:normAutofit/>
          </a:bodyPr>
          <a:lstStyle/>
          <a:p>
            <a:r>
              <a:rPr lang="en-US" sz="2000" dirty="0"/>
              <a:t>NFA to DFA Conversion</a:t>
            </a:r>
            <a:br>
              <a:rPr lang="en-US" sz="2000" dirty="0"/>
            </a:br>
            <a:br>
              <a:rPr lang="en-US" sz="2000" dirty="0"/>
            </a:br>
            <a:r>
              <a:rPr lang="en-US" sz="1800" dirty="0">
                <a:solidFill>
                  <a:srgbClr val="0432FF"/>
                </a:solidFill>
              </a:rPr>
              <a:t> [[ 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Obtains the DFA </a:t>
            </a:r>
            <a:r>
              <a:rPr lang="en-US" sz="1800" dirty="0" err="1">
                <a:solidFill>
                  <a:srgbClr val="0432FF"/>
                </a:solidFill>
              </a:rPr>
              <a:t>underying</a:t>
            </a:r>
            <a:r>
              <a:rPr lang="en-US" sz="1800" dirty="0">
                <a:solidFill>
                  <a:srgbClr val="0432FF"/>
                </a:solidFill>
              </a:rPr>
              <a:t> an NFA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1) Describe using an NFA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2) Obtain a DFA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3) Put DFA in code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4) “ship it” </a:t>
            </a:r>
            <a:br>
              <a:rPr lang="en-US" sz="1800" dirty="0">
                <a:solidFill>
                  <a:srgbClr val="0432FF"/>
                </a:solidFill>
              </a:rPr>
            </a:br>
            <a:br>
              <a:rPr lang="en-US" sz="1800" dirty="0">
                <a:solidFill>
                  <a:srgbClr val="0432FF"/>
                </a:solidFill>
              </a:rPr>
            </a:br>
            <a:r>
              <a:rPr lang="en-US" sz="1800" dirty="0">
                <a:solidFill>
                  <a:srgbClr val="0432FF"/>
                </a:solidFill>
              </a:rPr>
              <a:t>]]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831502-6933-5943-80CA-B4BC852D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91" y="0"/>
            <a:ext cx="8200417" cy="5827776"/>
          </a:xfrm>
          <a:prstGeom prst="rect">
            <a:avLst/>
          </a:prstGeom>
        </p:spPr>
      </p:pic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C2695128-8DAE-E547-8240-9BF7873E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37" y="5558028"/>
            <a:ext cx="8484871" cy="13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02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91"/>
            <a:ext cx="10515600" cy="4883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Exercise 1: Convert this NFA to a DFA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4EF3D-05F8-CB4E-91B6-7F08BC3E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" y="800308"/>
            <a:ext cx="8752777" cy="2180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55FB9-10D4-4C4B-9090-5699C83DB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4" y="311994"/>
            <a:ext cx="690816" cy="3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7AC-2A05-7645-8193-33A7DE2C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133478"/>
            <a:ext cx="1770888" cy="6035674"/>
          </a:xfrm>
        </p:spPr>
        <p:txBody>
          <a:bodyPr>
            <a:normAutofit/>
          </a:bodyPr>
          <a:lstStyle/>
          <a:p>
            <a:r>
              <a:rPr lang="en-US" sz="2400" dirty="0"/>
              <a:t>Exercise-2: Convert this NFA to a DFA </a:t>
            </a:r>
          </a:p>
        </p:txBody>
      </p:sp>
      <p:pic>
        <p:nvPicPr>
          <p:cNvPr id="5" name="Picture 4" descr="A picture containing wall, object, photo&#10;&#10;Description automatically generated">
            <a:extLst>
              <a:ext uri="{FF2B5EF4-FFF2-40B4-BE49-F238E27FC236}">
                <a16:creationId xmlns:a16="http://schemas.microsoft.com/office/drawing/2014/main" id="{5E91FD23-0569-6744-B49E-D84A5159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27" y="0"/>
            <a:ext cx="3328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7E-F138-E949-BFAB-A526097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30,000 feet view till Midterm-1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EE7F-F911-E342-9FD8-74B74E87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57348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Big Picture</a:t>
            </a:r>
          </a:p>
          <a:p>
            <a:pPr lvl="1"/>
            <a:r>
              <a:rPr lang="en-US" dirty="0"/>
              <a:t>DFA: Get its design well-understood</a:t>
            </a:r>
          </a:p>
          <a:p>
            <a:pPr lvl="1"/>
            <a:r>
              <a:rPr lang="en-US" dirty="0"/>
              <a:t>Large DFA: </a:t>
            </a:r>
          </a:p>
          <a:p>
            <a:pPr lvl="2"/>
            <a:r>
              <a:rPr lang="en-US" dirty="0"/>
              <a:t>We will be converting regular expressions (RE) to NFA then to DFA</a:t>
            </a:r>
          </a:p>
          <a:p>
            <a:pPr lvl="2"/>
            <a:r>
              <a:rPr lang="en-US" dirty="0"/>
              <a:t>Sometimes we will design a DFA in parts and assemble (union, intersection, etc.)</a:t>
            </a:r>
          </a:p>
          <a:p>
            <a:r>
              <a:rPr lang="en-US" dirty="0"/>
              <a:t>NFA</a:t>
            </a:r>
          </a:p>
          <a:p>
            <a:pPr lvl="1"/>
            <a:r>
              <a:rPr lang="en-US" dirty="0"/>
              <a:t>We will study its Delta function through simulation</a:t>
            </a:r>
          </a:p>
          <a:p>
            <a:pPr lvl="2"/>
            <a:r>
              <a:rPr lang="en-US" dirty="0"/>
              <a:t>How to think of non-determinism (if you were to build a non-deterministic device!)</a:t>
            </a:r>
          </a:p>
          <a:p>
            <a:pPr lvl="2"/>
            <a:r>
              <a:rPr lang="en-US" dirty="0"/>
              <a:t>Basic tool in complexity theory (non-deterministic Turing Machines build off this)</a:t>
            </a:r>
          </a:p>
          <a:p>
            <a:pPr lvl="1"/>
            <a:r>
              <a:rPr lang="en-US" dirty="0"/>
              <a:t>Main things with an NFA:</a:t>
            </a:r>
          </a:p>
          <a:p>
            <a:pPr lvl="2"/>
            <a:r>
              <a:rPr lang="en-US" dirty="0"/>
              <a:t>NFA to DFA algorithm</a:t>
            </a:r>
          </a:p>
          <a:p>
            <a:pPr lvl="3"/>
            <a:r>
              <a:rPr lang="en-US" dirty="0"/>
              <a:t>Follows the simulation mindset closely, but the end result is a single DFA that acts like an NFA</a:t>
            </a:r>
          </a:p>
          <a:p>
            <a:r>
              <a:rPr lang="en-US" dirty="0"/>
              <a:t>Some things are hard (directly to do) with a DFA, some with an NFA  </a:t>
            </a:r>
          </a:p>
          <a:p>
            <a:pPr lvl="1"/>
            <a:r>
              <a:rPr lang="en-US" dirty="0"/>
              <a:t>DFA: which are hard: Union? Intersection? Complement? Concatenation? Star?</a:t>
            </a:r>
          </a:p>
          <a:p>
            <a:pPr lvl="1"/>
            <a:r>
              <a:rPr lang="en-US" dirty="0"/>
              <a:t>NFA: which are hard: Union? Intersection? Complement? Concatenation? Star?</a:t>
            </a:r>
          </a:p>
          <a:p>
            <a:pPr lvl="1"/>
            <a:r>
              <a:rPr lang="en-US" dirty="0"/>
              <a:t>RE (Regular Expressions): Just how you TYPE IN certain well-structured NFA !!! No more, no less!!!</a:t>
            </a:r>
          </a:p>
          <a:p>
            <a:pPr lvl="1"/>
            <a:r>
              <a:rPr lang="en-US" dirty="0"/>
              <a:t>Will learn to convert RE to NFA to DFA to NFA to RE to NFA to DFA … (as many times) … and minimize a DFA whenever!</a:t>
            </a:r>
          </a:p>
          <a:p>
            <a:r>
              <a:rPr lang="en-US" dirty="0" err="1"/>
              <a:t>Brzozowski’s</a:t>
            </a:r>
            <a:r>
              <a:rPr lang="en-US" dirty="0"/>
              <a:t> minimization</a:t>
            </a:r>
          </a:p>
          <a:p>
            <a:pPr lvl="1"/>
            <a:r>
              <a:rPr lang="en-US" dirty="0"/>
              <a:t>The most powerful one-line Python program you’ll write in this course!</a:t>
            </a:r>
          </a:p>
          <a:p>
            <a:pPr lvl="2"/>
            <a:r>
              <a:rPr lang="en-US" dirty="0"/>
              <a:t>Other textbooks teach the </a:t>
            </a:r>
            <a:r>
              <a:rPr lang="en-US" dirty="0" err="1"/>
              <a:t>dyn</a:t>
            </a:r>
            <a:r>
              <a:rPr lang="en-US" dirty="0"/>
              <a:t> prog algo which we will also study!</a:t>
            </a:r>
          </a:p>
          <a:p>
            <a:pPr lvl="1"/>
            <a:r>
              <a:rPr lang="en-US" dirty="0"/>
              <a:t>Learned at the feet of Prof. </a:t>
            </a:r>
            <a:r>
              <a:rPr lang="en-US" dirty="0" err="1"/>
              <a:t>Brzozowski</a:t>
            </a:r>
            <a:r>
              <a:rPr lang="en-US" dirty="0"/>
              <a:t>: His minimization is often faster !!</a:t>
            </a:r>
          </a:p>
          <a:p>
            <a:r>
              <a:rPr lang="en-US" dirty="0" err="1"/>
              <a:t>Brzozowski’s</a:t>
            </a:r>
            <a:r>
              <a:rPr lang="en-US" dirty="0"/>
              <a:t> Derivatives</a:t>
            </a:r>
          </a:p>
          <a:p>
            <a:pPr lvl="1"/>
            <a:r>
              <a:rPr lang="en-US" dirty="0"/>
              <a:t>The “d/dx” of Automata !!!</a:t>
            </a:r>
          </a:p>
          <a:p>
            <a:pPr lvl="1"/>
            <a:r>
              <a:rPr lang="en-US" dirty="0"/>
              <a:t>Helps you handle complementation of RE</a:t>
            </a:r>
          </a:p>
        </p:txBody>
      </p:sp>
    </p:spTree>
    <p:extLst>
      <p:ext uri="{BB962C8B-B14F-4D97-AF65-F5344CB8AC3E}">
        <p14:creationId xmlns:p14="http://schemas.microsoft.com/office/powerpoint/2010/main" val="373413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7AC-2A05-7645-8193-33A7DE2C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133478"/>
            <a:ext cx="1466088" cy="6035674"/>
          </a:xfrm>
        </p:spPr>
        <p:txBody>
          <a:bodyPr>
            <a:normAutofit/>
          </a:bodyPr>
          <a:lstStyle/>
          <a:p>
            <a:r>
              <a:rPr lang="en-US" sz="2400" dirty="0"/>
              <a:t>NFA2DFA for NFA with epsilons</a:t>
            </a:r>
          </a:p>
        </p:txBody>
      </p:sp>
      <p:pic>
        <p:nvPicPr>
          <p:cNvPr id="5" name="Picture 4" descr="A picture containing wall, object, photo&#10;&#10;Description automatically generated">
            <a:extLst>
              <a:ext uri="{FF2B5EF4-FFF2-40B4-BE49-F238E27FC236}">
                <a16:creationId xmlns:a16="http://schemas.microsoft.com/office/drawing/2014/main" id="{5E91FD23-0569-6744-B49E-D84A5159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27" y="0"/>
            <a:ext cx="3328922" cy="6858000"/>
          </a:xfrm>
          <a:prstGeom prst="rect">
            <a:avLst/>
          </a:prstGeom>
        </p:spPr>
      </p:pic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C2569DE3-39E1-0A4F-9931-E138DDE5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49" y="255707"/>
            <a:ext cx="6278880" cy="27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84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A1-9FA8-C241-95B4-08B6B60B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NFA to DFA conversion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4281-11BA-C244-BECF-71DAAE16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N-state NFA, how many DFA states can we expect (worst-case)?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5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7E-F138-E949-BFAB-A526097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Honoring Prof. </a:t>
            </a:r>
            <a:r>
              <a:rPr lang="en-US" dirty="0" err="1"/>
              <a:t>Janusz</a:t>
            </a:r>
            <a:r>
              <a:rPr lang="en-US" dirty="0"/>
              <a:t> </a:t>
            </a:r>
            <a:r>
              <a:rPr lang="en-US" dirty="0" err="1"/>
              <a:t>Brzozowski</a:t>
            </a:r>
            <a:r>
              <a:rPr lang="en-US" dirty="0"/>
              <a:t> </a:t>
            </a:r>
            <a:r>
              <a:rPr lang="en-US" sz="2000" dirty="0"/>
              <a:t>(lucky me!)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EE7F-F911-E342-9FD8-74B74E87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https://en.wikipedia.org/wiki/Janusz_Brzozowski_(computer_scientist)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00CDF5C8-CC58-4344-89AA-61753310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05" y="1903479"/>
            <a:ext cx="3584989" cy="4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7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7E-F138-E949-BFAB-A526097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all have derivatives gone?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5D8F81-6D00-F14B-BC93-01B479F6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31" y="1448637"/>
            <a:ext cx="6498046" cy="526868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426A0-866C-C14C-A80F-D3891B1A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5" y="1052684"/>
            <a:ext cx="5849199" cy="3170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5D063-38C0-D242-8DA0-EE619E4E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7" y="4647807"/>
            <a:ext cx="6992815" cy="5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7E-F138-E949-BFAB-A526097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EE7F-F911-E342-9FD8-74B74E87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response to surveys</a:t>
            </a:r>
          </a:p>
          <a:p>
            <a:pPr lvl="1"/>
            <a:r>
              <a:rPr lang="en-US" dirty="0"/>
              <a:t>Immensely helps stay connected in an online class</a:t>
            </a:r>
          </a:p>
          <a:p>
            <a:pPr lvl="1"/>
            <a:r>
              <a:rPr lang="en-US" dirty="0"/>
              <a:t>Will administer one next week</a:t>
            </a:r>
          </a:p>
          <a:p>
            <a:endParaRPr lang="en-US" dirty="0"/>
          </a:p>
          <a:p>
            <a:r>
              <a:rPr lang="en-US" dirty="0"/>
              <a:t>Let’s design a few DFA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Notebook in 02-DFA/AMA_9_10_20.ipynb</a:t>
            </a:r>
          </a:p>
        </p:txBody>
      </p:sp>
    </p:spTree>
    <p:extLst>
      <p:ext uri="{BB962C8B-B14F-4D97-AF65-F5344CB8AC3E}">
        <p14:creationId xmlns:p14="http://schemas.microsoft.com/office/powerpoint/2010/main" val="309498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7E-F138-E949-BFAB-A526097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Lec-5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EE7F-F911-E342-9FD8-74B74E87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up DFA operations (from Lec-4)</a:t>
            </a:r>
          </a:p>
          <a:p>
            <a:pPr lvl="1"/>
            <a:r>
              <a:rPr lang="en-US" dirty="0"/>
              <a:t>Union and Complement</a:t>
            </a:r>
          </a:p>
          <a:p>
            <a:pPr lvl="1"/>
            <a:r>
              <a:rPr lang="en-US" dirty="0"/>
              <a:t>Value of having Intersection, Union, Complement</a:t>
            </a:r>
          </a:p>
          <a:p>
            <a:r>
              <a:rPr lang="en-US" dirty="0"/>
              <a:t>Very brief of Isomorphism and Language Equivalence</a:t>
            </a:r>
          </a:p>
          <a:p>
            <a:pPr lvl="1"/>
            <a:r>
              <a:rPr lang="en-US" dirty="0"/>
              <a:t>You’ll be using these facilities in Asg-2</a:t>
            </a:r>
          </a:p>
          <a:p>
            <a:pPr lvl="1"/>
            <a:r>
              <a:rPr lang="en-US" dirty="0"/>
              <a:t>Details of the minimization algorithm coming later</a:t>
            </a:r>
          </a:p>
          <a:p>
            <a:r>
              <a:rPr lang="en-US" dirty="0">
                <a:solidFill>
                  <a:srgbClr val="FF0000"/>
                </a:solidFill>
              </a:rPr>
              <a:t>Today’s main topic - NFA</a:t>
            </a:r>
          </a:p>
        </p:txBody>
      </p:sp>
    </p:spTree>
    <p:extLst>
      <p:ext uri="{BB962C8B-B14F-4D97-AF65-F5344CB8AC3E}">
        <p14:creationId xmlns:p14="http://schemas.microsoft.com/office/powerpoint/2010/main" val="181098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D3A-DA61-E846-9061-53964E1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Recap (solve the Union construction for 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C50-A0A2-CA42-A400-B39E2437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DFA D1  = </a:t>
            </a:r>
            <a:r>
              <a:rPr lang="en-US" dirty="0">
                <a:solidFill>
                  <a:srgbClr val="0432FF"/>
                </a:solidFill>
              </a:rPr>
              <a:t>(Q1, Sigma, delta1, q01, F1) </a:t>
            </a:r>
            <a:r>
              <a:rPr lang="en-US" dirty="0"/>
              <a:t>and </a:t>
            </a:r>
          </a:p>
          <a:p>
            <a:r>
              <a:rPr lang="en-US" dirty="0"/>
              <a:t>                       D2 = </a:t>
            </a:r>
            <a:r>
              <a:rPr lang="en-US" dirty="0">
                <a:solidFill>
                  <a:srgbClr val="945200"/>
                </a:solidFill>
              </a:rPr>
              <a:t>(Q2, Sigma, delta2, q02, F2)</a:t>
            </a:r>
          </a:p>
          <a:p>
            <a:r>
              <a:rPr lang="en-US" dirty="0"/>
              <a:t>Define a new DFA D such that L(D) = L(D1) </a:t>
            </a:r>
            <a:r>
              <a:rPr lang="en-US" dirty="0">
                <a:solidFill>
                  <a:srgbClr val="FF0000"/>
                </a:solidFill>
              </a:rPr>
              <a:t>Union</a:t>
            </a:r>
            <a:r>
              <a:rPr lang="en-US" dirty="0"/>
              <a:t> L(D2) </a:t>
            </a:r>
          </a:p>
          <a:p>
            <a:r>
              <a:rPr lang="en-US" dirty="0"/>
              <a:t>Let D = (Q, Sigma, delta, q0, F)</a:t>
            </a:r>
          </a:p>
          <a:p>
            <a:r>
              <a:rPr lang="en-US" dirty="0"/>
              <a:t>What are these items: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  =  ?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q0 =  ?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   =  ?</a:t>
            </a:r>
          </a:p>
          <a:p>
            <a:pPr lvl="1"/>
            <a:r>
              <a:rPr lang="en-US" dirty="0"/>
              <a:t>For x in Sigma, what is </a:t>
            </a:r>
            <a:r>
              <a:rPr lang="en-US" dirty="0">
                <a:solidFill>
                  <a:srgbClr val="0432FF"/>
                </a:solidFill>
              </a:rPr>
              <a:t>delta( (q1, q2), x ) = 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49EA7-BC49-F34A-BD87-593FE34D5D49}"/>
              </a:ext>
            </a:extLst>
          </p:cNvPr>
          <p:cNvSpPr txBox="1"/>
          <p:nvPr/>
        </p:nvSpPr>
        <p:spPr>
          <a:xfrm>
            <a:off x="7729728" y="4462272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(PAUSE)</a:t>
            </a:r>
          </a:p>
        </p:txBody>
      </p:sp>
    </p:spTree>
    <p:extLst>
      <p:ext uri="{BB962C8B-B14F-4D97-AF65-F5344CB8AC3E}">
        <p14:creationId xmlns:p14="http://schemas.microsoft.com/office/powerpoint/2010/main" val="165814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12802</TotalTime>
  <Words>2171</Words>
  <Application>Microsoft Macintosh PowerPoint</Application>
  <PresentationFormat>Widescreen</PresentationFormat>
  <Paragraphs>305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Trebuchet MS</vt:lpstr>
      <vt:lpstr>Office Theme</vt:lpstr>
      <vt:lpstr>CS 3100, Models of Computation, Fall 20, Lec 5</vt:lpstr>
      <vt:lpstr>This course is tightly integrated with Jove</vt:lpstr>
      <vt:lpstr>Here is a screenshot of MIDTERM-1 update!</vt:lpstr>
      <vt:lpstr>The 30,000 feet view till Midterm-1</vt:lpstr>
      <vt:lpstr>Honoring Prof. Janusz Brzozowski (lucky me!)</vt:lpstr>
      <vt:lpstr>Where all have derivatives gone?</vt:lpstr>
      <vt:lpstr>AMA</vt:lpstr>
      <vt:lpstr>Overview of Lec-5</vt:lpstr>
      <vt:lpstr>Recap (solve the Union construction for DFA)</vt:lpstr>
      <vt:lpstr>Union of two DFA</vt:lpstr>
      <vt:lpstr>Union of two DFA</vt:lpstr>
      <vt:lpstr>Complement of a DFA</vt:lpstr>
      <vt:lpstr>Uses of DFA ”Boolean Ops” (U, intersection, compl)</vt:lpstr>
      <vt:lpstr>Checking one’s work</vt:lpstr>
      <vt:lpstr>Review: Graph Isomorphism</vt:lpstr>
      <vt:lpstr>Review: Graph Isomorphism</vt:lpstr>
      <vt:lpstr>Review: Graph Isomorphism</vt:lpstr>
      <vt:lpstr>Complexity</vt:lpstr>
      <vt:lpstr>Language equivalence and isomorphism</vt:lpstr>
      <vt:lpstr>DFA minimization (for Asg-2)</vt:lpstr>
      <vt:lpstr>Main use in Automata Theory</vt:lpstr>
      <vt:lpstr>Code for   Isomorphism:  Check that the given DFA D1 and D2   1) have the same number of states  AND  2) are language-equivalent  </vt:lpstr>
      <vt:lpstr>Code Comments for Language Equivalence  Basically does a Depth-First traversal on the graphs of the DFA to check that they are recursively language equivalent, after each transition </vt:lpstr>
      <vt:lpstr>Now, onto NFA, covering Ch 7,8</vt:lpstr>
      <vt:lpstr>Why NFA?</vt:lpstr>
      <vt:lpstr>NFA sizes versus DFA sizes</vt:lpstr>
      <vt:lpstr>Importance of “nondeterminism” in CS</vt:lpstr>
      <vt:lpstr>One NFA for “contains 0101” (it has an underlying DFA)</vt:lpstr>
      <vt:lpstr>One NFA for “contains 0101” and its equivalent DFA</vt:lpstr>
      <vt:lpstr>What is an NFA formally?</vt:lpstr>
      <vt:lpstr>NFA details</vt:lpstr>
      <vt:lpstr>NFA operations</vt:lpstr>
      <vt:lpstr>NFA operations</vt:lpstr>
      <vt:lpstr>NFA operations</vt:lpstr>
      <vt:lpstr>NFA operations</vt:lpstr>
      <vt:lpstr>NFA operations</vt:lpstr>
      <vt:lpstr>NFA to DFA Conversion   [[   Obtains the DFA underying an NFA  1) Describe using an NFA  2) Obtain a DFA  3) Put DFA in code  4) “ship it”   ]]</vt:lpstr>
      <vt:lpstr>Exercise 1: Convert this NFA to a DFA</vt:lpstr>
      <vt:lpstr>Exercise-2: Convert this NFA to a DFA </vt:lpstr>
      <vt:lpstr>NFA2DFA for NFA with epsilons</vt:lpstr>
      <vt:lpstr>NFA to DFA conversion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504</cp:revision>
  <cp:lastPrinted>2019-09-12T15:19:07Z</cp:lastPrinted>
  <dcterms:created xsi:type="dcterms:W3CDTF">2017-08-23T19:27:01Z</dcterms:created>
  <dcterms:modified xsi:type="dcterms:W3CDTF">2020-09-10T15:57:23Z</dcterms:modified>
</cp:coreProperties>
</file>