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14" r:id="rId2"/>
    <p:sldId id="764" r:id="rId3"/>
    <p:sldId id="907" r:id="rId4"/>
    <p:sldId id="870" r:id="rId5"/>
    <p:sldId id="908" r:id="rId6"/>
    <p:sldId id="910" r:id="rId7"/>
    <p:sldId id="911" r:id="rId8"/>
    <p:sldId id="912" r:id="rId9"/>
    <p:sldId id="913" r:id="rId10"/>
    <p:sldId id="914" r:id="rId11"/>
    <p:sldId id="915" r:id="rId12"/>
    <p:sldId id="894" r:id="rId13"/>
    <p:sldId id="873" r:id="rId14"/>
    <p:sldId id="895" r:id="rId15"/>
    <p:sldId id="906" r:id="rId16"/>
    <p:sldId id="896" r:id="rId17"/>
    <p:sldId id="897" r:id="rId18"/>
    <p:sldId id="898" r:id="rId19"/>
    <p:sldId id="899" r:id="rId20"/>
    <p:sldId id="900" r:id="rId21"/>
    <p:sldId id="916" r:id="rId22"/>
    <p:sldId id="904" r:id="rId23"/>
    <p:sldId id="905" r:id="rId24"/>
    <p:sldId id="920" r:id="rId25"/>
    <p:sldId id="921" r:id="rId26"/>
    <p:sldId id="922" r:id="rId27"/>
    <p:sldId id="923" r:id="rId28"/>
    <p:sldId id="924" r:id="rId29"/>
    <p:sldId id="925" r:id="rId30"/>
    <p:sldId id="92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4E8F00"/>
    <a:srgbClr val="945200"/>
    <a:srgbClr val="FF0000"/>
    <a:srgbClr val="FF40FF"/>
    <a:srgbClr val="FF7E79"/>
    <a:srgbClr val="0096FF"/>
    <a:srgbClr val="011893"/>
    <a:srgbClr val="005493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20"/>
    <p:restoredTop sz="93700"/>
  </p:normalViewPr>
  <p:slideViewPr>
    <p:cSldViewPr snapToGrid="0" snapToObjects="1">
      <p:cViewPr varScale="1">
        <p:scale>
          <a:sx n="117" d="100"/>
          <a:sy n="117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/>
              <a:t>CS 3100, Models of Computation, Spring 20, </a:t>
            </a:r>
            <a:r>
              <a:rPr lang="en-US" sz="3600" dirty="0" err="1"/>
              <a:t>Lec</a:t>
            </a:r>
            <a:r>
              <a:rPr lang="en-US" sz="3600" dirty="0"/>
              <a:t> 9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E568BE-EE5D-AD47-A95B-BC462D986681}"/>
              </a:ext>
            </a:extLst>
          </p:cNvPr>
          <p:cNvSpPr txBox="1"/>
          <p:nvPr/>
        </p:nvSpPr>
        <p:spPr>
          <a:xfrm>
            <a:off x="4844696" y="3616992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bit.ly</a:t>
            </a:r>
            <a:r>
              <a:rPr lang="en-US" dirty="0"/>
              <a:t>/3100s20Syllabus</a:t>
            </a:r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Cover RE </a:t>
            </a:r>
            <a:r>
              <a:rPr lang="en-US" sz="3200" dirty="0">
                <a:sym typeface="Wingdings"/>
              </a:rPr>
              <a:t> NFA for each case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69818" y="1219200"/>
            <a:ext cx="515237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/>
              <a:t> Epsilon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 a in Sigma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+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  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If R is an RE, then ( R ) 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R*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Nothing else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38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Cover RE </a:t>
            </a:r>
            <a:r>
              <a:rPr lang="en-US" sz="3200" dirty="0">
                <a:sym typeface="Wingdings"/>
              </a:rPr>
              <a:t> NFA for each case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69818" y="1219200"/>
            <a:ext cx="515237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/>
              <a:t> Epsilon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 a in Sigma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+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  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( R ) 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If R is an RE, then R*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Nothing else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9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BA227-B5C9-8444-874B-63C22C86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388864"/>
          </a:xfrm>
        </p:spPr>
        <p:txBody>
          <a:bodyPr>
            <a:normAutofit/>
          </a:bodyPr>
          <a:lstStyle/>
          <a:p>
            <a:r>
              <a:rPr lang="en-US" dirty="0"/>
              <a:t>RE are textual short-hands for regular languages</a:t>
            </a:r>
          </a:p>
          <a:p>
            <a:pPr lvl="1"/>
            <a:r>
              <a:rPr lang="en-US" dirty="0"/>
              <a:t>Languages put together using Union, </a:t>
            </a:r>
            <a:r>
              <a:rPr lang="en-US" dirty="0" err="1"/>
              <a:t>Concat</a:t>
            </a:r>
            <a:r>
              <a:rPr lang="en-US" dirty="0"/>
              <a:t>, Star, and basic languages</a:t>
            </a:r>
          </a:p>
          <a:p>
            <a:endParaRPr lang="en-US" dirty="0"/>
          </a:p>
          <a:p>
            <a:r>
              <a:rPr lang="en-US" dirty="0"/>
              <a:t>In general, we won’t ask you to design complicated NFA</a:t>
            </a:r>
          </a:p>
          <a:p>
            <a:pPr lvl="1"/>
            <a:r>
              <a:rPr lang="en-US" dirty="0"/>
              <a:t>We will ask you to write REs instead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17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Regular Expressions: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BA227-B5C9-8444-874B-63C22C86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388864"/>
          </a:xfrm>
        </p:spPr>
        <p:txBody>
          <a:bodyPr>
            <a:normAutofit/>
          </a:bodyPr>
          <a:lstStyle/>
          <a:p>
            <a:r>
              <a:rPr lang="en-US" dirty="0"/>
              <a:t>RE are textual short-hands for regular languages</a:t>
            </a:r>
          </a:p>
          <a:p>
            <a:pPr lvl="1"/>
            <a:r>
              <a:rPr lang="en-US" dirty="0"/>
              <a:t>Languages put together using Union, </a:t>
            </a:r>
            <a:r>
              <a:rPr lang="en-US" dirty="0" err="1"/>
              <a:t>Concat</a:t>
            </a:r>
            <a:r>
              <a:rPr lang="en-US" dirty="0"/>
              <a:t>, Star, and basic languages</a:t>
            </a:r>
          </a:p>
          <a:p>
            <a:pPr lvl="1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590DB0-8AAD-E54C-993A-CCC526CC6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22072"/>
            <a:ext cx="11353800" cy="541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81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Regular Expressions: General rules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7B5118-7216-E447-9836-396072D9E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1255522"/>
            <a:ext cx="98425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37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RE </a:t>
            </a:r>
            <a:r>
              <a:rPr lang="en-US" sz="3200" dirty="0">
                <a:sym typeface="Wingdings"/>
              </a:rPr>
              <a:t> NFA examples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18" y="0"/>
            <a:ext cx="4885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23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re2nfa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BC2DC3-678E-0A41-B62F-6B3987F34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913" y="0"/>
            <a:ext cx="5124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32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0710-1DC8-0344-AA4F-A1E3BA6E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8804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All words with 0101 with a 1-bit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0EF43-71BD-FE40-9DB4-8850A760F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….0101…. </a:t>
            </a:r>
          </a:p>
          <a:p>
            <a:r>
              <a:rPr lang="en-US" dirty="0"/>
              <a:t>Here either the 0 or the 1 or the 0 or the 1 could be flipped</a:t>
            </a:r>
          </a:p>
          <a:p>
            <a:r>
              <a:rPr lang="en-US" dirty="0"/>
              <a:t>We must still accept</a:t>
            </a:r>
          </a:p>
        </p:txBody>
      </p:sp>
    </p:spTree>
    <p:extLst>
      <p:ext uri="{BB962C8B-B14F-4D97-AF65-F5344CB8AC3E}">
        <p14:creationId xmlns:p14="http://schemas.microsoft.com/office/powerpoint/2010/main" val="3788642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14E-1A11-8F4E-A363-F14F1C05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Idioms for 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4B6D-2E8A-8C4C-9903-B0359ABEB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is (0+1)*</a:t>
            </a:r>
          </a:p>
          <a:p>
            <a:r>
              <a:rPr lang="en-US" dirty="0"/>
              <a:t>One-bit errors can be captured by a (0+1) pattern</a:t>
            </a:r>
          </a:p>
          <a:p>
            <a:r>
              <a:rPr lang="en-US" dirty="0"/>
              <a:t>That is, </a:t>
            </a:r>
          </a:p>
          <a:p>
            <a:pPr lvl="1"/>
            <a:r>
              <a:rPr lang="en-US" dirty="0"/>
              <a:t>0101  </a:t>
            </a:r>
          </a:p>
          <a:p>
            <a:pPr lvl="2"/>
            <a:r>
              <a:rPr lang="en-US" dirty="0"/>
              <a:t>Versus</a:t>
            </a:r>
          </a:p>
          <a:p>
            <a:pPr lvl="1"/>
            <a:r>
              <a:rPr lang="en-US" dirty="0"/>
              <a:t>(0+1)101</a:t>
            </a:r>
          </a:p>
          <a:p>
            <a:r>
              <a:rPr lang="en-US" dirty="0"/>
              <a:t>Build the whole RE </a:t>
            </a:r>
          </a:p>
          <a:p>
            <a:r>
              <a:rPr lang="en-US" dirty="0"/>
              <a:t>Experiment in Jove</a:t>
            </a:r>
          </a:p>
        </p:txBody>
      </p:sp>
    </p:spTree>
    <p:extLst>
      <p:ext uri="{BB962C8B-B14F-4D97-AF65-F5344CB8AC3E}">
        <p14:creationId xmlns:p14="http://schemas.microsoft.com/office/powerpoint/2010/main" val="2341134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D75B-1465-1748-B43D-04B07F29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…0101… with a 1-bit error (Hamming </a:t>
            </a:r>
            <a:r>
              <a:rPr lang="en-US" dirty="0" err="1"/>
              <a:t>dist</a:t>
            </a:r>
            <a:r>
              <a:rPr lang="en-US" dirty="0"/>
              <a:t>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A9FE-22C2-964D-BB7A-FC9301C9BA77}"/>
              </a:ext>
            </a:extLst>
          </p:cNvPr>
          <p:cNvSpPr txBox="1"/>
          <p:nvPr/>
        </p:nvSpPr>
        <p:spPr>
          <a:xfrm>
            <a:off x="475488" y="1414272"/>
            <a:ext cx="11054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dotObj_dfa</a:t>
            </a:r>
            <a:r>
              <a:rPr lang="en-US" dirty="0"/>
              <a:t>(</a:t>
            </a:r>
            <a:r>
              <a:rPr lang="en-US" dirty="0" err="1"/>
              <a:t>min_dfa</a:t>
            </a:r>
            <a:r>
              <a:rPr lang="en-US" dirty="0"/>
              <a:t>(nfa2dfa(re2nfa( "(0+1)* ((0+1)101 + 0 (0+1) 01 + 01 (0+1) 1 + 010 (0+1) ) (0+1)*" )))).</a:t>
            </a:r>
          </a:p>
          <a:p>
            <a:r>
              <a:rPr lang="en-US" dirty="0"/>
              <a:t>   render('/private/</a:t>
            </a:r>
            <a:r>
              <a:rPr lang="en-US" dirty="0" err="1"/>
              <a:t>tmp</a:t>
            </a:r>
            <a:r>
              <a:rPr lang="en-US" dirty="0"/>
              <a:t>/0101-one-bit-error')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66F3B-851C-7D4D-8302-5A8B602A0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198" y="2060603"/>
            <a:ext cx="12192000" cy="389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3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458E-911B-7B42-BBF9-0E3D8F37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344"/>
            <a:ext cx="10515600" cy="711791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7BCCBF-08A9-654E-9C92-005B94020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146" y="351080"/>
            <a:ext cx="690816" cy="478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80DA90-80FF-3E42-9E99-995D5F2E1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73" y="414878"/>
            <a:ext cx="690816" cy="3995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3309" y="1634836"/>
            <a:ext cx="688201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4000" dirty="0"/>
              <a:t>Walk the Kleene-Pipeline</a:t>
            </a:r>
          </a:p>
          <a:p>
            <a:pPr marL="285750" indent="-285750">
              <a:buFont typeface="Arial" charset="0"/>
              <a:buChar char="•"/>
            </a:pPr>
            <a:endParaRPr lang="en-US" sz="4000" dirty="0"/>
          </a:p>
          <a:p>
            <a:pPr marL="285750" indent="-285750">
              <a:buFont typeface="Arial" charset="0"/>
              <a:buChar char="•"/>
            </a:pPr>
            <a:r>
              <a:rPr lang="en-US" sz="4000" dirty="0"/>
              <a:t>The Postage-Stamp Problem</a:t>
            </a:r>
          </a:p>
          <a:p>
            <a:pPr marL="285750" indent="-285750">
              <a:buFont typeface="Arial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08416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3405-3554-9549-822A-E721C461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the strings in the language of these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40019-8893-194D-8F41-19C1A721D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(00*1 + 11*01)*</a:t>
            </a:r>
          </a:p>
          <a:p>
            <a:r>
              <a:rPr lang="en-US" dirty="0"/>
              <a:t>( (00*1)* + 11*01)*</a:t>
            </a:r>
          </a:p>
          <a:p>
            <a:r>
              <a:rPr lang="en-US" dirty="0"/>
              <a:t>( 00*1 + (11*01)*)*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out by developing a min DFA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iso_dfa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033AD5-7D95-6847-B4D7-F1B9E99BE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422" y="983412"/>
            <a:ext cx="61849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40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460C-6041-1D4E-8E5D-2C41C99B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18D78-2097-2E4E-876F-B09456211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54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3405-3554-9549-822A-E721C461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Problem-1: Compare these RE pairwise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40019-8893-194D-8F41-19C1A721D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  00*1  )*</a:t>
            </a:r>
          </a:p>
          <a:p>
            <a:endParaRPr lang="en-US" dirty="0"/>
          </a:p>
          <a:p>
            <a:r>
              <a:rPr lang="en-US" dirty="0"/>
              <a:t>(  0 (0+1)* 1  )*</a:t>
            </a:r>
          </a:p>
          <a:p>
            <a:endParaRPr lang="en-US" dirty="0"/>
          </a:p>
          <a:p>
            <a:pPr lvl="1"/>
            <a:r>
              <a:rPr lang="en-US" dirty="0"/>
              <a:t>Equivalent? </a:t>
            </a:r>
          </a:p>
          <a:p>
            <a:pPr lvl="1"/>
            <a:r>
              <a:rPr lang="en-US" dirty="0"/>
              <a:t>Differences?</a:t>
            </a:r>
          </a:p>
        </p:txBody>
      </p:sp>
    </p:spTree>
    <p:extLst>
      <p:ext uri="{BB962C8B-B14F-4D97-AF65-F5344CB8AC3E}">
        <p14:creationId xmlns:p14="http://schemas.microsoft.com/office/powerpoint/2010/main" val="2425271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3405-3554-9549-822A-E721C461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Problem-2: Compare these RE pairwise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40019-8893-194D-8F41-19C1A721D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(00*1 + 11*01)*</a:t>
            </a:r>
          </a:p>
          <a:p>
            <a:endParaRPr lang="en-US" dirty="0"/>
          </a:p>
          <a:p>
            <a:r>
              <a:rPr lang="en-US" dirty="0"/>
              <a:t>(0 (0+1)* 1 + 11*01)*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Equivalent? </a:t>
            </a:r>
          </a:p>
          <a:p>
            <a:pPr lvl="1"/>
            <a:r>
              <a:rPr lang="en-US"/>
              <a:t>Differences?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82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6AFF-9BC1-604A-A669-1E3D83F3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Postage-stamp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858DE-CB11-B544-A156-255080652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relatively prime numbers </a:t>
            </a:r>
            <a:r>
              <a:rPr lang="en-US" dirty="0" err="1"/>
              <a:t>a,b</a:t>
            </a:r>
            <a:r>
              <a:rPr lang="en-US" dirty="0"/>
              <a:t> what is the largest integer not expressible as a linear combination of a, b ?</a:t>
            </a:r>
          </a:p>
          <a:p>
            <a:pPr lvl="1"/>
            <a:r>
              <a:rPr lang="en-US" dirty="0"/>
              <a:t>Let a = 2, b = 3</a:t>
            </a:r>
          </a:p>
          <a:p>
            <a:pPr lvl="1"/>
            <a:r>
              <a:rPr lang="en-US" dirty="0"/>
              <a:t>(for larger numbers, let’s use a tool)</a:t>
            </a:r>
          </a:p>
          <a:p>
            <a:r>
              <a:rPr lang="en-US" dirty="0"/>
              <a:t>How about for more pairwise relatively prime numbers </a:t>
            </a:r>
            <a:r>
              <a:rPr lang="en-US" dirty="0" err="1"/>
              <a:t>a,b,c</a:t>
            </a:r>
            <a:endParaRPr lang="en-US" dirty="0"/>
          </a:p>
          <a:p>
            <a:r>
              <a:rPr lang="en-US" dirty="0"/>
              <a:t>How about non relatively-prime numbers? </a:t>
            </a:r>
          </a:p>
          <a:p>
            <a:endParaRPr lang="en-US" dirty="0"/>
          </a:p>
          <a:p>
            <a:r>
              <a:rPr lang="en-US" dirty="0"/>
              <a:t> These relate to the ”stamps” problems</a:t>
            </a:r>
          </a:p>
        </p:txBody>
      </p:sp>
    </p:spTree>
    <p:extLst>
      <p:ext uri="{BB962C8B-B14F-4D97-AF65-F5344CB8AC3E}">
        <p14:creationId xmlns:p14="http://schemas.microsoft.com/office/powerpoint/2010/main" val="4095113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6AFF-9BC1-604A-A669-1E3D83F3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Postage-stamp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858DE-CB11-B544-A156-255080652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Stamp problems</a:t>
            </a:r>
          </a:p>
          <a:p>
            <a:endParaRPr lang="en-US" dirty="0"/>
          </a:p>
          <a:p>
            <a:pPr lvl="1"/>
            <a:r>
              <a:rPr lang="en-US" dirty="0"/>
              <a:t>How do we express all stamps that can be formed using 3 and 5 cents as an RE?</a:t>
            </a:r>
          </a:p>
          <a:p>
            <a:pPr lvl="1"/>
            <a:r>
              <a:rPr lang="en-US" dirty="0"/>
              <a:t>How do we find out the largest value that CANNOT be made using 3 and 5 cents?</a:t>
            </a:r>
          </a:p>
          <a:p>
            <a:pPr lvl="1"/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51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6AFF-9BC1-604A-A669-1E3D83F3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Postage-stamp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858DE-CB11-B544-A156-255080652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Idea: </a:t>
            </a:r>
          </a:p>
          <a:p>
            <a:pPr lvl="1"/>
            <a:r>
              <a:rPr lang="en-US" dirty="0"/>
              <a:t>A 3-cent is like “111”</a:t>
            </a:r>
          </a:p>
          <a:p>
            <a:pPr lvl="1"/>
            <a:r>
              <a:rPr lang="en-US" dirty="0"/>
              <a:t>A 5-cent is like “11111”</a:t>
            </a:r>
          </a:p>
          <a:p>
            <a:r>
              <a:rPr lang="en-US" dirty="0"/>
              <a:t>A 3 and a 5 cent is like</a:t>
            </a:r>
          </a:p>
          <a:p>
            <a:pPr lvl="1"/>
            <a:r>
              <a:rPr lang="en-US" dirty="0"/>
              <a:t>111 followed by 11111  (or the other way)</a:t>
            </a:r>
          </a:p>
          <a:p>
            <a:pPr lvl="1"/>
            <a:endParaRPr lang="en-US" dirty="0"/>
          </a:p>
          <a:p>
            <a:r>
              <a:rPr lang="en-US" dirty="0"/>
              <a:t>Many 3 and 5 cents (zero or more) is 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22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6AFF-9BC1-604A-A669-1E3D83F3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Postage-stamp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858DE-CB11-B544-A156-255080652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Many 3 and 5 cents (zero or more) is  </a:t>
            </a:r>
          </a:p>
          <a:p>
            <a:pPr lvl="1"/>
            <a:r>
              <a:rPr lang="en-US" dirty="0"/>
              <a:t>(111 + 11111)*</a:t>
            </a:r>
          </a:p>
          <a:p>
            <a:pPr lvl="1"/>
            <a:endParaRPr lang="en-US" dirty="0"/>
          </a:p>
          <a:p>
            <a:r>
              <a:rPr lang="en-US" dirty="0"/>
              <a:t>This is an RE!</a:t>
            </a:r>
          </a:p>
          <a:p>
            <a:endParaRPr lang="en-US" dirty="0"/>
          </a:p>
          <a:p>
            <a:r>
              <a:rPr lang="en-US" dirty="0"/>
              <a:t>Its minimal DFA has a specific shape  -- what is it?</a:t>
            </a:r>
          </a:p>
        </p:txBody>
      </p:sp>
    </p:spTree>
    <p:extLst>
      <p:ext uri="{BB962C8B-B14F-4D97-AF65-F5344CB8AC3E}">
        <p14:creationId xmlns:p14="http://schemas.microsoft.com/office/powerpoint/2010/main" val="755995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6AFF-9BC1-604A-A669-1E3D83F3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Postage-stamp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858DE-CB11-B544-A156-255080652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minimal DFA has a specific shape  -- what is it?</a:t>
            </a:r>
          </a:p>
          <a:p>
            <a:pPr lvl="1"/>
            <a:r>
              <a:rPr lang="en-US" dirty="0"/>
              <a:t>It is a ”lasso”</a:t>
            </a:r>
          </a:p>
          <a:p>
            <a:pPr lvl="1"/>
            <a:r>
              <a:rPr lang="en-US" dirty="0"/>
              <a:t>Cannot branch (only one symbol in the alphabet)</a:t>
            </a:r>
          </a:p>
          <a:p>
            <a:pPr lvl="1"/>
            <a:endParaRPr lang="en-US" dirty="0"/>
          </a:p>
          <a:p>
            <a:r>
              <a:rPr lang="en-US" dirty="0"/>
              <a:t>It goes forward a while</a:t>
            </a:r>
          </a:p>
          <a:p>
            <a:pPr lvl="1"/>
            <a:r>
              <a:rPr lang="en-US" dirty="0"/>
              <a:t>Then it curls back onto the last state!</a:t>
            </a:r>
          </a:p>
          <a:p>
            <a:pPr lvl="2"/>
            <a:r>
              <a:rPr lang="en-US" dirty="0"/>
              <a:t>This is guaranteed for relatively prime numbers like 3 and 5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For 2 and 4 cents, the lasso is different</a:t>
            </a:r>
          </a:p>
          <a:p>
            <a:pPr lvl="2"/>
            <a:r>
              <a:rPr lang="en-US" dirty="0"/>
              <a:t>It curls back to a previous state including a loop of size &gt; 1</a:t>
            </a:r>
          </a:p>
        </p:txBody>
      </p:sp>
    </p:spTree>
    <p:extLst>
      <p:ext uri="{BB962C8B-B14F-4D97-AF65-F5344CB8AC3E}">
        <p14:creationId xmlns:p14="http://schemas.microsoft.com/office/powerpoint/2010/main" val="2149587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6AFF-9BC1-604A-A669-1E3D83F3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Postage-stamp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858DE-CB11-B544-A156-255080652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It goes forward a while</a:t>
            </a:r>
          </a:p>
          <a:p>
            <a:pPr lvl="1"/>
            <a:r>
              <a:rPr lang="en-US" dirty="0"/>
              <a:t>Then it curls back onto the last state!</a:t>
            </a:r>
          </a:p>
          <a:p>
            <a:pPr lvl="2"/>
            <a:r>
              <a:rPr lang="en-US" dirty="0"/>
              <a:t>This is guaranteed for relatively prime numbers like 3 and 5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For 2 and 4 cents, the lasso is different</a:t>
            </a:r>
          </a:p>
          <a:p>
            <a:pPr lvl="2"/>
            <a:r>
              <a:rPr lang="en-US" dirty="0"/>
              <a:t>It curls back to a previous state including a loop of size &gt; 1</a:t>
            </a:r>
          </a:p>
          <a:p>
            <a:pPr lvl="2"/>
            <a:endParaRPr lang="en-US" dirty="0"/>
          </a:p>
          <a:p>
            <a:r>
              <a:rPr lang="en-US" dirty="0"/>
              <a:t>Find out by typing </a:t>
            </a:r>
          </a:p>
          <a:p>
            <a:pPr lvl="1"/>
            <a:r>
              <a:rPr lang="en-US" dirty="0" err="1"/>
              <a:t>min_dfa</a:t>
            </a:r>
            <a:r>
              <a:rPr lang="en-US" dirty="0"/>
              <a:t>(nfa2dfa(re2nfa(RE1))) or RE2 where</a:t>
            </a:r>
          </a:p>
          <a:p>
            <a:pPr lvl="2"/>
            <a:r>
              <a:rPr lang="en-US" dirty="0"/>
              <a:t>RE1 = (111+11111)*</a:t>
            </a:r>
          </a:p>
          <a:p>
            <a:pPr lvl="2"/>
            <a:r>
              <a:rPr lang="en-US" dirty="0"/>
              <a:t>RE2 = (11+1111)*</a:t>
            </a:r>
          </a:p>
        </p:txBody>
      </p:sp>
    </p:spTree>
    <p:extLst>
      <p:ext uri="{BB962C8B-B14F-4D97-AF65-F5344CB8AC3E}">
        <p14:creationId xmlns:p14="http://schemas.microsoft.com/office/powerpoint/2010/main" val="299106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Today’s Item 1: Walk the Kleene-Pipeline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239925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918854" y="2438400"/>
            <a:ext cx="1177636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66510" y="2239925"/>
            <a:ext cx="945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NFA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782238" y="2438400"/>
            <a:ext cx="1177636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9894" y="2239925"/>
            <a:ext cx="934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</a:t>
            </a:r>
            <a:r>
              <a:rPr lang="en-US" sz="3600"/>
              <a:t>FA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9182057" y="2239925"/>
            <a:ext cx="1700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minDFA</a:t>
            </a:r>
            <a:endParaRPr lang="en-US" sz="3600" dirty="0"/>
          </a:p>
        </p:txBody>
      </p:sp>
      <p:sp>
        <p:nvSpPr>
          <p:cNvPr id="12" name="Right Arrow 11"/>
          <p:cNvSpPr/>
          <p:nvPr/>
        </p:nvSpPr>
        <p:spPr>
          <a:xfrm>
            <a:off x="7634401" y="2438399"/>
            <a:ext cx="1177636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rved Down Arrow 4"/>
          <p:cNvSpPr/>
          <p:nvPr/>
        </p:nvSpPr>
        <p:spPr>
          <a:xfrm rot="10800000">
            <a:off x="3754581" y="3200400"/>
            <a:ext cx="2881744" cy="8589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 rot="10800000">
            <a:off x="838200" y="3243229"/>
            <a:ext cx="2881744" cy="8589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20203" y="1617782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</a:t>
            </a:r>
          </a:p>
          <a:p>
            <a:r>
              <a:rPr lang="en-US" dirty="0"/>
              <a:t>Again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5408" y="1479282"/>
            <a:ext cx="914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</a:t>
            </a:r>
          </a:p>
          <a:p>
            <a:r>
              <a:rPr lang="en-US" dirty="0"/>
              <a:t>Once</a:t>
            </a:r>
          </a:p>
          <a:p>
            <a:r>
              <a:rPr lang="en-US" dirty="0"/>
              <a:t>More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16926" y="1479282"/>
            <a:ext cx="1025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Practice</a:t>
            </a:r>
          </a:p>
          <a:p>
            <a:r>
              <a:rPr lang="en-US" dirty="0"/>
              <a:t>Once</a:t>
            </a:r>
          </a:p>
          <a:p>
            <a:r>
              <a:rPr lang="en-US" dirty="0"/>
              <a:t>More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99715" y="4248835"/>
            <a:ext cx="23163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Trivial, but a Useful</a:t>
            </a:r>
          </a:p>
          <a:p>
            <a:r>
              <a:rPr lang="en-US" dirty="0"/>
              <a:t>Stepping-Stone </a:t>
            </a:r>
          </a:p>
          <a:p>
            <a:r>
              <a:rPr lang="en-US" dirty="0"/>
              <a:t>(this way we don’t</a:t>
            </a:r>
          </a:p>
          <a:p>
            <a:r>
              <a:rPr lang="en-US" dirty="0"/>
              <a:t>need to implement</a:t>
            </a:r>
          </a:p>
          <a:p>
            <a:r>
              <a:rPr lang="en-US" dirty="0"/>
              <a:t>a separate DFA to RE</a:t>
            </a:r>
          </a:p>
          <a:p>
            <a:r>
              <a:rPr lang="en-US" dirty="0"/>
              <a:t>procedure)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10887" y="4288327"/>
            <a:ext cx="1346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Brand New</a:t>
            </a:r>
          </a:p>
        </p:txBody>
      </p:sp>
    </p:spTree>
    <p:extLst>
      <p:ext uri="{BB962C8B-B14F-4D97-AF65-F5344CB8AC3E}">
        <p14:creationId xmlns:p14="http://schemas.microsoft.com/office/powerpoint/2010/main" val="739721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6AFF-9BC1-604A-A669-1E3D83F3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Postage-stamp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858DE-CB11-B544-A156-255080652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For relatively prime numbers, we can find out</a:t>
            </a:r>
          </a:p>
          <a:p>
            <a:pPr lvl="1"/>
            <a:r>
              <a:rPr lang="en-US" dirty="0"/>
              <a:t>The # of states in the DFA</a:t>
            </a:r>
          </a:p>
          <a:p>
            <a:pPr lvl="1"/>
            <a:r>
              <a:rPr lang="en-US" dirty="0"/>
              <a:t>The number of hops to reach the final state</a:t>
            </a:r>
          </a:p>
          <a:p>
            <a:pPr lvl="2"/>
            <a:r>
              <a:rPr lang="en-US" dirty="0"/>
              <a:t>Answer = one less than the last hop</a:t>
            </a:r>
          </a:p>
          <a:p>
            <a:pPr lvl="2"/>
            <a:r>
              <a:rPr lang="en-US" dirty="0"/>
              <a:t>Which is 2 less than the final state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indent="0" algn="ctr">
              <a:buNone/>
            </a:pPr>
            <a:r>
              <a:rPr lang="en-US" dirty="0"/>
              <a:t>ANSWER:   </a:t>
            </a:r>
            <a:r>
              <a:rPr lang="en-US" dirty="0" err="1"/>
              <a:t>min_dfa</a:t>
            </a:r>
            <a:r>
              <a:rPr lang="en-US" dirty="0"/>
              <a:t>(nfa2dfa(re2nfa(RE1))) [“Q”] – 2 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Work thru the notebook to see why!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4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	Today’s Item 2: Solve the Postage-Stamp Problem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1137227"/>
            <a:ext cx="11150600" cy="5359400"/>
          </a:xfrm>
          <a:prstGeom prst="rect">
            <a:avLst/>
          </a:prstGeom>
        </p:spPr>
      </p:pic>
      <p:cxnSp>
        <p:nvCxnSpPr>
          <p:cNvPr id="8" name="Curved Connector 7"/>
          <p:cNvCxnSpPr>
            <a:cxnSpLocks/>
          </p:cNvCxnSpPr>
          <p:nvPr/>
        </p:nvCxnSpPr>
        <p:spPr>
          <a:xfrm rot="16200000" flipH="1">
            <a:off x="3436086" y="985493"/>
            <a:ext cx="4967369" cy="49122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69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What are RE?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9818" y="1219200"/>
            <a:ext cx="515237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/>
              <a:t> Epsilon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 a in Sigma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+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  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( R ) 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R*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Nothing else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0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Cover RE </a:t>
            </a:r>
            <a:r>
              <a:rPr lang="en-US" sz="3200" dirty="0">
                <a:sym typeface="Wingdings"/>
              </a:rPr>
              <a:t> NFA for each case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69818" y="1219200"/>
            <a:ext cx="515237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Epsilon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 a in Sigma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+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  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( R ) 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R*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Nothing else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3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Cover RE </a:t>
            </a:r>
            <a:r>
              <a:rPr lang="en-US" sz="3200" dirty="0">
                <a:sym typeface="Wingdings"/>
              </a:rPr>
              <a:t> NFA for each case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69818" y="1219200"/>
            <a:ext cx="515237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/>
              <a:t> Epsilon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 in Sigma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+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  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( R ) 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R*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Nothing else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9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Cover RE </a:t>
            </a:r>
            <a:r>
              <a:rPr lang="en-US" sz="3200" dirty="0">
                <a:sym typeface="Wingdings"/>
              </a:rPr>
              <a:t> NFA for each case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69818" y="1219200"/>
            <a:ext cx="515237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/>
              <a:t> Epsilon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 a in Sigma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If R1 and R2 are RE, then R1 +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  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( R ) 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R*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Nothing else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3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Cover RE </a:t>
            </a:r>
            <a:r>
              <a:rPr lang="en-US" sz="3200" dirty="0">
                <a:sym typeface="Wingdings"/>
              </a:rPr>
              <a:t> NFA for each case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69818" y="1219200"/>
            <a:ext cx="515237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/>
              <a:t> Epsilon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 a in Sigma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+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If R1 and R2 are RE, then R1   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( R ) 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R*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Nothing else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8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12688</TotalTime>
  <Words>1286</Words>
  <Application>Microsoft Macintosh PowerPoint</Application>
  <PresentationFormat>Widescreen</PresentationFormat>
  <Paragraphs>288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Trebuchet MS</vt:lpstr>
      <vt:lpstr>Wingdings</vt:lpstr>
      <vt:lpstr>Office Theme</vt:lpstr>
      <vt:lpstr>CS 3100, Models of Computation, Spring 20, Lec 9</vt:lpstr>
      <vt:lpstr>Overview</vt:lpstr>
      <vt:lpstr>Today’s Item 1: Walk the Kleene-Pipeline</vt:lpstr>
      <vt:lpstr> Today’s Item 2: Solve the Postage-Stamp Problem</vt:lpstr>
      <vt:lpstr>What are RE?</vt:lpstr>
      <vt:lpstr>Cover RE  NFA for each case</vt:lpstr>
      <vt:lpstr>Cover RE  NFA for each case</vt:lpstr>
      <vt:lpstr>Cover RE  NFA for each case</vt:lpstr>
      <vt:lpstr>Cover RE  NFA for each case</vt:lpstr>
      <vt:lpstr>Cover RE  NFA for each case</vt:lpstr>
      <vt:lpstr>Cover RE  NFA for each case</vt:lpstr>
      <vt:lpstr>Regular Expressions</vt:lpstr>
      <vt:lpstr>Regular Expressions: Examples</vt:lpstr>
      <vt:lpstr>Regular Expressions: General rules</vt:lpstr>
      <vt:lpstr>RE  NFA examples</vt:lpstr>
      <vt:lpstr>re2nfa</vt:lpstr>
      <vt:lpstr>Example: All words with 0101 with a 1-bit error</vt:lpstr>
      <vt:lpstr>Idioms for REs</vt:lpstr>
      <vt:lpstr>…0101… with a 1-bit error (Hamming dist).</vt:lpstr>
      <vt:lpstr>Find the strings in the language of these RE</vt:lpstr>
      <vt:lpstr>Challenge Problems</vt:lpstr>
      <vt:lpstr>Problem-1: Compare these RE pairwise</vt:lpstr>
      <vt:lpstr>Problem-2: Compare these RE pairwise</vt:lpstr>
      <vt:lpstr>Postage-stamp problems</vt:lpstr>
      <vt:lpstr>Postage-stamp problems</vt:lpstr>
      <vt:lpstr>Postage-stamp problems</vt:lpstr>
      <vt:lpstr>Postage-stamp problems</vt:lpstr>
      <vt:lpstr>Postage-stamp problems</vt:lpstr>
      <vt:lpstr>Postage-stamp problems</vt:lpstr>
      <vt:lpstr>Postage-stamp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488</cp:revision>
  <cp:lastPrinted>2019-09-12T15:19:07Z</cp:lastPrinted>
  <dcterms:created xsi:type="dcterms:W3CDTF">2017-08-23T19:27:01Z</dcterms:created>
  <dcterms:modified xsi:type="dcterms:W3CDTF">2020-09-12T23:30:22Z</dcterms:modified>
</cp:coreProperties>
</file>