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4" r:id="rId2"/>
    <p:sldId id="923" r:id="rId3"/>
    <p:sldId id="916" r:id="rId4"/>
    <p:sldId id="917" r:id="rId5"/>
    <p:sldId id="918" r:id="rId6"/>
    <p:sldId id="919" r:id="rId7"/>
    <p:sldId id="904" r:id="rId8"/>
    <p:sldId id="910" r:id="rId9"/>
    <p:sldId id="909" r:id="rId10"/>
    <p:sldId id="907" r:id="rId11"/>
    <p:sldId id="911" r:id="rId12"/>
    <p:sldId id="914" r:id="rId13"/>
    <p:sldId id="912" r:id="rId14"/>
    <p:sldId id="905" r:id="rId15"/>
    <p:sldId id="908" r:id="rId16"/>
    <p:sldId id="913" r:id="rId17"/>
    <p:sldId id="915" r:id="rId18"/>
    <p:sldId id="920" r:id="rId19"/>
    <p:sldId id="921" r:id="rId20"/>
    <p:sldId id="92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4E8F00"/>
    <a:srgbClr val="945200"/>
    <a:srgbClr val="FF40FF"/>
    <a:srgbClr val="FF7E79"/>
    <a:srgbClr val="0096FF"/>
    <a:srgbClr val="011893"/>
    <a:srgbClr val="005493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62"/>
    <p:restoredTop sz="93850"/>
  </p:normalViewPr>
  <p:slideViewPr>
    <p:cSldViewPr snapToGrid="0" snapToObjects="1">
      <p:cViewPr varScale="1">
        <p:scale>
          <a:sx n="81" d="100"/>
          <a:sy n="81" d="100"/>
        </p:scale>
        <p:origin x="21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dirty="0"/>
              <a:t>CS 3100, Models of Computation, Fall 20, </a:t>
            </a:r>
            <a:r>
              <a:rPr lang="en-US" sz="3600" dirty="0" err="1"/>
              <a:t>Lec</a:t>
            </a:r>
            <a:r>
              <a:rPr lang="en-US" sz="3600" dirty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 (hand / </a:t>
            </a:r>
            <a:r>
              <a:rPr lang="en-US" dirty="0" err="1"/>
              <a:t>diff_RE</a:t>
            </a:r>
            <a:r>
              <a:rPr lang="en-US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R1 = (  00*1  )*</a:t>
            </a:r>
          </a:p>
          <a:p>
            <a:r>
              <a:rPr lang="en-US" dirty="0"/>
              <a:t>R2 = (  0 (0+1)* 1  )*</a:t>
            </a:r>
          </a:p>
          <a:p>
            <a:endParaRPr lang="en-US" dirty="0"/>
          </a:p>
          <a:p>
            <a:pPr lvl="1"/>
            <a:r>
              <a:rPr lang="en-US" dirty="0"/>
              <a:t>Is R1 contained in R2?</a:t>
            </a:r>
          </a:p>
          <a:p>
            <a:pPr lvl="2"/>
            <a:r>
              <a:rPr lang="en-US" dirty="0"/>
              <a:t>YES, as (0+1)* of R2 generalizes 0* of R1</a:t>
            </a:r>
          </a:p>
          <a:p>
            <a:pPr lvl="1"/>
            <a:r>
              <a:rPr lang="en-US" dirty="0"/>
              <a:t>Is R2 contained in R1?</a:t>
            </a:r>
          </a:p>
          <a:p>
            <a:pPr lvl="2"/>
            <a:r>
              <a:rPr lang="en-US" dirty="0"/>
              <a:t>NO; use </a:t>
            </a:r>
            <a:r>
              <a:rPr lang="en-US" dirty="0" err="1"/>
              <a:t>diff_RE</a:t>
            </a:r>
            <a:r>
              <a:rPr lang="en-US" dirty="0"/>
              <a:t> to find out!</a:t>
            </a:r>
          </a:p>
        </p:txBody>
      </p:sp>
    </p:spTree>
    <p:extLst>
      <p:ext uri="{BB962C8B-B14F-4D97-AF65-F5344CB8AC3E}">
        <p14:creationId xmlns:p14="http://schemas.microsoft.com/office/powerpoint/2010/main" val="135971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1894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Showing RE equal (or not): reading skill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find one string in R1 not in R2</a:t>
            </a:r>
          </a:p>
          <a:p>
            <a:r>
              <a:rPr lang="en-US" dirty="0"/>
              <a:t>and another string in R2 not in R1</a:t>
            </a:r>
          </a:p>
          <a:p>
            <a:r>
              <a:rPr lang="en-US" dirty="0"/>
              <a:t>Then they are not the same</a:t>
            </a:r>
          </a:p>
          <a:p>
            <a:endParaRPr lang="en-US" dirty="0"/>
          </a:p>
          <a:p>
            <a:r>
              <a:rPr lang="en-US" dirty="0"/>
              <a:t>Else spend time proving equality</a:t>
            </a:r>
          </a:p>
          <a:p>
            <a:endParaRPr lang="en-US" dirty="0"/>
          </a:p>
          <a:p>
            <a:r>
              <a:rPr lang="en-US" dirty="0"/>
              <a:t>Example: (0+1)* =?= (0* 1*)* =?= (1* 0*)*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1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4488"/>
          </a:xfrm>
        </p:spPr>
        <p:txBody>
          <a:bodyPr>
            <a:normAutofit fontScale="90000"/>
          </a:bodyPr>
          <a:lstStyle/>
          <a:p>
            <a:r>
              <a:rPr lang="en-US" dirty="0"/>
              <a:t>Use these to prove the fact that </a:t>
            </a:r>
            <a:br>
              <a:rPr lang="en-US" dirty="0"/>
            </a:br>
            <a:r>
              <a:rPr lang="en-US" dirty="0"/>
              <a:t>(0+1)* = (0* 1*)*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28A27-7518-B247-B852-A0F38A4D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7339"/>
            <a:ext cx="10041147" cy="38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1894"/>
            <a:ext cx="113538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Showing RE equal (or not): reading skill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find one string in R1 not in R2</a:t>
            </a:r>
          </a:p>
          <a:p>
            <a:r>
              <a:rPr lang="en-US" dirty="0"/>
              <a:t>and another string in R2 not in R1</a:t>
            </a:r>
          </a:p>
          <a:p>
            <a:r>
              <a:rPr lang="en-US" dirty="0"/>
              <a:t>Then they are not the same</a:t>
            </a:r>
          </a:p>
          <a:p>
            <a:endParaRPr lang="en-US" dirty="0"/>
          </a:p>
          <a:p>
            <a:r>
              <a:rPr lang="en-US" dirty="0"/>
              <a:t>Else spend time proving equality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0 (0* + 11*0)* versus  (01*)*0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1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 (by hand/</a:t>
            </a:r>
            <a:r>
              <a:rPr lang="en-US" dirty="0" err="1"/>
              <a:t>diff_RE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R3 =   ’’+ 0 (0* + 11*0)*  + 1 (1* + 00*1)*</a:t>
            </a:r>
          </a:p>
          <a:p>
            <a:r>
              <a:rPr lang="en-US" dirty="0"/>
              <a:t>R4 =  (01*)*0 + (10*)*1</a:t>
            </a:r>
          </a:p>
          <a:p>
            <a:endParaRPr lang="en-US" dirty="0"/>
          </a:p>
          <a:p>
            <a:pPr lvl="1"/>
            <a:r>
              <a:rPr lang="en-US" dirty="0"/>
              <a:t>Is R1 contained in R2?</a:t>
            </a:r>
          </a:p>
          <a:p>
            <a:pPr lvl="2"/>
            <a:r>
              <a:rPr lang="en-US" dirty="0"/>
              <a:t>If not, find something in R1 not in R2</a:t>
            </a:r>
          </a:p>
          <a:p>
            <a:pPr lvl="1"/>
            <a:r>
              <a:rPr lang="en-US" dirty="0"/>
              <a:t>Is R2 contained in R1?</a:t>
            </a:r>
          </a:p>
          <a:p>
            <a:pPr lvl="2"/>
            <a:r>
              <a:rPr lang="en-US" dirty="0"/>
              <a:t>If not, find something in R2 not in R1</a:t>
            </a:r>
          </a:p>
        </p:txBody>
      </p:sp>
    </p:spTree>
    <p:extLst>
      <p:ext uri="{BB962C8B-B14F-4D97-AF65-F5344CB8AC3E}">
        <p14:creationId xmlns:p14="http://schemas.microsoft.com/office/powerpoint/2010/main" val="159807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 (by and by tool)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R3 =   ’’+ 0 (0* + 11*0)*  + 1 (1* + 00*1)*</a:t>
            </a:r>
          </a:p>
          <a:p>
            <a:r>
              <a:rPr lang="en-US" dirty="0"/>
              <a:t>R4 =  (01*)*0 + (10*)*1</a:t>
            </a:r>
          </a:p>
          <a:p>
            <a:endParaRPr lang="en-US" dirty="0"/>
          </a:p>
          <a:p>
            <a:pPr lvl="1"/>
            <a:r>
              <a:rPr lang="en-US" dirty="0"/>
              <a:t>Is R1 contained in R2?</a:t>
            </a:r>
          </a:p>
          <a:p>
            <a:pPr lvl="2"/>
            <a:r>
              <a:rPr lang="en-US" dirty="0"/>
              <a:t>If not, find something in R1 not in R2</a:t>
            </a:r>
          </a:p>
          <a:p>
            <a:pPr lvl="1"/>
            <a:r>
              <a:rPr lang="en-US" dirty="0"/>
              <a:t>Is R2 contained in R1?</a:t>
            </a:r>
          </a:p>
          <a:p>
            <a:pPr lvl="2"/>
            <a:r>
              <a:rPr lang="en-US" dirty="0"/>
              <a:t>If not, find something in R2 not in R1</a:t>
            </a:r>
          </a:p>
        </p:txBody>
      </p:sp>
    </p:spTree>
    <p:extLst>
      <p:ext uri="{BB962C8B-B14F-4D97-AF65-F5344CB8AC3E}">
        <p14:creationId xmlns:p14="http://schemas.microsoft.com/office/powerpoint/2010/main" val="293534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31" y="110359"/>
            <a:ext cx="11824138" cy="2017986"/>
          </a:xfrm>
        </p:spPr>
        <p:txBody>
          <a:bodyPr>
            <a:normAutofit fontScale="90000"/>
          </a:bodyPr>
          <a:lstStyle/>
          <a:p>
            <a:r>
              <a:rPr lang="en-US" dirty="0"/>
              <a:t>RE for “does not contain 001” (negation is hard)!</a:t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negation is NOT NEEDED to express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ALL OF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4371"/>
            <a:ext cx="10515600" cy="3512591"/>
          </a:xfrm>
        </p:spPr>
        <p:txBody>
          <a:bodyPr/>
          <a:lstStyle/>
          <a:p>
            <a:r>
              <a:rPr lang="en-US" dirty="0"/>
              <a:t>No001 = …</a:t>
            </a:r>
          </a:p>
        </p:txBody>
      </p:sp>
    </p:spTree>
    <p:extLst>
      <p:ext uri="{BB962C8B-B14F-4D97-AF65-F5344CB8AC3E}">
        <p14:creationId xmlns:p14="http://schemas.microsoft.com/office/powerpoint/2010/main" val="292208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5D34-3BF2-BE47-99F3-654D9B73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905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DFA Minimization via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86322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5C12-A914-3C48-BABF-071A40B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FBB4-F395-1D4D-AB46-23986F51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bigEqChange</a:t>
            </a:r>
            <a:endParaRPr lang="en-US" dirty="0"/>
          </a:p>
          <a:p>
            <a:r>
              <a:rPr lang="en-US" dirty="0"/>
              <a:t>IF : 0 -&gt; F0</a:t>
            </a:r>
          </a:p>
          <a:p>
            <a:r>
              <a:rPr lang="en-US" dirty="0"/>
              <a:t>IF : 1 -&gt; F1</a:t>
            </a:r>
          </a:p>
          <a:p>
            <a:r>
              <a:rPr lang="en-US" dirty="0"/>
              <a:t>F0 : 0 -&gt; F0</a:t>
            </a:r>
          </a:p>
          <a:p>
            <a:r>
              <a:rPr lang="en-US" dirty="0"/>
              <a:t>F0 : 1 -&gt; A</a:t>
            </a:r>
          </a:p>
          <a:p>
            <a:r>
              <a:rPr lang="en-US" dirty="0"/>
              <a:t>A : 1 -&gt; A</a:t>
            </a:r>
          </a:p>
          <a:p>
            <a:r>
              <a:rPr lang="en-US" dirty="0"/>
              <a:t>A : 0 -&gt; F2</a:t>
            </a:r>
          </a:p>
          <a:p>
            <a:r>
              <a:rPr lang="en-US" dirty="0"/>
              <a:t>F2 : 0 -&gt; F0</a:t>
            </a:r>
          </a:p>
          <a:p>
            <a:r>
              <a:rPr lang="en-US" dirty="0"/>
              <a:t>F2 : 1 -&gt; A</a:t>
            </a:r>
          </a:p>
          <a:p>
            <a:r>
              <a:rPr lang="en-US" dirty="0"/>
              <a:t>F1 : 1 -&gt; F1</a:t>
            </a:r>
          </a:p>
          <a:p>
            <a:r>
              <a:rPr lang="en-US" dirty="0"/>
              <a:t>F1 : 0 -&gt; B</a:t>
            </a:r>
          </a:p>
          <a:p>
            <a:r>
              <a:rPr lang="en-US" dirty="0"/>
              <a:t>B : 0 -&gt; B</a:t>
            </a:r>
          </a:p>
          <a:p>
            <a:r>
              <a:rPr lang="en-US" dirty="0"/>
              <a:t>B : 1 -&gt; F1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5C12-A914-3C48-BABF-071A40B8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FBB4-F395-1D4D-AB46-23986F51F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3575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bigEqChange</a:t>
            </a:r>
            <a:endParaRPr lang="en-US" dirty="0"/>
          </a:p>
          <a:p>
            <a:r>
              <a:rPr lang="en-US" dirty="0"/>
              <a:t>IF : 0 -&gt; F0</a:t>
            </a:r>
          </a:p>
          <a:p>
            <a:r>
              <a:rPr lang="en-US" dirty="0"/>
              <a:t>IF : 1 -&gt; F1</a:t>
            </a:r>
          </a:p>
          <a:p>
            <a:r>
              <a:rPr lang="en-US" dirty="0"/>
              <a:t>F0 : 0 -&gt; F0</a:t>
            </a:r>
          </a:p>
          <a:p>
            <a:r>
              <a:rPr lang="en-US" dirty="0"/>
              <a:t>F0 : 1 -&gt; A</a:t>
            </a:r>
          </a:p>
          <a:p>
            <a:r>
              <a:rPr lang="en-US" dirty="0"/>
              <a:t>A : 1 -&gt; A</a:t>
            </a:r>
          </a:p>
          <a:p>
            <a:r>
              <a:rPr lang="en-US" dirty="0"/>
              <a:t>A : 0 -&gt; F2</a:t>
            </a:r>
          </a:p>
          <a:p>
            <a:r>
              <a:rPr lang="en-US" dirty="0"/>
              <a:t>F2 : 0 -&gt; F0</a:t>
            </a:r>
          </a:p>
          <a:p>
            <a:r>
              <a:rPr lang="en-US" dirty="0"/>
              <a:t>F2 : 1 -&gt; A</a:t>
            </a:r>
          </a:p>
          <a:p>
            <a:r>
              <a:rPr lang="en-US" dirty="0"/>
              <a:t>F1 : 1 -&gt; F1</a:t>
            </a:r>
          </a:p>
          <a:p>
            <a:r>
              <a:rPr lang="en-US" dirty="0"/>
              <a:t>F1 : 0 -&gt; B</a:t>
            </a:r>
          </a:p>
          <a:p>
            <a:r>
              <a:rPr lang="en-US" dirty="0"/>
              <a:t>B : 0 -&gt; B</a:t>
            </a:r>
          </a:p>
          <a:p>
            <a:r>
              <a:rPr lang="en-US" dirty="0"/>
              <a:t>B : 1 -&gt; F1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614DCD-45C3-4B4F-849B-7DA5D0AFB804}"/>
              </a:ext>
            </a:extLst>
          </p:cNvPr>
          <p:cNvSpPr txBox="1">
            <a:spLocks/>
          </p:cNvSpPr>
          <p:nvPr/>
        </p:nvSpPr>
        <p:spPr>
          <a:xfrm>
            <a:off x="2913993" y="1825625"/>
            <a:ext cx="8973207" cy="3203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accent3">
                    <a:lumMod val="75000"/>
                  </a:schemeClr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out table so that all nC2 entries can be considered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State order: IF F0 F1 A B F2 (pick any!)</a:t>
            </a:r>
          </a:p>
          <a:p>
            <a:pPr marL="0" indent="0">
              <a:buNone/>
            </a:pPr>
            <a:r>
              <a:rPr lang="en-US" dirty="0"/>
              <a:t>X axis : “most from left to right” (leave out only last one)</a:t>
            </a:r>
          </a:p>
          <a:p>
            <a:pPr marL="0" indent="0">
              <a:buNone/>
            </a:pPr>
            <a:r>
              <a:rPr lang="en-US" dirty="0"/>
              <a:t>Y axis : “rest from top to bottom” (begin with second)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axis :  IF F0 F1 A B -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Y axis:  F0 F1 A B F2 (top to bottom)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ACFE-11C4-D14E-A3C6-E2737B71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9, 9/22/20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CF66-0EDF-FF43-BC78-1C08BC58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Notebooks are in 08_Min_DFA</a:t>
            </a:r>
          </a:p>
          <a:p>
            <a:endParaRPr lang="en-US" dirty="0"/>
          </a:p>
          <a:p>
            <a:r>
              <a:rPr lang="en-US" dirty="0"/>
              <a:t>Today: will work out</a:t>
            </a:r>
          </a:p>
          <a:p>
            <a:pPr lvl="1"/>
            <a:r>
              <a:rPr lang="en-US" dirty="0"/>
              <a:t>Postage Stamps</a:t>
            </a:r>
          </a:p>
          <a:p>
            <a:pPr lvl="1"/>
            <a:r>
              <a:rPr lang="en-US" dirty="0"/>
              <a:t>RE</a:t>
            </a:r>
          </a:p>
          <a:p>
            <a:pPr lvl="1"/>
            <a:r>
              <a:rPr lang="en-US" dirty="0"/>
              <a:t>Minimization</a:t>
            </a:r>
          </a:p>
          <a:p>
            <a:pPr lvl="1"/>
            <a:endParaRPr lang="en-US" dirty="0"/>
          </a:p>
          <a:p>
            <a:r>
              <a:rPr lang="en-US" dirty="0"/>
              <a:t>Thu</a:t>
            </a:r>
          </a:p>
          <a:p>
            <a:pPr lvl="1"/>
            <a:r>
              <a:rPr lang="en-US" dirty="0"/>
              <a:t>Will send you into breakout rooms of size 6 (or so) with a problem-set</a:t>
            </a:r>
          </a:p>
          <a:p>
            <a:pPr lvl="1"/>
            <a:r>
              <a:rPr lang="en-US" dirty="0"/>
              <a:t>You can tell us when we all visit what help you need</a:t>
            </a:r>
          </a:p>
          <a:p>
            <a:pPr lvl="1"/>
            <a:r>
              <a:rPr lang="en-US" dirty="0"/>
              <a:t>Problems will be VERY SHORT but examine all concepts + ideas taught</a:t>
            </a:r>
          </a:p>
          <a:p>
            <a:pPr lvl="2"/>
            <a:r>
              <a:rPr lang="en-US" dirty="0"/>
              <a:t>E.g. intersect-</a:t>
            </a:r>
            <a:r>
              <a:rPr lang="en-US" dirty="0" err="1"/>
              <a:t>dfa</a:t>
            </a:r>
            <a:r>
              <a:rPr lang="en-US" dirty="0"/>
              <a:t> : Ask you to do ONE STEP!</a:t>
            </a:r>
          </a:p>
          <a:p>
            <a:pPr lvl="1"/>
            <a:r>
              <a:rPr lang="en-US" dirty="0"/>
              <a:t>Will give RE problems too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3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48C3-7290-DF4E-9540-29843601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Printout!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E7CD-9739-A743-B8C3-DB9D38E4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dotObj_dfa</a:t>
            </a:r>
            <a:r>
              <a:rPr lang="en-US" dirty="0"/>
              <a:t>(</a:t>
            </a:r>
            <a:r>
              <a:rPr lang="en-US" dirty="0" err="1"/>
              <a:t>min_dfa</a:t>
            </a:r>
            <a:r>
              <a:rPr lang="en-US" dirty="0"/>
              <a:t>(</a:t>
            </a:r>
            <a:r>
              <a:rPr lang="en-US" dirty="0" err="1"/>
              <a:t>bigEqChange</a:t>
            </a:r>
            <a:r>
              <a:rPr lang="en-US" dirty="0"/>
              <a:t>, chatty=True, </a:t>
            </a:r>
            <a:r>
              <a:rPr lang="en-US" dirty="0" err="1"/>
              <a:t>state_name_mode</a:t>
            </a:r>
            <a:r>
              <a:rPr lang="en-US" dirty="0"/>
              <a:t>='verbose'), STATENAME_MAXSIZE=60)</a:t>
            </a:r>
          </a:p>
          <a:p>
            <a:pPr lvl="1"/>
            <a:r>
              <a:rPr lang="en-US" dirty="0"/>
              <a:t>Produces full detail of hand algo!!</a:t>
            </a:r>
          </a:p>
        </p:txBody>
      </p:sp>
    </p:spTree>
    <p:extLst>
      <p:ext uri="{BB962C8B-B14F-4D97-AF65-F5344CB8AC3E}">
        <p14:creationId xmlns:p14="http://schemas.microsoft.com/office/powerpoint/2010/main" val="275668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940"/>
            <a:ext cx="10515600" cy="1274488"/>
          </a:xfrm>
        </p:spPr>
        <p:txBody>
          <a:bodyPr>
            <a:normAutofit fontScale="90000"/>
          </a:bodyPr>
          <a:lstStyle/>
          <a:p>
            <a:r>
              <a:rPr lang="en-US" dirty="0"/>
              <a:t>POSTAGE STAMPS – good illustration of RE</a:t>
            </a:r>
          </a:p>
        </p:txBody>
      </p:sp>
    </p:spTree>
    <p:extLst>
      <p:ext uri="{BB962C8B-B14F-4D97-AF65-F5344CB8AC3E}">
        <p14:creationId xmlns:p14="http://schemas.microsoft.com/office/powerpoint/2010/main" val="245882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ACFE-11C4-D14E-A3C6-E2737B71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 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CF66-0EDF-FF43-BC78-1C08BC58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“coin problem” (see Wikipedia)</a:t>
            </a:r>
          </a:p>
          <a:p>
            <a:r>
              <a:rPr lang="en-US" dirty="0"/>
              <a:t>Sylvester’s formula for two relatively-prime numbers</a:t>
            </a:r>
          </a:p>
          <a:p>
            <a:pPr lvl="1"/>
            <a:r>
              <a:rPr lang="en-US" dirty="0"/>
              <a:t>e.g. a=2 and b=3</a:t>
            </a:r>
          </a:p>
          <a:p>
            <a:pPr lvl="1"/>
            <a:r>
              <a:rPr lang="en-US" dirty="0"/>
              <a:t>Largest one cannot make is ab - a – b (called the </a:t>
            </a:r>
            <a:r>
              <a:rPr lang="en-US" dirty="0" err="1"/>
              <a:t>Frobenius</a:t>
            </a:r>
            <a:r>
              <a:rPr lang="en-US" dirty="0"/>
              <a:t> number)</a:t>
            </a:r>
          </a:p>
          <a:p>
            <a:pPr lvl="2"/>
            <a:r>
              <a:rPr lang="en-US" dirty="0"/>
              <a:t>For a=2, b=3, it is 2.3 – 2 – 3 = 1</a:t>
            </a:r>
          </a:p>
          <a:p>
            <a:pPr lvl="2"/>
            <a:r>
              <a:rPr lang="en-US" dirty="0"/>
              <a:t>a=3,b=4 --&gt; 12 – 7 = 5</a:t>
            </a:r>
          </a:p>
          <a:p>
            <a:pPr lvl="2"/>
            <a:r>
              <a:rPr lang="en-US" dirty="0"/>
              <a:t>a=3,b=7 </a:t>
            </a:r>
            <a:r>
              <a:rPr lang="en-US" dirty="0">
                <a:sym typeface="Wingdings" pitchFamily="2" charset="2"/>
              </a:rPr>
              <a:t> ?</a:t>
            </a:r>
            <a:endParaRPr lang="en-US" dirty="0"/>
          </a:p>
          <a:p>
            <a:pPr lvl="2"/>
            <a:r>
              <a:rPr lang="en-US" dirty="0"/>
              <a:t>Wikipedia also gives the number of stamps that cannot be made below the </a:t>
            </a:r>
            <a:r>
              <a:rPr lang="en-US" dirty="0" err="1"/>
              <a:t>Frobenius</a:t>
            </a:r>
            <a:r>
              <a:rPr lang="en-US" dirty="0"/>
              <a:t> number</a:t>
            </a:r>
          </a:p>
          <a:p>
            <a:r>
              <a:rPr lang="en-US" dirty="0"/>
              <a:t>Wikipedia says “for 3 or more stamps, there are hard algos”</a:t>
            </a:r>
          </a:p>
          <a:p>
            <a:pPr lvl="1"/>
            <a:r>
              <a:rPr lang="en-US" dirty="0"/>
              <a:t>I happened to discover them via minimal RE! (have not seen it elsewhere)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5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ACFE-11C4-D14E-A3C6-E2737B71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 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CF66-0EDF-FF43-BC78-1C08BC58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Excellent illustration of RE and minimal DFA</a:t>
            </a:r>
          </a:p>
          <a:p>
            <a:r>
              <a:rPr lang="en-US" dirty="0"/>
              <a:t>For a=3 and b=5, the minimal DFA for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ppp+ppppp</a:t>
            </a:r>
            <a:r>
              <a:rPr lang="en-US" dirty="0"/>
              <a:t>)* gives the solution</a:t>
            </a:r>
          </a:p>
          <a:p>
            <a:pPr lvl="1"/>
            <a:r>
              <a:rPr lang="en-US" dirty="0"/>
              <a:t>“p” is just a position – can be anything!</a:t>
            </a:r>
          </a:p>
          <a:p>
            <a:pPr lvl="2"/>
            <a:r>
              <a:rPr lang="en-US" dirty="0"/>
              <a:t>(000+00000)* is OK</a:t>
            </a:r>
          </a:p>
          <a:p>
            <a:pPr lvl="2"/>
            <a:r>
              <a:rPr lang="en-US" dirty="0"/>
              <a:t>(111+11111)* is OK</a:t>
            </a:r>
          </a:p>
          <a:p>
            <a:pPr lvl="1"/>
            <a:r>
              <a:rPr lang="en-US" dirty="0"/>
              <a:t>Only the LENGTH of strings matter!</a:t>
            </a:r>
          </a:p>
          <a:p>
            <a:pPr lvl="1"/>
            <a:endParaRPr lang="en-US" dirty="0"/>
          </a:p>
          <a:p>
            <a:r>
              <a:rPr lang="en-US" dirty="0"/>
              <a:t>If you have </a:t>
            </a:r>
            <a:r>
              <a:rPr lang="en-US" dirty="0" err="1"/>
              <a:t>a,b,c</a:t>
            </a:r>
            <a:r>
              <a:rPr lang="en-US" dirty="0"/>
              <a:t> where two of them are relatively prime, those two can fill “all gaps”</a:t>
            </a:r>
          </a:p>
          <a:p>
            <a:pPr lvl="1"/>
            <a:r>
              <a:rPr lang="en-US" dirty="0"/>
              <a:t>E.g. 3,4,6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ACFE-11C4-D14E-A3C6-E2737B71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Postage Stamp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ACF66-0EDF-FF43-BC78-1C08BC58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numbers are not relatively prime, a “GCD-sized loop” develops!</a:t>
            </a:r>
          </a:p>
          <a:p>
            <a:pPr lvl="1"/>
            <a:endParaRPr lang="en-US" dirty="0"/>
          </a:p>
          <a:p>
            <a:r>
              <a:rPr lang="en-US" dirty="0"/>
              <a:t>E.g. a=6,b=9</a:t>
            </a:r>
          </a:p>
          <a:p>
            <a:endParaRPr lang="en-US" dirty="0"/>
          </a:p>
          <a:p>
            <a:r>
              <a:rPr lang="en-US" dirty="0"/>
              <a:t>Then infinitely many values don’t exist!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9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4488"/>
          </a:xfrm>
        </p:spPr>
        <p:txBody>
          <a:bodyPr>
            <a:normAutofit/>
          </a:bodyPr>
          <a:lstStyle/>
          <a:p>
            <a:r>
              <a:rPr lang="en-US" dirty="0"/>
              <a:t>Basics of RE</a:t>
            </a:r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DF27ED0C-D786-684C-BDFD-907118F7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14499"/>
            <a:ext cx="9649123" cy="418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7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448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Simplifying RE and comparing them:</a:t>
            </a:r>
            <a:br>
              <a:rPr lang="en-US" dirty="0"/>
            </a:br>
            <a:r>
              <a:rPr lang="en-US" dirty="0"/>
              <a:t> some RE equations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228A27-7518-B247-B852-A0F38A4D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7339"/>
            <a:ext cx="10041147" cy="382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2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3405-3554-9549-822A-E721C46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Compare these RE pairwise (hand / </a:t>
            </a:r>
            <a:r>
              <a:rPr lang="en-US" dirty="0" err="1"/>
              <a:t>diff_RE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0019-8893-194D-8F41-19C1A721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R1 = (  00*1  )*</a:t>
            </a:r>
          </a:p>
          <a:p>
            <a:r>
              <a:rPr lang="en-US" dirty="0"/>
              <a:t>R2 = (  0 (0+1)* 1  )*</a:t>
            </a:r>
          </a:p>
          <a:p>
            <a:endParaRPr lang="en-US" dirty="0"/>
          </a:p>
          <a:p>
            <a:pPr lvl="1"/>
            <a:r>
              <a:rPr lang="en-US" dirty="0"/>
              <a:t>Is R1 contained in R2?</a:t>
            </a:r>
          </a:p>
          <a:p>
            <a:pPr lvl="2"/>
            <a:r>
              <a:rPr lang="en-US" dirty="0"/>
              <a:t>If not, find something in R1 not in R2</a:t>
            </a:r>
          </a:p>
          <a:p>
            <a:pPr lvl="1"/>
            <a:r>
              <a:rPr lang="en-US" dirty="0"/>
              <a:t>Is R2 contained in R1?</a:t>
            </a:r>
          </a:p>
          <a:p>
            <a:pPr lvl="2"/>
            <a:r>
              <a:rPr lang="en-US" dirty="0"/>
              <a:t>If not, find something in R2 not in R1</a:t>
            </a:r>
          </a:p>
        </p:txBody>
      </p:sp>
    </p:spTree>
    <p:extLst>
      <p:ext uri="{BB962C8B-B14F-4D97-AF65-F5344CB8AC3E}">
        <p14:creationId xmlns:p14="http://schemas.microsoft.com/office/powerpoint/2010/main" val="305350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12845</TotalTime>
  <Words>1050</Words>
  <Application>Microsoft Macintosh PowerPoint</Application>
  <PresentationFormat>Widescreen</PresentationFormat>
  <Paragraphs>150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Office Theme</vt:lpstr>
      <vt:lpstr>CS 3100, Models of Computation, Fall 20, Lec 9</vt:lpstr>
      <vt:lpstr>Lecture 9, 9/22/20</vt:lpstr>
      <vt:lpstr>POSTAGE STAMPS – good illustration of RE</vt:lpstr>
      <vt:lpstr>Postage Stamp Problems</vt:lpstr>
      <vt:lpstr>Postage Stamp Problems</vt:lpstr>
      <vt:lpstr>Postage Stamp Problems</vt:lpstr>
      <vt:lpstr>Basics of RE</vt:lpstr>
      <vt:lpstr>Simplifying RE and comparing them:  some RE equations</vt:lpstr>
      <vt:lpstr>Compare these RE pairwise (hand / diff_RE)</vt:lpstr>
      <vt:lpstr>Compare these RE pairwise (hand / diff_RE )</vt:lpstr>
      <vt:lpstr>Showing RE equal (or not): reading skill practice</vt:lpstr>
      <vt:lpstr>Use these to prove the fact that  (0+1)* = (0* 1*)*</vt:lpstr>
      <vt:lpstr>Showing RE equal (or not): reading skill practice</vt:lpstr>
      <vt:lpstr>Compare these RE pairwise (by hand/diff_RE)</vt:lpstr>
      <vt:lpstr>Compare these RE pairwise (by and by tool)</vt:lpstr>
      <vt:lpstr>RE for “does not contain 001” (negation is hard)! But negation is NOT NEEDED to express ALL OF REGULAR LANGUAGES</vt:lpstr>
      <vt:lpstr>DFA Minimization via Dynamic Programming</vt:lpstr>
      <vt:lpstr>FULL EXAMPLE</vt:lpstr>
      <vt:lpstr>FULL EXAMPLE</vt:lpstr>
      <vt:lpstr>Automated Printout!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507</cp:revision>
  <cp:lastPrinted>2019-09-12T15:19:07Z</cp:lastPrinted>
  <dcterms:created xsi:type="dcterms:W3CDTF">2017-08-23T19:27:01Z</dcterms:created>
  <dcterms:modified xsi:type="dcterms:W3CDTF">2020-09-22T15:40:23Z</dcterms:modified>
</cp:coreProperties>
</file>