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7" r:id="rId2"/>
    <p:sldId id="305" r:id="rId3"/>
    <p:sldId id="339" r:id="rId4"/>
    <p:sldId id="329" r:id="rId5"/>
    <p:sldId id="367" r:id="rId6"/>
    <p:sldId id="347" r:id="rId7"/>
    <p:sldId id="348" r:id="rId8"/>
    <p:sldId id="349" r:id="rId9"/>
    <p:sldId id="350" r:id="rId10"/>
    <p:sldId id="351" r:id="rId11"/>
    <p:sldId id="352" r:id="rId12"/>
    <p:sldId id="353" r:id="rId13"/>
    <p:sldId id="354" r:id="rId14"/>
    <p:sldId id="356" r:id="rId15"/>
    <p:sldId id="357" r:id="rId16"/>
    <p:sldId id="358" r:id="rId17"/>
    <p:sldId id="355" r:id="rId18"/>
    <p:sldId id="366" r:id="rId19"/>
    <p:sldId id="360" r:id="rId20"/>
    <p:sldId id="361" r:id="rId21"/>
    <p:sldId id="362" r:id="rId22"/>
    <p:sldId id="365" r:id="rId23"/>
    <p:sldId id="359" r:id="rId24"/>
    <p:sldId id="364" r:id="rId25"/>
    <p:sldId id="363" r:id="rId26"/>
    <p:sldId id="327" r:id="rId27"/>
  </p:sldIdLst>
  <p:sldSz cx="9144000" cy="6858000" type="screen4x3"/>
  <p:notesSz cx="7315200" cy="9601200"/>
  <p:custDataLst>
    <p:tags r:id="rId30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400" b="1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1400" b="1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1400" b="1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1400" b="1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48">
          <p15:clr>
            <a:srgbClr val="A4A3A4"/>
          </p15:clr>
        </p15:guide>
        <p15:guide id="2" pos="2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3300"/>
    <a:srgbClr val="B2B2B2"/>
    <a:srgbClr val="5F5F5F"/>
    <a:srgbClr val="E71707"/>
    <a:srgbClr val="808080"/>
    <a:srgbClr val="C80000"/>
    <a:srgbClr val="EE0000"/>
    <a:srgbClr val="2929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59" autoAdjust="0"/>
    <p:restoredTop sz="94660"/>
  </p:normalViewPr>
  <p:slideViewPr>
    <p:cSldViewPr>
      <p:cViewPr varScale="1">
        <p:scale>
          <a:sx n="108" d="100"/>
          <a:sy n="108" d="100"/>
        </p:scale>
        <p:origin x="1710" y="78"/>
      </p:cViewPr>
      <p:guideLst>
        <p:guide orient="horz" pos="3648"/>
        <p:guide pos="2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4" d="100"/>
          <a:sy n="74" d="100"/>
        </p:scale>
        <p:origin x="-1344" y="-96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ags" Target="tags/tag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04737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33338" y="-33338"/>
            <a:ext cx="3209926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15" tIns="0" rIns="19915" bIns="0" numCol="1" anchor="t" anchorCtr="0" compatLnSpc="1">
            <a:prstTxWarp prst="textNoShape">
              <a:avLst/>
            </a:prstTxWarp>
          </a:bodyPr>
          <a:lstStyle>
            <a:lvl1pPr defTabSz="955675">
              <a:defRPr sz="1100" b="0" i="1"/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38613" y="-33338"/>
            <a:ext cx="3209925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15" tIns="0" rIns="19915" bIns="0" numCol="1" anchor="t" anchorCtr="0" compatLnSpc="1">
            <a:prstTxWarp prst="textNoShape">
              <a:avLst/>
            </a:prstTxWarp>
          </a:bodyPr>
          <a:lstStyle>
            <a:lvl1pPr algn="r" defTabSz="955675">
              <a:defRPr sz="1100" b="0" i="1"/>
            </a:lvl1pPr>
          </a:lstStyle>
          <a:p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36663" y="687388"/>
            <a:ext cx="4840287" cy="36306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009650" y="4562475"/>
            <a:ext cx="5295900" cy="4357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258" tIns="48129" rIns="96258" bIns="481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33338" y="9158288"/>
            <a:ext cx="3209926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15" tIns="0" rIns="19915" bIns="0" numCol="1" anchor="b" anchorCtr="0" compatLnSpc="1">
            <a:prstTxWarp prst="textNoShape">
              <a:avLst/>
            </a:prstTxWarp>
          </a:bodyPr>
          <a:lstStyle>
            <a:lvl1pPr defTabSz="955675">
              <a:defRPr sz="1100" b="0" i="1"/>
            </a:lvl1pPr>
          </a:lstStyle>
          <a:p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8613" y="9158288"/>
            <a:ext cx="320992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15" tIns="0" rIns="19915" bIns="0" numCol="1" anchor="b" anchorCtr="0" compatLnSpc="1">
            <a:prstTxWarp prst="textNoShape">
              <a:avLst/>
            </a:prstTxWarp>
          </a:bodyPr>
          <a:lstStyle>
            <a:lvl1pPr algn="r" defTabSz="955675">
              <a:defRPr sz="1100" b="0" i="1"/>
            </a:lvl1pPr>
          </a:lstStyle>
          <a:p>
            <a:fld id="{59DFE40D-EC90-4748-A633-358CF1F613F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9625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defRPr sz="1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defTabSz="955675">
              <a:defRPr sz="1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1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1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1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C73741AC-E990-4F29-B118-F94C279AF0E6}" type="slidenum">
              <a:rPr lang="en-US" sz="1100" b="0"/>
              <a:pPr/>
              <a:t>1</a:t>
            </a:fld>
            <a:endParaRPr lang="en-US" sz="1100" b="0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CS 3505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Discussion03 - </a:t>
            </a:r>
            <a:fld id="{8A466AFE-E744-4EB2-8E85-6C2F4CB6BD61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419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CS 3505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Discussion03 - </a:t>
            </a:r>
            <a:fld id="{A1B86925-B1FE-435E-90BA-7BBE342BDE68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724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1463"/>
            <a:ext cx="2057400" cy="574833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1463"/>
            <a:ext cx="6019800" cy="57483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CS 3505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Discussion03 - </a:t>
            </a:r>
            <a:fld id="{ED8E31D1-6BF0-4D2E-8BA1-0562A1845702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105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1463"/>
            <a:ext cx="8229600" cy="7953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95401"/>
            <a:ext cx="8077200" cy="4724400"/>
          </a:xfrm>
        </p:spPr>
        <p:txBody>
          <a:bodyPr/>
          <a:lstStyle>
            <a:lvl1pPr marL="285750" indent="-285750">
              <a:buSzPct val="100000"/>
              <a:buFont typeface="Arial" panose="020B0604020202020204" pitchFamily="34" charset="0"/>
              <a:buChar char="•"/>
              <a:defRPr/>
            </a:lvl1pPr>
            <a:lvl3pPr marL="1143000" indent="-228600">
              <a:buFont typeface="Wingdings" pitchFamily="2" charset="2"/>
              <a:buChar char="§"/>
              <a:defRPr sz="1700"/>
            </a:lvl3pPr>
            <a:lvl4pPr marL="1543050" indent="-171450">
              <a:buSzPct val="100000"/>
              <a:buFont typeface="Arial" panose="020B0604020202020204" pitchFamily="34" charset="0"/>
              <a:buChar char="•"/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CS 3505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Discussion03 - </a:t>
            </a:r>
            <a:fld id="{39DE2B98-8B52-485F-A54A-164EB6EE4E56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173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CS 3505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Discussion03 - </a:t>
            </a:r>
            <a:fld id="{56E434E5-D4C1-40CA-B11F-410C10EC0C42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13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85925"/>
            <a:ext cx="3962400" cy="4333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85925"/>
            <a:ext cx="3962400" cy="4333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CS 3505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Discussion03 - </a:t>
            </a:r>
            <a:fld id="{58307C4B-8C05-42F1-B794-B1F1B77D9B5F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011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CS 3505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Discussion03 - </a:t>
            </a:r>
            <a:fld id="{6C168FAC-0EBF-4A97-AC11-C1CA91281B7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676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CS 3505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Discussion03 - </a:t>
            </a:r>
            <a:fld id="{481F472E-48ED-4C4D-AD65-45465C20219F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254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CS 3505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Discussion03 - </a:t>
            </a:r>
            <a:fld id="{4AFE81AD-3637-45E7-8031-A94C7C0941F8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859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CS 3505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Discussion03 - </a:t>
            </a:r>
            <a:fld id="{1388E936-E8C9-4B98-A979-743D7ECFF37F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472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CS 3505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Discussion03 - </a:t>
            </a:r>
            <a:fld id="{7DEA9A6C-0F0D-4C12-BC47-8203242F9A8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505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553200"/>
            <a:ext cx="2819400" cy="303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b="0"/>
            </a:lvl1pPr>
          </a:lstStyle>
          <a:p>
            <a:r>
              <a:rPr lang="en-US"/>
              <a:t>CS 3505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b="0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1213" y="6551613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b="0"/>
            </a:lvl1pPr>
          </a:lstStyle>
          <a:p>
            <a:r>
              <a:rPr lang="en-US" dirty="0"/>
              <a:t>Discussion03 - </a:t>
            </a:r>
            <a:fld id="{CE5A1838-43B9-4245-A991-65F9DB4FC7BE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1463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Slide Title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85925"/>
            <a:ext cx="8077200" cy="433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76200" y="6477000"/>
            <a:ext cx="3962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76200" y="6400800"/>
            <a:ext cx="3962400" cy="0"/>
          </a:xfrm>
          <a:prstGeom prst="line">
            <a:avLst/>
          </a:prstGeom>
          <a:noFill/>
          <a:ln w="50800">
            <a:solidFill>
              <a:srgbClr val="CA1406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1033" name="Line 9"/>
          <p:cNvSpPr>
            <a:spLocks noChangeShapeType="1"/>
          </p:cNvSpPr>
          <p:nvPr/>
        </p:nvSpPr>
        <p:spPr bwMode="auto">
          <a:xfrm>
            <a:off x="5105400" y="6477000"/>
            <a:ext cx="3962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1034" name="Line 10"/>
          <p:cNvSpPr>
            <a:spLocks noChangeShapeType="1"/>
          </p:cNvSpPr>
          <p:nvPr/>
        </p:nvSpPr>
        <p:spPr bwMode="auto">
          <a:xfrm>
            <a:off x="5105400" y="6400800"/>
            <a:ext cx="3962400" cy="0"/>
          </a:xfrm>
          <a:prstGeom prst="line">
            <a:avLst/>
          </a:prstGeom>
          <a:noFill/>
          <a:ln w="50800">
            <a:solidFill>
              <a:srgbClr val="CA1406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a typeface="+mn-ea"/>
            </a:endParaRPr>
          </a:p>
        </p:txBody>
      </p:sp>
      <p:pic>
        <p:nvPicPr>
          <p:cNvPr id="1035" name="Picture 12" descr="UlogoR_100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175" y="6173788"/>
            <a:ext cx="990600" cy="684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 i="1">
          <a:solidFill>
            <a:srgbClr val="C80000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 i="1">
          <a:solidFill>
            <a:srgbClr val="C80000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 i="1">
          <a:solidFill>
            <a:srgbClr val="C80000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 i="1">
          <a:solidFill>
            <a:srgbClr val="C80000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 i="1">
          <a:solidFill>
            <a:srgbClr val="C80000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 i="1">
          <a:solidFill>
            <a:srgbClr val="C80000"/>
          </a:solidFill>
          <a:latin typeface="Arial" charset="0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 i="1">
          <a:solidFill>
            <a:srgbClr val="C80000"/>
          </a:solidFill>
          <a:latin typeface="Arial" charset="0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 i="1">
          <a:solidFill>
            <a:srgbClr val="C80000"/>
          </a:solidFill>
          <a:latin typeface="Arial" charset="0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 i="1">
          <a:solidFill>
            <a:srgbClr val="C80000"/>
          </a:solidFill>
          <a:latin typeface="Arial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rgbClr val="CA1406"/>
        </a:buClr>
        <a:buSzPct val="75000"/>
        <a:buFont typeface="Monotype Sorts" charset="2"/>
        <a:buChar char="l"/>
        <a:defRPr sz="2400" b="1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tx1"/>
        </a:buClr>
        <a:buSzPct val="100000"/>
        <a:buFont typeface="Times New Roman" charset="0"/>
        <a:buChar char="–"/>
        <a:defRPr sz="2000" b="1">
          <a:solidFill>
            <a:srgbClr val="292929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bg2"/>
        </a:buClr>
        <a:buSzPct val="100000"/>
        <a:buChar char="»"/>
        <a:defRPr sz="2000" b="1">
          <a:solidFill>
            <a:schemeClr val="tx1"/>
          </a:solidFill>
          <a:latin typeface="+mn-lt"/>
          <a:ea typeface="ＭＳ Ｐゴシック" charset="-128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tx1"/>
        </a:buClr>
        <a:buSzPct val="75000"/>
        <a:buFont typeface="Monotype Sorts" charset="2"/>
        <a:buChar char="l"/>
        <a:defRPr sz="1400" b="1">
          <a:solidFill>
            <a:srgbClr val="292929"/>
          </a:solidFill>
          <a:latin typeface="+mn-lt"/>
          <a:ea typeface="ＭＳ Ｐゴシック" charset="-128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tx1"/>
        </a:buClr>
        <a:buSzPct val="100000"/>
        <a:buChar char="–"/>
        <a:defRPr sz="1400" b="1">
          <a:solidFill>
            <a:schemeClr val="tx1"/>
          </a:solidFill>
          <a:latin typeface="+mn-lt"/>
          <a:ea typeface="ＭＳ Ｐゴシック" charset="-128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tx1"/>
        </a:buClr>
        <a:buSzPct val="100000"/>
        <a:buChar char="–"/>
        <a:defRPr sz="1400" b="1">
          <a:solidFill>
            <a:schemeClr val="tx1"/>
          </a:solidFill>
          <a:latin typeface="+mn-lt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tx1"/>
        </a:buClr>
        <a:buSzPct val="100000"/>
        <a:buChar char="–"/>
        <a:defRPr sz="1400" b="1">
          <a:solidFill>
            <a:schemeClr val="tx1"/>
          </a:solidFill>
          <a:latin typeface="+mn-lt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tx1"/>
        </a:buClr>
        <a:buSzPct val="100000"/>
        <a:buChar char="–"/>
        <a:defRPr sz="1400" b="1">
          <a:solidFill>
            <a:schemeClr val="tx1"/>
          </a:solidFill>
          <a:latin typeface="+mn-lt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tx1"/>
        </a:buClr>
        <a:buSzPct val="100000"/>
        <a:buChar char="–"/>
        <a:defRPr sz="14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Software Practice II</a:t>
            </a:r>
            <a:br>
              <a:rPr lang="en-US" dirty="0"/>
            </a:br>
            <a:r>
              <a:rPr lang="en-US" dirty="0"/>
              <a:t>Discussion Section</a:t>
            </a:r>
            <a:br>
              <a:rPr lang="en-US" dirty="0"/>
            </a:br>
            <a:r>
              <a:rPr lang="en-US" dirty="0"/>
              <a:t>September 16, 2020</a:t>
            </a:r>
          </a:p>
        </p:txBody>
      </p:sp>
      <p:sp>
        <p:nvSpPr>
          <p:cNvPr id="1536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838200" y="4343400"/>
            <a:ext cx="7543800" cy="1295400"/>
          </a:xfrm>
        </p:spPr>
        <p:txBody>
          <a:bodyPr/>
          <a:lstStyle/>
          <a:p>
            <a:r>
              <a:rPr lang="en-US" dirty="0"/>
              <a:t>Daniel, Josh, and </a:t>
            </a:r>
            <a:r>
              <a:rPr lang="en-US" dirty="0" err="1"/>
              <a:t>Tajen</a:t>
            </a:r>
            <a:endParaRPr lang="en-US" dirty="0"/>
          </a:p>
          <a:p>
            <a:r>
              <a:rPr lang="en-US" dirty="0"/>
              <a:t>TAs</a:t>
            </a:r>
          </a:p>
          <a:p>
            <a:endParaRPr lang="en-US" dirty="0"/>
          </a:p>
        </p:txBody>
      </p:sp>
      <p:sp>
        <p:nvSpPr>
          <p:cNvPr id="1536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1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1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1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1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b="0"/>
              <a:t>CS 3505</a:t>
            </a:r>
          </a:p>
        </p:txBody>
      </p:sp>
      <p:sp>
        <p:nvSpPr>
          <p:cNvPr id="1536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1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1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1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1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b="0" dirty="0"/>
              <a:t>Discussion03 - </a:t>
            </a:r>
            <a:fld id="{05EC18F7-2E34-4258-A180-4DD2BCE81C71}" type="slidenum">
              <a:rPr lang="en-US" b="0"/>
              <a:pPr/>
              <a:t>1</a:t>
            </a:fld>
            <a:endParaRPr lang="en-US" b="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9E0B8-9BAC-47B6-8A58-D29D0DE64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Shell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BB39E-EFD0-4FD5-8874-2A4820104D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We’ve seen built-in shell commands:</a:t>
            </a:r>
          </a:p>
          <a:p>
            <a:pPr lvl="1"/>
            <a:r>
              <a:rPr lang="en-US" dirty="0"/>
              <a:t>ls</a:t>
            </a:r>
          </a:p>
          <a:p>
            <a:pPr lvl="1"/>
            <a:r>
              <a:rPr lang="en-US" dirty="0" err="1"/>
              <a:t>pwd</a:t>
            </a:r>
            <a:r>
              <a:rPr lang="en-US" dirty="0"/>
              <a:t> (or </a:t>
            </a:r>
            <a:r>
              <a:rPr lang="en-US" dirty="0" err="1"/>
              <a:t>cwd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jobs</a:t>
            </a:r>
          </a:p>
          <a:p>
            <a:pPr lvl="1"/>
            <a:endParaRPr lang="en-US" dirty="0"/>
          </a:p>
          <a:p>
            <a:r>
              <a:rPr lang="en-US" dirty="0"/>
              <a:t>We’ve also run applications (started processes) with the shell.</a:t>
            </a:r>
          </a:p>
          <a:p>
            <a:pPr lvl="1"/>
            <a:r>
              <a:rPr lang="en-US" dirty="0"/>
              <a:t>g++</a:t>
            </a:r>
          </a:p>
          <a:p>
            <a:pPr lvl="1"/>
            <a:r>
              <a:rPr lang="en-US" dirty="0"/>
              <a:t>emacs</a:t>
            </a:r>
          </a:p>
          <a:p>
            <a:pPr lvl="1"/>
            <a:endParaRPr lang="en-US" dirty="0"/>
          </a:p>
          <a:p>
            <a:r>
              <a:rPr lang="en-US" dirty="0"/>
              <a:t>A shell script is just another way of supplying commands to a shell.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7C206A-B1B0-4121-ABAA-032F37F20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 3505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22749C-0835-43F2-8AD2-7303673EC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Discussion03 - </a:t>
            </a:r>
            <a:fld id="{39DE2B98-8B52-485F-A54A-164EB6EE4E5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6642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A4A6E-43DF-40B7-B8F5-02634D7EE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check out shell scripts…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06856-9B05-4739-98F9-4E0159D827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Change into a homework directory/folder.</a:t>
            </a:r>
          </a:p>
          <a:p>
            <a:r>
              <a:rPr lang="en-US" dirty="0"/>
              <a:t>Edit a text file named “yeet” (no extension), put this in it: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Save it, change permissions, then run it from the shell: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chmod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u+x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yeet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./yeet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3BE557-7D35-4917-9541-1E4DFE1B5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 3505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3BF2DB-34CC-44DE-BC01-9E209EF4F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Discussion03 - </a:t>
            </a:r>
            <a:fld id="{39DE2B98-8B52-485F-A54A-164EB6EE4E56}" type="slidenum">
              <a:rPr lang="en-US" smtClean="0"/>
              <a:pPr/>
              <a:t>11</a:t>
            </a:fld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F0FDB6EC-7041-464C-8788-D85FB6DC91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4726709"/>
              </p:ext>
            </p:extLst>
          </p:nvPr>
        </p:nvGraphicFramePr>
        <p:xfrm>
          <a:off x="1524000" y="2819400"/>
          <a:ext cx="6096000" cy="1188720"/>
        </p:xfrm>
        <a:graphic>
          <a:graphicData uri="http://schemas.openxmlformats.org/drawingml/2006/table">
            <a:tbl>
              <a:tblPr>
                <a:tableStyleId>{7E9639D4-E3E2-4D34-9284-5A2195B3D0D7}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4239106947"/>
                    </a:ext>
                  </a:extLst>
                </a:gridCol>
              </a:tblGrid>
              <a:tr h="1159328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cd  ~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echo “Executing in $</a:t>
                      </a:r>
                      <a:r>
                        <a:rPr lang="en-US" sz="24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cwd</a:t>
                      </a:r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”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ls  -l</a:t>
                      </a:r>
                      <a:endParaRPr lang="en-US" sz="20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5036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69576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12410-06F2-405C-968A-F97EC52BF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Explore this: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25615-B98F-4794-84BE-A32ECD48A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$</a:t>
            </a:r>
            <a:r>
              <a:rPr lang="en-US" dirty="0" err="1"/>
              <a:t>cwd</a:t>
            </a:r>
            <a:endParaRPr lang="en-US" dirty="0"/>
          </a:p>
          <a:p>
            <a:pPr lvl="1"/>
            <a:r>
              <a:rPr lang="en-US" dirty="0"/>
              <a:t>See </a:t>
            </a:r>
            <a:r>
              <a:rPr lang="en-US" dirty="0" err="1"/>
              <a:t>printenv</a:t>
            </a:r>
            <a:endParaRPr lang="en-US" dirty="0"/>
          </a:p>
          <a:p>
            <a:pPr lvl="1"/>
            <a:r>
              <a:rPr lang="en-US" dirty="0"/>
              <a:t>Also, your shell scripts can create string variables:</a:t>
            </a:r>
          </a:p>
          <a:p>
            <a:pPr lvl="2"/>
            <a:r>
              <a:rPr lang="en-US" dirty="0" err="1"/>
              <a:t>varible</a:t>
            </a:r>
            <a:r>
              <a:rPr lang="en-US" dirty="0"/>
              <a:t>=value</a:t>
            </a:r>
          </a:p>
          <a:p>
            <a:pPr lvl="2"/>
            <a:r>
              <a:rPr lang="en-US" dirty="0"/>
              <a:t>$variable expands to the given text</a:t>
            </a:r>
          </a:p>
          <a:p>
            <a:pPr lvl="2"/>
            <a:endParaRPr lang="en-US" dirty="0"/>
          </a:p>
          <a:p>
            <a:r>
              <a:rPr lang="en-US" dirty="0"/>
              <a:t>After you run the script, what directory are you in?</a:t>
            </a:r>
          </a:p>
          <a:p>
            <a:pPr lvl="1"/>
            <a:r>
              <a:rPr lang="en-US" dirty="0"/>
              <a:t>This is probably -not- what you expect.</a:t>
            </a:r>
          </a:p>
          <a:p>
            <a:pPr lvl="1"/>
            <a:r>
              <a:rPr lang="en-US" dirty="0"/>
              <a:t>A script gets executed in a separate shell that loses it’s state/variables when the shell ends.</a:t>
            </a:r>
          </a:p>
          <a:p>
            <a:pPr lvl="1"/>
            <a:r>
              <a:rPr lang="en-US" dirty="0"/>
              <a:t>Use this to execute the commands in the current shell:</a:t>
            </a:r>
          </a:p>
          <a:p>
            <a:pPr marL="914400" lvl="2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source ./yeet</a:t>
            </a:r>
          </a:p>
          <a:p>
            <a:pPr marL="914400" lvl="2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864103-994C-4D3C-B3BF-589898C25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 3505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CE3E29-C35B-4734-8F44-9DBD511B6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Discussion03 - </a:t>
            </a:r>
            <a:fld id="{39DE2B98-8B52-485F-A54A-164EB6EE4E56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7197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A4A6E-43DF-40B7-B8F5-02634D7EE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Selecting a shell to run your 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06856-9B05-4739-98F9-4E0159D827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many different shells</a:t>
            </a:r>
          </a:p>
          <a:p>
            <a:pPr lvl="1"/>
            <a:r>
              <a:rPr lang="en-US" dirty="0" err="1"/>
              <a:t>csh</a:t>
            </a:r>
            <a:r>
              <a:rPr lang="en-US" dirty="0"/>
              <a:t>, </a:t>
            </a:r>
            <a:r>
              <a:rPr lang="en-US" dirty="0" err="1"/>
              <a:t>tcsh</a:t>
            </a:r>
            <a:r>
              <a:rPr lang="en-US" dirty="0"/>
              <a:t>, </a:t>
            </a:r>
            <a:r>
              <a:rPr lang="en-US" dirty="0" err="1"/>
              <a:t>sh</a:t>
            </a:r>
            <a:r>
              <a:rPr lang="en-US" dirty="0"/>
              <a:t>, bash, Windows </a:t>
            </a:r>
            <a:r>
              <a:rPr lang="en-US" dirty="0" err="1"/>
              <a:t>Powershell</a:t>
            </a:r>
            <a:r>
              <a:rPr lang="en-US" dirty="0"/>
              <a:t>, </a:t>
            </a:r>
            <a:r>
              <a:rPr lang="en-US" dirty="0" err="1"/>
              <a:t>cmd</a:t>
            </a:r>
            <a:r>
              <a:rPr lang="en-US" dirty="0"/>
              <a:t>, terminal, etc.</a:t>
            </a:r>
          </a:p>
          <a:p>
            <a:pPr lvl="1"/>
            <a:r>
              <a:rPr lang="en-US" dirty="0"/>
              <a:t>Each shell has different syntax for:</a:t>
            </a:r>
          </a:p>
          <a:p>
            <a:pPr lvl="2"/>
            <a:r>
              <a:rPr lang="en-US" dirty="0"/>
              <a:t>Using / expanding variables and arrays</a:t>
            </a:r>
          </a:p>
          <a:p>
            <a:pPr lvl="2"/>
            <a:r>
              <a:rPr lang="en-US" dirty="0"/>
              <a:t>Looping commands</a:t>
            </a:r>
          </a:p>
          <a:p>
            <a:pPr lvl="2"/>
            <a:r>
              <a:rPr lang="en-US" dirty="0"/>
              <a:t>Conditional commands</a:t>
            </a:r>
          </a:p>
          <a:p>
            <a:pPr lvl="2"/>
            <a:r>
              <a:rPr lang="en-US" dirty="0"/>
              <a:t>Etc.  (ouch! – That would be a lot to learn!)</a:t>
            </a:r>
          </a:p>
          <a:p>
            <a:pPr lvl="2"/>
            <a:endParaRPr lang="en-US" dirty="0"/>
          </a:p>
          <a:p>
            <a:r>
              <a:rPr lang="en-US" dirty="0"/>
              <a:t>In your shell script, you may select a preferred shell for your script.</a:t>
            </a:r>
          </a:p>
          <a:p>
            <a:pPr lvl="1"/>
            <a:r>
              <a:rPr lang="en-US" dirty="0"/>
              <a:t>(Not on Windows – Linux only)</a:t>
            </a:r>
          </a:p>
          <a:p>
            <a:pPr lvl="1"/>
            <a:r>
              <a:rPr lang="en-US" dirty="0"/>
              <a:t>The first line of the script specifies the desired execution shell.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3BE557-7D35-4917-9541-1E4DFE1B5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 3505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3BF2DB-34CC-44DE-BC01-9E209EF4F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Discussion03 - </a:t>
            </a:r>
            <a:fld id="{39DE2B98-8B52-485F-A54A-164EB6EE4E56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959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A4A6E-43DF-40B7-B8F5-02634D7EE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the following: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06856-9B05-4739-98F9-4E0159D827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Edit your script and add the following comments: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3BE557-7D35-4917-9541-1E4DFE1B5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 3505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3BF2DB-34CC-44DE-BC01-9E209EF4F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Discussion03 - </a:t>
            </a:r>
            <a:fld id="{39DE2B98-8B52-485F-A54A-164EB6EE4E56}" type="slidenum">
              <a:rPr lang="en-US" smtClean="0"/>
              <a:pPr/>
              <a:t>14</a:t>
            </a:fld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F0FDB6EC-7041-464C-8788-D85FB6DC91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163568"/>
              </p:ext>
            </p:extLst>
          </p:nvPr>
        </p:nvGraphicFramePr>
        <p:xfrm>
          <a:off x="1409700" y="1828800"/>
          <a:ext cx="6096000" cy="3399608"/>
        </p:xfrm>
        <a:graphic>
          <a:graphicData uri="http://schemas.openxmlformats.org/drawingml/2006/table">
            <a:tbl>
              <a:tblPr>
                <a:tableStyleId>{7E9639D4-E3E2-4D34-9284-5A2195B3D0D7}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4239106947"/>
                    </a:ext>
                  </a:extLst>
                </a:gridCol>
              </a:tblGrid>
              <a:tr h="3399608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#!/usr/bin/bash</a:t>
                      </a:r>
                    </a:p>
                    <a:p>
                      <a:pPr marL="0" indent="0">
                        <a:buNone/>
                      </a:pPr>
                      <a:endParaRPr lang="en-US" sz="24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This is my script.</a:t>
                      </a:r>
                    </a:p>
                    <a:p>
                      <a:pPr marL="0" indent="0">
                        <a:buNone/>
                      </a:pPr>
                      <a:endParaRPr lang="en-US" sz="24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cd  ~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echo “Executing in $</a:t>
                      </a:r>
                      <a:r>
                        <a:rPr lang="en-US" sz="24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cwd</a:t>
                      </a:r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”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ls  -l</a:t>
                      </a:r>
                      <a:endParaRPr lang="en-US" sz="20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5036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81552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A4A6E-43DF-40B7-B8F5-02634D7EE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did that change anything?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06856-9B05-4739-98F9-4E0159D827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the script was loaded, the first line was checked by the current shell.</a:t>
            </a:r>
          </a:p>
          <a:p>
            <a:pPr lvl="1"/>
            <a:r>
              <a:rPr lang="en-US" dirty="0"/>
              <a:t>The first line started with #!</a:t>
            </a:r>
          </a:p>
          <a:p>
            <a:pPr lvl="1"/>
            <a:r>
              <a:rPr lang="en-US" dirty="0"/>
              <a:t>A path to an executable was found</a:t>
            </a:r>
          </a:p>
          <a:p>
            <a:pPr lvl="1"/>
            <a:r>
              <a:rPr lang="en-US" dirty="0"/>
              <a:t>The current shell launched the specified shell (bash)</a:t>
            </a:r>
          </a:p>
          <a:p>
            <a:pPr lvl="1"/>
            <a:r>
              <a:rPr lang="en-US" dirty="0"/>
              <a:t>The script was run in the new shell.</a:t>
            </a:r>
          </a:p>
          <a:p>
            <a:pPr lvl="1"/>
            <a:endParaRPr lang="en-US" dirty="0"/>
          </a:p>
          <a:p>
            <a:r>
              <a:rPr lang="en-US" dirty="0"/>
              <a:t>Always specify the desired shell in your personal shell scripts.</a:t>
            </a:r>
          </a:p>
          <a:p>
            <a:pPr lvl="1"/>
            <a:r>
              <a:rPr lang="en-US" dirty="0"/>
              <a:t>You’ll only need to learn the peculiars of one shell to get started.</a:t>
            </a:r>
          </a:p>
          <a:p>
            <a:pPr lvl="1"/>
            <a:r>
              <a:rPr lang="en-US" dirty="0"/>
              <a:t>‘bash’ is widely popular and a good choice for portability.</a:t>
            </a:r>
          </a:p>
          <a:p>
            <a:pPr lvl="1"/>
            <a:r>
              <a:rPr lang="en-US" dirty="0"/>
              <a:t>Python is a widely popular choice (not taught/covered here)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3BE557-7D35-4917-9541-1E4DFE1B5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 3505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3BF2DB-34CC-44DE-BC01-9E209EF4F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Discussion03 - </a:t>
            </a:r>
            <a:fld id="{39DE2B98-8B52-485F-A54A-164EB6EE4E56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8680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4FCEA-2803-4470-9349-9B870BA19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Seeing that it works.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2CBADF-1B01-4048-B37A-B9BD58CE90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shell variable $$ is the process ID of the current shell.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echo “$$”</a:t>
            </a:r>
          </a:p>
          <a:p>
            <a:r>
              <a:rPr lang="en-US" dirty="0"/>
              <a:t>The ‘</a:t>
            </a:r>
            <a:r>
              <a:rPr lang="en-US" dirty="0" err="1"/>
              <a:t>ps</a:t>
            </a:r>
            <a:r>
              <a:rPr lang="en-US" dirty="0"/>
              <a:t>’ command lists processes (and their IDs for the current user:</a:t>
            </a:r>
          </a:p>
          <a:p>
            <a:pPr marL="457200"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We can ask the ‘</a:t>
            </a:r>
            <a:r>
              <a:rPr lang="en-US" dirty="0" err="1"/>
              <a:t>ps</a:t>
            </a:r>
            <a:r>
              <a:rPr lang="en-US" dirty="0"/>
              <a:t>’ command to just list one process, by process number:</a:t>
            </a:r>
          </a:p>
          <a:p>
            <a:pPr marL="457200"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-p “$$”</a:t>
            </a:r>
          </a:p>
          <a:p>
            <a:r>
              <a:rPr lang="en-US" dirty="0"/>
              <a:t>We can further restrict the output of the ‘</a:t>
            </a:r>
            <a:r>
              <a:rPr lang="en-US" dirty="0" err="1"/>
              <a:t>ps</a:t>
            </a:r>
            <a:r>
              <a:rPr lang="en-US" dirty="0"/>
              <a:t>’ command:</a:t>
            </a:r>
          </a:p>
          <a:p>
            <a:pPr marL="457200"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-cp “$$” –o command=“”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1E3399-96BF-4062-906B-398543CD4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 3505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D8344A-50B5-44D7-8331-2488FAAA5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Discussion03 - </a:t>
            </a:r>
            <a:fld id="{39DE2B98-8B52-485F-A54A-164EB6EE4E56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0898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15B07-14C6-477D-812D-E1D92C7CF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65A74-6427-4E8F-8A9B-38F3E495FE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the command to print out the current shell at the command line.</a:t>
            </a:r>
          </a:p>
          <a:p>
            <a:endParaRPr lang="en-US" dirty="0"/>
          </a:p>
          <a:p>
            <a:r>
              <a:rPr lang="en-US" dirty="0"/>
              <a:t>Now, put the command in your script and verify a different shell has started.</a:t>
            </a:r>
          </a:p>
          <a:p>
            <a:pPr lvl="1"/>
            <a:r>
              <a:rPr lang="en-US" dirty="0"/>
              <a:t>You can also echo the process ID of your shell(s) to verify that they are indeed different shells.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732F75-C7E4-4131-B500-A9960D36A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 3505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FAE832-740F-4EEB-911E-7ADE0DF2A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Discussion03 - </a:t>
            </a:r>
            <a:fld id="{39DE2B98-8B52-485F-A54A-164EB6EE4E56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6649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1EAB3-F751-410C-97CB-0B06B4A98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Imagine the uses…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C40A7-11A8-49AF-A4B6-B76E773454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Scripts are great for complex, commonly repeated tasks:</a:t>
            </a:r>
          </a:p>
          <a:p>
            <a:pPr lvl="1"/>
            <a:r>
              <a:rPr lang="en-US" dirty="0"/>
              <a:t>Copying or renaming files</a:t>
            </a:r>
          </a:p>
          <a:p>
            <a:pPr lvl="1"/>
            <a:r>
              <a:rPr lang="en-US" dirty="0"/>
              <a:t>Launching programs that take lots of options</a:t>
            </a:r>
          </a:p>
          <a:p>
            <a:pPr lvl="1"/>
            <a:r>
              <a:rPr lang="en-US" dirty="0"/>
              <a:t>Helping with complex source code repository tasks</a:t>
            </a:r>
          </a:p>
          <a:p>
            <a:pPr lvl="1"/>
            <a:r>
              <a:rPr lang="en-US" dirty="0"/>
              <a:t>Controlling processes and limiting resource usage</a:t>
            </a:r>
          </a:p>
          <a:p>
            <a:pPr lvl="1"/>
            <a:r>
              <a:rPr lang="en-US" dirty="0"/>
              <a:t>Choosing (based on conditions) which program to launch</a:t>
            </a:r>
          </a:p>
          <a:p>
            <a:pPr lvl="1"/>
            <a:endParaRPr lang="en-US" dirty="0"/>
          </a:p>
          <a:p>
            <a:r>
              <a:rPr lang="en-US" dirty="0"/>
              <a:t>Scripts allow many useful options</a:t>
            </a:r>
          </a:p>
          <a:p>
            <a:pPr lvl="1"/>
            <a:r>
              <a:rPr lang="en-US" dirty="0"/>
              <a:t>Capturing output, supplying input</a:t>
            </a:r>
          </a:p>
          <a:p>
            <a:pPr lvl="1"/>
            <a:r>
              <a:rPr lang="en-US" dirty="0"/>
              <a:t>Loops, conditionals, variables</a:t>
            </a:r>
            <a:r>
              <a:rPr lang="en-US"/>
              <a:t>, tests on files</a:t>
            </a:r>
            <a:endParaRPr lang="en-US" dirty="0"/>
          </a:p>
          <a:p>
            <a:pPr lvl="1"/>
            <a:r>
              <a:rPr lang="en-US" dirty="0"/>
              <a:t>Subshells, sub-scripts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9F5BF5-A238-4568-86F4-3A87D0B09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 3505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04E569-7FE3-4113-80F5-CED5ED4E4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Discussion03 - </a:t>
            </a:r>
            <a:fld id="{39DE2B98-8B52-485F-A54A-164EB6EE4E56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8248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7BFD4-4A75-4A90-AFB4-C10660765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your own scripts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7BA40C-11BD-4A89-9113-E29879D76C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directory to hold your scripts</a:t>
            </a:r>
          </a:p>
          <a:p>
            <a:pPr lvl="1"/>
            <a:r>
              <a:rPr lang="en-US" dirty="0"/>
              <a:t>Make sure it is only accessible/writeable by you!</a:t>
            </a:r>
          </a:p>
          <a:p>
            <a:pPr lvl="2"/>
            <a:r>
              <a:rPr lang="en-US" dirty="0"/>
              <a:t>You don’t want others putting commands in your scripts.</a:t>
            </a:r>
          </a:p>
          <a:p>
            <a:pPr lvl="2"/>
            <a:r>
              <a:rPr lang="en-US" dirty="0"/>
              <a:t>I use $HOME/bin, or /home/</a:t>
            </a:r>
            <a:r>
              <a:rPr lang="en-US" dirty="0" err="1"/>
              <a:t>pajensen</a:t>
            </a:r>
            <a:r>
              <a:rPr lang="en-US" dirty="0"/>
              <a:t>/bin</a:t>
            </a:r>
          </a:p>
          <a:p>
            <a:pPr lvl="2"/>
            <a:endParaRPr lang="en-US" dirty="0"/>
          </a:p>
          <a:p>
            <a:r>
              <a:rPr lang="en-US" dirty="0"/>
              <a:t>Put a script in the directory.</a:t>
            </a:r>
          </a:p>
          <a:p>
            <a:pPr lvl="1"/>
            <a:r>
              <a:rPr lang="en-US" dirty="0"/>
              <a:t>Change its permissions to include execute permission.</a:t>
            </a:r>
          </a:p>
          <a:p>
            <a:endParaRPr lang="en-US" dirty="0"/>
          </a:p>
          <a:p>
            <a:r>
              <a:rPr lang="en-US" dirty="0"/>
              <a:t>Add the directory to your search path (next slide).</a:t>
            </a:r>
          </a:p>
          <a:p>
            <a:endParaRPr lang="en-US" dirty="0"/>
          </a:p>
          <a:p>
            <a:r>
              <a:rPr lang="en-US" dirty="0"/>
              <a:t>When completed, you (and only you) can then run your scripts from any directory.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956CFC-600D-4975-A7B0-3461621FB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 3505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0D9BB8-06F8-435A-96EA-0C60DA33D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Discussion03 - </a:t>
            </a:r>
            <a:fld id="{39DE2B98-8B52-485F-A54A-164EB6EE4E56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789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685800" y="2133600"/>
            <a:ext cx="7772400" cy="1470025"/>
          </a:xfrm>
        </p:spPr>
        <p:txBody>
          <a:bodyPr/>
          <a:lstStyle/>
          <a:p>
            <a:pPr algn="ctr"/>
            <a:r>
              <a:rPr lang="en-US" dirty="0"/>
              <a:t>Lab Exercise #1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Git in the shell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 3505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Discussion03 - </a:t>
            </a:r>
            <a:fld id="{39DE2B98-8B52-485F-A54A-164EB6EE4E5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7510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65A20-AE2A-4432-B19C-BC16A4761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Startup 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E37C81-8798-43D3-AA1A-F446B30F04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you log in, startup script(s) run.</a:t>
            </a:r>
          </a:p>
          <a:p>
            <a:pPr lvl="1"/>
            <a:r>
              <a:rPr lang="en-US" dirty="0"/>
              <a:t>The filename varies based on the startup shell.</a:t>
            </a:r>
          </a:p>
          <a:p>
            <a:pPr lvl="1"/>
            <a:r>
              <a:rPr lang="en-US" dirty="0"/>
              <a:t>I personally edit  ~/.</a:t>
            </a:r>
            <a:r>
              <a:rPr lang="en-US" dirty="0" err="1"/>
              <a:t>cshrc</a:t>
            </a:r>
            <a:r>
              <a:rPr lang="en-US" dirty="0"/>
              <a:t> and put commands there.</a:t>
            </a:r>
          </a:p>
          <a:p>
            <a:pPr lvl="2"/>
            <a:r>
              <a:rPr lang="en-US" dirty="0"/>
              <a:t>Other possibility:  ~/.login  </a:t>
            </a:r>
          </a:p>
          <a:p>
            <a:pPr lvl="2"/>
            <a:r>
              <a:rPr lang="en-US" dirty="0"/>
              <a:t>Other possibility:  ~/.</a:t>
            </a:r>
            <a:r>
              <a:rPr lang="en-US" dirty="0" err="1"/>
              <a:t>tcshrc</a:t>
            </a:r>
            <a:endParaRPr lang="en-US" dirty="0"/>
          </a:p>
          <a:p>
            <a:pPr lvl="2"/>
            <a:endParaRPr lang="en-US" dirty="0"/>
          </a:p>
          <a:p>
            <a:pPr lvl="1"/>
            <a:r>
              <a:rPr lang="en-US" dirty="0"/>
              <a:t>Caution!  Messing up your login scripts can have significant consequences…</a:t>
            </a:r>
          </a:p>
          <a:p>
            <a:pPr lvl="2"/>
            <a:r>
              <a:rPr lang="en-US" dirty="0"/>
              <a:t>Make sure they have execute permissions</a:t>
            </a:r>
          </a:p>
          <a:p>
            <a:pPr lvl="2"/>
            <a:r>
              <a:rPr lang="en-US" dirty="0"/>
              <a:t>Make sure only you can edit them</a:t>
            </a:r>
          </a:p>
          <a:p>
            <a:pPr lvl="2"/>
            <a:r>
              <a:rPr lang="en-US" dirty="0"/>
              <a:t>Never ‘exit’ from your login script, or logging in will immediately log out again.</a:t>
            </a:r>
          </a:p>
          <a:p>
            <a:pPr lvl="2"/>
            <a:r>
              <a:rPr lang="en-US" dirty="0"/>
              <a:t>Keep changes simple until you’re more experienced.</a:t>
            </a:r>
          </a:p>
          <a:p>
            <a:pPr lvl="2"/>
            <a:r>
              <a:rPr lang="en-US" dirty="0"/>
              <a:t>Ask the CADE help desk to delete your login script if you mess it up.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BA8996-5598-48F4-A406-C24A92905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 3505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A1E4F4-573D-451E-A846-738A24649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Discussion03 - </a:t>
            </a:r>
            <a:fld id="{39DE2B98-8B52-485F-A54A-164EB6EE4E56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9329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65A20-AE2A-4432-B19C-BC16A4761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Startup 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E37C81-8798-43D3-AA1A-F446B30F04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not specify a shell in your login script.  </a:t>
            </a:r>
          </a:p>
          <a:p>
            <a:pPr lvl="1"/>
            <a:r>
              <a:rPr lang="en-US" dirty="0"/>
              <a:t>It </a:t>
            </a:r>
            <a:r>
              <a:rPr lang="en-US" i="1" dirty="0"/>
              <a:t>should</a:t>
            </a:r>
            <a:r>
              <a:rPr lang="en-US" dirty="0"/>
              <a:t> run in the current shell.</a:t>
            </a:r>
          </a:p>
          <a:p>
            <a:pPr lvl="1"/>
            <a:endParaRPr lang="en-US" dirty="0"/>
          </a:p>
          <a:p>
            <a:r>
              <a:rPr lang="en-US" dirty="0"/>
              <a:t>To test your login script:</a:t>
            </a:r>
          </a:p>
          <a:p>
            <a:pPr lvl="1"/>
            <a:r>
              <a:rPr lang="en-US" dirty="0"/>
              <a:t>Put an echo statement in your script, then log in again.</a:t>
            </a:r>
          </a:p>
          <a:p>
            <a:pPr lvl="1"/>
            <a:r>
              <a:rPr lang="en-US" dirty="0"/>
              <a:t>You should see your echo statement.</a:t>
            </a:r>
          </a:p>
          <a:p>
            <a:pPr lvl="1"/>
            <a:endParaRPr lang="en-US" dirty="0"/>
          </a:p>
          <a:p>
            <a:r>
              <a:rPr lang="en-US" dirty="0"/>
              <a:t>Try echoing your path: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echo $PATH</a:t>
            </a:r>
          </a:p>
          <a:p>
            <a:pPr lvl="1"/>
            <a:endParaRPr lang="en-US" dirty="0"/>
          </a:p>
          <a:p>
            <a:r>
              <a:rPr lang="en-US" dirty="0"/>
              <a:t>To </a:t>
            </a:r>
            <a:r>
              <a:rPr lang="en-US" i="1" dirty="0"/>
              <a:t>add</a:t>
            </a:r>
            <a:r>
              <a:rPr lang="en-US" dirty="0"/>
              <a:t> to your search path, append to it:</a:t>
            </a:r>
          </a:p>
          <a:p>
            <a:pPr marL="457200"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setenv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PATH $PATH\:$HOME/bin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	</a:t>
            </a:r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BA8996-5598-48F4-A406-C24A92905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 3505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A1E4F4-573D-451E-A846-738A24649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Discussion03 - </a:t>
            </a:r>
            <a:fld id="{39DE2B98-8B52-485F-A54A-164EB6EE4E56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0774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C32B5-8990-41DC-8E7F-E7F9B9DAC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few other critical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7ADD0-C718-4BE6-8310-935A3BEC44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a command is executing, ctrl-c will kill it.</a:t>
            </a:r>
          </a:p>
          <a:p>
            <a:r>
              <a:rPr lang="en-US" dirty="0"/>
              <a:t>When a lot of output is showing up:</a:t>
            </a:r>
          </a:p>
          <a:p>
            <a:pPr lvl="1"/>
            <a:r>
              <a:rPr lang="en-US" dirty="0"/>
              <a:t>Ctrl-s will pause it</a:t>
            </a:r>
          </a:p>
          <a:p>
            <a:pPr lvl="1"/>
            <a:r>
              <a:rPr lang="en-US" dirty="0"/>
              <a:t>Ctrl-q will resume</a:t>
            </a:r>
          </a:p>
          <a:p>
            <a:r>
              <a:rPr lang="en-US" dirty="0"/>
              <a:t>Suspending jobs can be useful</a:t>
            </a:r>
          </a:p>
          <a:p>
            <a:pPr lvl="1"/>
            <a:r>
              <a:rPr lang="en-US" dirty="0"/>
              <a:t>Ctrl-z to suspend.  Use </a:t>
            </a:r>
            <a:r>
              <a:rPr lang="en-US" dirty="0" err="1"/>
              <a:t>fg</a:t>
            </a:r>
            <a:r>
              <a:rPr lang="en-US" dirty="0"/>
              <a:t> or </a:t>
            </a:r>
            <a:r>
              <a:rPr lang="en-US" dirty="0" err="1"/>
              <a:t>bg</a:t>
            </a:r>
            <a:r>
              <a:rPr lang="en-US" dirty="0"/>
              <a:t> to resume.</a:t>
            </a:r>
          </a:p>
          <a:p>
            <a:r>
              <a:rPr lang="en-US" dirty="0"/>
              <a:t>Sometimes the shell seems to freeze.</a:t>
            </a:r>
          </a:p>
          <a:p>
            <a:pPr lvl="1"/>
            <a:r>
              <a:rPr lang="en-US" dirty="0"/>
              <a:t>The first thing I try with frozen output is ctrl-q.</a:t>
            </a:r>
          </a:p>
          <a:p>
            <a:pPr lvl="2"/>
            <a:r>
              <a:rPr lang="en-US" dirty="0"/>
              <a:t>I accidentally hit ctrl-s on a regular basis.</a:t>
            </a:r>
          </a:p>
          <a:p>
            <a:pPr lvl="1"/>
            <a:r>
              <a:rPr lang="en-US" dirty="0"/>
              <a:t>The second thing I try is patience – </a:t>
            </a:r>
            <a:r>
              <a:rPr lang="en-US" dirty="0" err="1"/>
              <a:t>gotta</a:t>
            </a:r>
            <a:r>
              <a:rPr lang="en-US" dirty="0"/>
              <a:t> let the program finish.</a:t>
            </a:r>
          </a:p>
          <a:p>
            <a:pPr lvl="1"/>
            <a:r>
              <a:rPr lang="en-US" dirty="0"/>
              <a:t>The third thing I try is ctrl-c.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4A2133-6062-4F76-BC2C-B11D095B9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 3505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13F640-385B-4F38-BB0D-D2EAAA53F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Discussion03 - </a:t>
            </a:r>
            <a:fld id="{39DE2B98-8B52-485F-A54A-164EB6EE4E56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3091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15B07-14C6-477D-812D-E1D92C7CF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Wow, this is a lot to learn!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65A74-6427-4E8F-8A9B-38F3E495FE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programmers learn just enough about shell programming to automate or abstract away repetitive tasks.</a:t>
            </a:r>
          </a:p>
          <a:p>
            <a:pPr lvl="1"/>
            <a:r>
              <a:rPr lang="en-US" dirty="0"/>
              <a:t>Use ‘man’ pages:  man </a:t>
            </a:r>
            <a:r>
              <a:rPr lang="en-US" dirty="0" err="1"/>
              <a:t>ps</a:t>
            </a:r>
            <a:endParaRPr lang="en-US" dirty="0"/>
          </a:p>
          <a:p>
            <a:pPr lvl="1"/>
            <a:r>
              <a:rPr lang="en-US" dirty="0"/>
              <a:t>Use tutorials</a:t>
            </a:r>
          </a:p>
          <a:p>
            <a:pPr lvl="1"/>
            <a:r>
              <a:rPr lang="en-US" dirty="0"/>
              <a:t>Definitely find an online guide to shell programming!</a:t>
            </a:r>
          </a:p>
          <a:p>
            <a:pPr lvl="2"/>
            <a:r>
              <a:rPr lang="en-US" dirty="0"/>
              <a:t>Variables and expansions can be tricky</a:t>
            </a:r>
          </a:p>
          <a:p>
            <a:pPr lvl="2"/>
            <a:r>
              <a:rPr lang="en-US" dirty="0"/>
              <a:t>Shell commands / programs are primitive in comparison to C.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Many programmers have been annoyed by this over the years.</a:t>
            </a:r>
          </a:p>
          <a:p>
            <a:pPr lvl="2"/>
            <a:r>
              <a:rPr lang="en-US" dirty="0"/>
              <a:t>Perl and python arose to create better interpretive/shell like environments.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732F75-C7E4-4131-B500-A9960D36A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 3505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FAE832-740F-4EEB-911E-7ADE0DF2A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Discussion03 - </a:t>
            </a:r>
            <a:fld id="{39DE2B98-8B52-485F-A54A-164EB6EE4E56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7050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B4064-9949-4D44-8B58-A387DDD66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Surviving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79C625-BB4F-47F7-A3CB-55237D4DC3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35+ years of experience, I (Peter) have a coping strategy:</a:t>
            </a:r>
          </a:p>
          <a:p>
            <a:pPr lvl="1"/>
            <a:r>
              <a:rPr lang="en-US" dirty="0"/>
              <a:t>I quickly forget most specific shell programming, but…</a:t>
            </a:r>
          </a:p>
          <a:p>
            <a:pPr lvl="1"/>
            <a:r>
              <a:rPr lang="en-US" dirty="0"/>
              <a:t>I remember enough about the shell to understand the core concepts:</a:t>
            </a:r>
          </a:p>
          <a:p>
            <a:pPr lvl="2"/>
            <a:r>
              <a:rPr lang="en-US" dirty="0"/>
              <a:t>Useful commands, processes, and jobs</a:t>
            </a:r>
          </a:p>
          <a:p>
            <a:pPr lvl="2"/>
            <a:r>
              <a:rPr lang="en-US" dirty="0"/>
              <a:t>Input, output, redirection, and piping to programs</a:t>
            </a:r>
          </a:p>
          <a:p>
            <a:pPr lvl="2"/>
            <a:r>
              <a:rPr lang="en-US" dirty="0"/>
              <a:t>Variables, loops, and environments</a:t>
            </a:r>
          </a:p>
          <a:p>
            <a:pPr lvl="2"/>
            <a:r>
              <a:rPr lang="en-US" dirty="0"/>
              <a:t>Regular expressions</a:t>
            </a:r>
          </a:p>
          <a:p>
            <a:pPr lvl="1"/>
            <a:r>
              <a:rPr lang="en-US" dirty="0"/>
              <a:t>Almost every time I need a script, I’m back in documentation or tutorials.</a:t>
            </a:r>
          </a:p>
          <a:p>
            <a:pPr lvl="2"/>
            <a:r>
              <a:rPr lang="en-US" dirty="0"/>
              <a:t>I just need to remember how to phrase things or remember how they work.  Almost every shell has different syntax.</a:t>
            </a:r>
          </a:p>
          <a:p>
            <a:pPr lvl="2"/>
            <a:r>
              <a:rPr lang="en-US" dirty="0"/>
              <a:t>The </a:t>
            </a:r>
            <a:r>
              <a:rPr lang="en-US" dirty="0" err="1"/>
              <a:t>autograder</a:t>
            </a:r>
            <a:r>
              <a:rPr lang="en-US" dirty="0"/>
              <a:t> is script-heavy, with scripts launching scripts…</a:t>
            </a:r>
          </a:p>
          <a:p>
            <a:pPr lvl="1"/>
            <a:r>
              <a:rPr lang="en-US" dirty="0"/>
              <a:t>I hate that I like shell programming (and like to hate it).</a:t>
            </a:r>
          </a:p>
          <a:p>
            <a:pPr lvl="2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3972E6-51C3-416D-8F33-A3D6F8A76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 3505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DA9D3F-E6D3-4788-AE7C-922A4CD93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Discussion03 - </a:t>
            </a:r>
            <a:fld id="{39DE2B98-8B52-485F-A54A-164EB6EE4E56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3134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4B111-7D5E-494F-AAB6-575795C12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ideas/commands to explore: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063C8B-0866-4647-A0B2-7C94763AE2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Input/output redirection and pipes</a:t>
            </a:r>
          </a:p>
          <a:p>
            <a:r>
              <a:rPr lang="en-US" dirty="0"/>
              <a:t>ls, cp, rm</a:t>
            </a:r>
          </a:p>
          <a:p>
            <a:r>
              <a:rPr lang="en-US" dirty="0"/>
              <a:t>echo</a:t>
            </a:r>
          </a:p>
          <a:p>
            <a:r>
              <a:rPr lang="en-US" dirty="0"/>
              <a:t>cat, more, less</a:t>
            </a:r>
          </a:p>
          <a:p>
            <a:r>
              <a:rPr lang="en-US" dirty="0"/>
              <a:t>find</a:t>
            </a:r>
          </a:p>
          <a:p>
            <a:r>
              <a:rPr lang="en-US" dirty="0"/>
              <a:t>grep</a:t>
            </a:r>
          </a:p>
          <a:p>
            <a:r>
              <a:rPr lang="en-US" dirty="0"/>
              <a:t>top, </a:t>
            </a:r>
            <a:r>
              <a:rPr lang="en-US" dirty="0" err="1"/>
              <a:t>ps</a:t>
            </a:r>
            <a:r>
              <a:rPr lang="en-US" dirty="0"/>
              <a:t>, and kill</a:t>
            </a:r>
          </a:p>
          <a:p>
            <a:r>
              <a:rPr lang="en-US" dirty="0"/>
              <a:t>sed</a:t>
            </a:r>
          </a:p>
          <a:p>
            <a:r>
              <a:rPr lang="en-US" dirty="0" err="1"/>
              <a:t>wc</a:t>
            </a:r>
            <a:r>
              <a:rPr lang="en-US" dirty="0"/>
              <a:t>, head, tail</a:t>
            </a:r>
          </a:p>
          <a:p>
            <a:r>
              <a:rPr lang="en-US" dirty="0"/>
              <a:t>alias</a:t>
            </a:r>
          </a:p>
          <a:p>
            <a:r>
              <a:rPr lang="en-US" dirty="0"/>
              <a:t>(Some of these could be their own lab…)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A01992-0BA0-41B8-BCC3-04CD987B5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 3505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276038-FB29-461C-A9C0-E1D935FC7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Discussion03 - </a:t>
            </a:r>
            <a:fld id="{39DE2B98-8B52-485F-A54A-164EB6EE4E56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7242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685800" y="2133600"/>
            <a:ext cx="7772400" cy="1470025"/>
          </a:xfrm>
        </p:spPr>
        <p:txBody>
          <a:bodyPr/>
          <a:lstStyle/>
          <a:p>
            <a:pPr algn="ctr"/>
            <a:r>
              <a:rPr lang="en-US" dirty="0"/>
              <a:t>End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 3505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Discussion03 - </a:t>
            </a:r>
            <a:fld id="{39DE2B98-8B52-485F-A54A-164EB6EE4E56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893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Git?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 is a version control system with numerous features</a:t>
            </a:r>
          </a:p>
          <a:p>
            <a:pPr lvl="1"/>
            <a:r>
              <a:rPr lang="en-US" dirty="0"/>
              <a:t>Serves as a backup for any work that you put on it</a:t>
            </a:r>
          </a:p>
          <a:p>
            <a:pPr lvl="1"/>
            <a:r>
              <a:rPr lang="en-US" dirty="0"/>
              <a:t>Allows users to look back at every change made to a codebase and revert to previous versions</a:t>
            </a:r>
          </a:p>
          <a:p>
            <a:pPr lvl="1"/>
            <a:r>
              <a:rPr lang="en-US" dirty="0"/>
              <a:t>Allows multiple existing “branches” of code with different changes</a:t>
            </a:r>
          </a:p>
          <a:p>
            <a:pPr lvl="2"/>
            <a:r>
              <a:rPr lang="en-US" dirty="0"/>
              <a:t>Branches can be created, edited separately by multiple people, and then merged back together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 3505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Discussion03 - </a:t>
            </a:r>
            <a:fld id="{39DE2B98-8B52-485F-A54A-164EB6EE4E5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01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Workflow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CS 3505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Discussion03 - </a:t>
            </a:r>
            <a:fld id="{39DE2B98-8B52-485F-A54A-164EB6EE4E56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026" name="Picture 2" descr="Git and GitFlow – Champlin Technologies LLC">
            <a:extLst>
              <a:ext uri="{FF2B5EF4-FFF2-40B4-BE49-F238E27FC236}">
                <a16:creationId xmlns:a16="http://schemas.microsoft.com/office/drawing/2014/main" id="{83D613B2-8D6A-4E07-8D55-66AAD06E831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073458"/>
            <a:ext cx="7315200" cy="4916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6368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2EFA0-B3A9-4934-BD27-20AFC7F93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33CCC-D514-4F46-A810-57B8D7DF1E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Git status</a:t>
            </a:r>
          </a:p>
          <a:p>
            <a:pPr lvl="2"/>
            <a:r>
              <a:rPr lang="en-US" dirty="0"/>
              <a:t>Gives information about current branch</a:t>
            </a:r>
          </a:p>
          <a:p>
            <a:pPr lvl="1"/>
            <a:r>
              <a:rPr lang="en-US" dirty="0"/>
              <a:t>Git add [files]</a:t>
            </a:r>
          </a:p>
          <a:p>
            <a:pPr lvl="2"/>
            <a:r>
              <a:rPr lang="en-US" dirty="0"/>
              <a:t>Adds the specified files to the staging area to be committed</a:t>
            </a:r>
            <a:endParaRPr lang="en-US" sz="1400" dirty="0"/>
          </a:p>
          <a:p>
            <a:pPr lvl="1"/>
            <a:r>
              <a:rPr lang="en-US" dirty="0"/>
              <a:t>Git commit –m [message]</a:t>
            </a:r>
          </a:p>
          <a:p>
            <a:pPr lvl="2"/>
            <a:r>
              <a:rPr lang="en-US" dirty="0"/>
              <a:t>Commits all staged files as a save version</a:t>
            </a:r>
          </a:p>
          <a:p>
            <a:pPr lvl="1"/>
            <a:r>
              <a:rPr lang="en-US" dirty="0"/>
              <a:t>Git push</a:t>
            </a:r>
          </a:p>
          <a:p>
            <a:pPr lvl="2"/>
            <a:r>
              <a:rPr lang="en-US" dirty="0"/>
              <a:t>Sends all local changes to the remote version</a:t>
            </a:r>
          </a:p>
          <a:p>
            <a:pPr lvl="1"/>
            <a:r>
              <a:rPr lang="en-US" dirty="0"/>
              <a:t>Git pull</a:t>
            </a:r>
          </a:p>
          <a:p>
            <a:pPr lvl="2"/>
            <a:r>
              <a:rPr lang="en-US" dirty="0"/>
              <a:t>Pulls all changes from the remote version</a:t>
            </a:r>
          </a:p>
          <a:p>
            <a:pPr lvl="1"/>
            <a:r>
              <a:rPr lang="en-US" dirty="0"/>
              <a:t>Git branch</a:t>
            </a:r>
          </a:p>
          <a:p>
            <a:pPr lvl="2"/>
            <a:r>
              <a:rPr lang="en-US" dirty="0"/>
              <a:t>Creates a new branch</a:t>
            </a:r>
          </a:p>
          <a:p>
            <a:pPr lvl="1"/>
            <a:r>
              <a:rPr lang="en-US" dirty="0"/>
              <a:t>Git checkout</a:t>
            </a:r>
          </a:p>
          <a:p>
            <a:pPr lvl="2"/>
            <a:r>
              <a:rPr lang="en-US" dirty="0"/>
              <a:t>Switches to a new branch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F5D719-8242-4311-A5CE-BFD7CA552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 3505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6BD096-8FF6-48FF-BBFD-AF6EA1979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Discussion03 - </a:t>
            </a:r>
            <a:fld id="{39DE2B98-8B52-485F-A54A-164EB6EE4E5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671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2EFA0-B3A9-4934-BD27-20AFC7F93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-- Pause --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33CCC-D514-4F46-A810-57B8D7DF1E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It’s time to take roll.  Wait for TA instructions.</a:t>
            </a:r>
          </a:p>
          <a:p>
            <a:pPr lvl="1"/>
            <a:r>
              <a:rPr lang="en-US" dirty="0"/>
              <a:t>(TAs – make sure to restrict chat to just you before taking roll, then save and send the roll record.)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F5D719-8242-4311-A5CE-BFD7CA552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 3505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6BD096-8FF6-48FF-BBFD-AF6EA1979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Discussion03 - </a:t>
            </a:r>
            <a:fld id="{39DE2B98-8B52-485F-A54A-164EB6EE4E5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911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685800" y="2133600"/>
            <a:ext cx="7772400" cy="1470025"/>
          </a:xfrm>
        </p:spPr>
        <p:txBody>
          <a:bodyPr/>
          <a:lstStyle/>
          <a:p>
            <a:pPr algn="ctr"/>
            <a:r>
              <a:rPr lang="en-US" dirty="0"/>
              <a:t>Lab Exercise #2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Shell Scripting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 3505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Discussion03 - </a:t>
            </a:r>
            <a:fld id="{39DE2B98-8B52-485F-A54A-164EB6EE4E5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818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9DA38-181D-479A-A6D4-12DAD6185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First, what is the shell?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45AEDA-76E8-4620-A80B-22073EF170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know that one process (or program) can start another process (or program)</a:t>
            </a:r>
          </a:p>
          <a:p>
            <a:pPr lvl="1"/>
            <a:r>
              <a:rPr lang="en-US" dirty="0"/>
              <a:t>C/C++ support an ‘exec’ function for starting other programs (as a self-contained process).</a:t>
            </a:r>
          </a:p>
          <a:p>
            <a:pPr lvl="1"/>
            <a:r>
              <a:rPr lang="en-US" dirty="0"/>
              <a:t>A desktop or phone puts a fancy front end on this functionality.  You point, click, and an application starts.</a:t>
            </a:r>
          </a:p>
          <a:p>
            <a:pPr lvl="1"/>
            <a:r>
              <a:rPr lang="en-US" dirty="0"/>
              <a:t>We can write our own program for launching and managing other programs.  </a:t>
            </a:r>
          </a:p>
          <a:p>
            <a:pPr lvl="2"/>
            <a:r>
              <a:rPr lang="en-US" dirty="0"/>
              <a:t>Let’s not.</a:t>
            </a:r>
          </a:p>
          <a:p>
            <a:pPr lvl="2"/>
            <a:endParaRPr lang="en-US" dirty="0"/>
          </a:p>
          <a:p>
            <a:r>
              <a:rPr lang="en-US" dirty="0"/>
              <a:t>A shell is just a program for launching and managing other programs.</a:t>
            </a:r>
          </a:p>
          <a:p>
            <a:pPr lvl="1"/>
            <a:r>
              <a:rPr lang="en-US" dirty="0"/>
              <a:t>There are many different ‘shells’, each with their own style of commands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F50A1-6DBA-42BA-B5BB-6D8654498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 3505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7534DC-B568-49EC-96B5-0F2628939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Discussion03 - </a:t>
            </a:r>
            <a:fld id="{39DE2B98-8B52-485F-A54A-164EB6EE4E5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4097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9DA38-181D-479A-A6D4-12DAD6185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Shell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45AEDA-76E8-4620-A80B-22073EF170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‘interpreter’ is a program that translates keywords (typed or from a file) into actions.</a:t>
            </a:r>
          </a:p>
          <a:p>
            <a:pPr lvl="1"/>
            <a:r>
              <a:rPr lang="en-US" dirty="0"/>
              <a:t>A shell is an interpreter.</a:t>
            </a:r>
          </a:p>
          <a:p>
            <a:pPr lvl="1"/>
            <a:r>
              <a:rPr lang="en-US" dirty="0"/>
              <a:t>Some languages are interpreted (Basic, Perl, Python, etc.)</a:t>
            </a:r>
          </a:p>
          <a:p>
            <a:pPr lvl="1"/>
            <a:r>
              <a:rPr lang="en-US" dirty="0"/>
              <a:t>C++ / Java are not – statements are converted to assembly language and packaged into program files.</a:t>
            </a:r>
          </a:p>
          <a:p>
            <a:pPr lvl="1"/>
            <a:endParaRPr lang="en-US" dirty="0"/>
          </a:p>
          <a:p>
            <a:r>
              <a:rPr lang="en-US" dirty="0"/>
              <a:t>In a shell, each typed command is compared against a known list of commands.</a:t>
            </a:r>
          </a:p>
          <a:p>
            <a:pPr lvl="1"/>
            <a:r>
              <a:rPr lang="en-US" dirty="0"/>
              <a:t>If recognized, </a:t>
            </a:r>
            <a:r>
              <a:rPr lang="en-US" i="1" dirty="0"/>
              <a:t>the shell performs the specified action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If not recognized, the shell searches for an application to run (and runs it).</a:t>
            </a:r>
          </a:p>
          <a:p>
            <a:pPr lvl="2"/>
            <a:r>
              <a:rPr lang="en-US" dirty="0"/>
              <a:t>It searches folders and files for a matching named application.</a:t>
            </a:r>
          </a:p>
          <a:p>
            <a:pPr lvl="2"/>
            <a:r>
              <a:rPr lang="en-US" dirty="0"/>
              <a:t>See “Search Path”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F50A1-6DBA-42BA-B5BB-6D8654498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 3505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7534DC-B568-49EC-96B5-0F2628939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Discussion03 - </a:t>
            </a:r>
            <a:fld id="{39DE2B98-8B52-485F-A54A-164EB6EE4E5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43838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Class">
  <a:themeElements>
    <a:clrScheme name="">
      <a:dk1>
        <a:srgbClr val="000000"/>
      </a:dk1>
      <a:lt1>
        <a:srgbClr val="FFFFFF"/>
      </a:lt1>
      <a:dk2>
        <a:srgbClr val="0000FF"/>
      </a:dk2>
      <a:lt2>
        <a:srgbClr val="000000"/>
      </a:lt2>
      <a:accent1>
        <a:srgbClr val="0066CC"/>
      </a:accent1>
      <a:accent2>
        <a:srgbClr val="FF0000"/>
      </a:accent2>
      <a:accent3>
        <a:srgbClr val="FFFFFF"/>
      </a:accent3>
      <a:accent4>
        <a:srgbClr val="000000"/>
      </a:accent4>
      <a:accent5>
        <a:srgbClr val="AAB8E2"/>
      </a:accent5>
      <a:accent6>
        <a:srgbClr val="E70000"/>
      </a:accent6>
      <a:hlink>
        <a:srgbClr val="00FF00"/>
      </a:hlink>
      <a:folHlink>
        <a:srgbClr val="A0A0A0"/>
      </a:folHlink>
    </a:clrScheme>
    <a:fontScheme name="Clas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lass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F:\program files\msoffice\Templates\Class.pot</Template>
  <TotalTime>26332</TotalTime>
  <Words>1836</Words>
  <Application>Microsoft Office PowerPoint</Application>
  <PresentationFormat>On-screen Show (4:3)</PresentationFormat>
  <Paragraphs>297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Courier New</vt:lpstr>
      <vt:lpstr>Monotype Sorts</vt:lpstr>
      <vt:lpstr>Times New Roman</vt:lpstr>
      <vt:lpstr>Wingdings</vt:lpstr>
      <vt:lpstr>Class</vt:lpstr>
      <vt:lpstr>Software Practice II Discussion Section September 16, 2020</vt:lpstr>
      <vt:lpstr>Lab Exercise #1</vt:lpstr>
      <vt:lpstr>What is Git?</vt:lpstr>
      <vt:lpstr>Git Workflow</vt:lpstr>
      <vt:lpstr>Git Commands</vt:lpstr>
      <vt:lpstr>-- Pause --</vt:lpstr>
      <vt:lpstr>Lab Exercise #2</vt:lpstr>
      <vt:lpstr>First, what is the shell?</vt:lpstr>
      <vt:lpstr>Shell commands</vt:lpstr>
      <vt:lpstr>Shell commands</vt:lpstr>
      <vt:lpstr>Let’s check out shell scripts…</vt:lpstr>
      <vt:lpstr>Explore this:</vt:lpstr>
      <vt:lpstr>Selecting a shell to run your script</vt:lpstr>
      <vt:lpstr>Try the following:</vt:lpstr>
      <vt:lpstr>How did that change anything?</vt:lpstr>
      <vt:lpstr>Seeing that it works.  </vt:lpstr>
      <vt:lpstr>Example continued</vt:lpstr>
      <vt:lpstr>Imagine the uses…</vt:lpstr>
      <vt:lpstr>Making your own scripts</vt:lpstr>
      <vt:lpstr>Startup script</vt:lpstr>
      <vt:lpstr>Startup script</vt:lpstr>
      <vt:lpstr>A few other critical concepts</vt:lpstr>
      <vt:lpstr>Wow, this is a lot to learn!</vt:lpstr>
      <vt:lpstr>Surviving</vt:lpstr>
      <vt:lpstr>Best ideas/commands to explore: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the Class</dc:title>
  <dc:creator>Peter Jensen</dc:creator>
  <cp:lastModifiedBy>Tajen</cp:lastModifiedBy>
  <cp:revision>498</cp:revision>
  <cp:lastPrinted>2018-01-31T00:55:59Z</cp:lastPrinted>
  <dcterms:created xsi:type="dcterms:W3CDTF">2009-01-06T19:27:38Z</dcterms:created>
  <dcterms:modified xsi:type="dcterms:W3CDTF">2020-09-14T21:04:37Z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2</vt:i4>
  </property>
  <property fmtid="{D5CDD505-2E9C-101B-9397-08002B2CF9AE}" pid="3" name="GraphicType">
    <vt:i4>2</vt:i4>
  </property>
  <property fmtid="{D5CDD505-2E9C-101B-9397-08002B2CF9AE}" pid="4" name="Compression">
    <vt:i4>100</vt:i4>
  </property>
  <property fmtid="{D5CDD505-2E9C-101B-9397-08002B2CF9AE}" pid="5" name="ScreenSize">
    <vt:i4>2</vt:i4>
  </property>
  <property fmtid="{D5CDD505-2E9C-101B-9397-08002B2CF9AE}" pid="6" name="ScreenUsage">
    <vt:i4>2</vt:i4>
  </property>
  <property fmtid="{D5CDD505-2E9C-101B-9397-08002B2CF9AE}" pid="7" name="MailAddress">
    <vt:lpwstr>kessler@cs.utah.edu</vt:lpwstr>
  </property>
  <property fmtid="{D5CDD505-2E9C-101B-9397-08002B2CF9AE}" pid="8" name="HomePage">
    <vt:lpwstr>www.cs.utah.edu</vt:lpwstr>
  </property>
  <property fmtid="{D5CDD505-2E9C-101B-9397-08002B2CF9AE}" pid="9" name="Other">
    <vt:lpwstr/>
  </property>
  <property fmtid="{D5CDD505-2E9C-101B-9397-08002B2CF9AE}" pid="10" name="DownloadOriginal">
    <vt:bool>true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J:\cs3500\lecture</vt:lpwstr>
  </property>
</Properties>
</file>