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17"/>
  </p:notesMasterIdLst>
  <p:sldIdLst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3FAD2-47D9-4666-BB34-65904AC504DE}" type="datetimeFigureOut">
              <a:rPr lang="it-IT" smtClean="0"/>
              <a:t>13/06/2016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6C793-6F6A-4C20-BB0B-6E8C286D72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85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points</a:t>
            </a:r>
          </a:p>
          <a:p>
            <a:pPr marL="171450" indent="-171450">
              <a:buFontTx/>
              <a:buChar char="•"/>
            </a:pPr>
            <a:r>
              <a:rPr lang="en-US" baseline="0" dirty="0"/>
              <a:t>Push notifications work the same no matter which client you’re working with</a:t>
            </a:r>
          </a:p>
          <a:p>
            <a:pPr marL="171450" indent="-171450">
              <a:buFontTx/>
              <a:buChar char="•"/>
            </a:pPr>
            <a:r>
              <a:rPr lang="en-US" baseline="0" dirty="0"/>
              <a:t>Client talks to PNS to register for push</a:t>
            </a:r>
          </a:p>
          <a:p>
            <a:pPr marL="171450" indent="-171450">
              <a:buFontTx/>
              <a:buChar char="•"/>
            </a:pPr>
            <a:r>
              <a:rPr lang="en-US" baseline="0" dirty="0"/>
              <a:t>Client gets token, passes to Mobile Service</a:t>
            </a:r>
          </a:p>
          <a:p>
            <a:pPr marL="171450" indent="-171450">
              <a:buFontTx/>
              <a:buChar char="•"/>
            </a:pPr>
            <a:r>
              <a:rPr lang="en-US" baseline="0" dirty="0"/>
              <a:t>Mobile Service asks PNS to deliver payload to token / channel URI / registration ID</a:t>
            </a:r>
          </a:p>
          <a:p>
            <a:pPr marL="171450" indent="-171450">
              <a:buFontTx/>
              <a:buChar char="•"/>
            </a:pPr>
            <a:r>
              <a:rPr lang="en-US" baseline="0" dirty="0"/>
              <a:t>PNS delivers push to client app</a:t>
            </a:r>
          </a:p>
          <a:p>
            <a:pPr marL="171450" indent="-171450">
              <a:buFontTx/>
              <a:buChar char="•"/>
            </a:pPr>
            <a:r>
              <a:rPr lang="en-US" dirty="0"/>
              <a:t>PNS = Push Notification Service (i.e. MPNS,</a:t>
            </a:r>
            <a:r>
              <a:rPr lang="en-US" baseline="0" dirty="0"/>
              <a:t> WNS, GCM, ADM, APNS)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Points</a:t>
            </a:r>
          </a:p>
          <a:p>
            <a:pPr marL="171450" indent="-171450">
              <a:buFontTx/>
              <a:buChar char="•"/>
            </a:pPr>
            <a:r>
              <a:rPr lang="en-US" dirty="0"/>
              <a:t>Server </a:t>
            </a:r>
            <a:r>
              <a:rPr lang="en-US" dirty="0" err="1"/>
              <a:t>auth</a:t>
            </a:r>
            <a:r>
              <a:rPr lang="en-US" dirty="0"/>
              <a:t> flow uses OAUTH</a:t>
            </a:r>
          </a:p>
          <a:p>
            <a:pPr marL="171450" indent="-171450">
              <a:buFontTx/>
              <a:buChar char="•"/>
            </a:pPr>
            <a:r>
              <a:rPr lang="en-US" dirty="0"/>
              <a:t>Mobile</a:t>
            </a:r>
            <a:r>
              <a:rPr lang="en-US" baseline="0" dirty="0"/>
              <a:t> Service is registered with provider to allow </a:t>
            </a:r>
            <a:r>
              <a:rPr lang="en-US" baseline="0" dirty="0" err="1"/>
              <a:t>auth</a:t>
            </a:r>
            <a:endParaRPr lang="en-US" baseline="0" dirty="0"/>
          </a:p>
          <a:p>
            <a:pPr marL="171450" indent="-171450">
              <a:buFontTx/>
              <a:buChar char="•"/>
            </a:pPr>
            <a:r>
              <a:rPr lang="en-US" baseline="0" dirty="0"/>
              <a:t>Client calls </a:t>
            </a:r>
            <a:r>
              <a:rPr lang="en-US" baseline="0" dirty="0" err="1"/>
              <a:t>auth</a:t>
            </a:r>
            <a:r>
              <a:rPr lang="en-US" baseline="0" dirty="0"/>
              <a:t> method and passes in provider name</a:t>
            </a:r>
          </a:p>
          <a:p>
            <a:pPr marL="171450" indent="-171450">
              <a:buFontTx/>
              <a:buChar char="•"/>
            </a:pPr>
            <a:r>
              <a:rPr lang="en-US" baseline="0" dirty="0"/>
              <a:t>User authenticates, Mobile Service and provider do OAUTH</a:t>
            </a:r>
          </a:p>
          <a:p>
            <a:pPr marL="171450" indent="-171450">
              <a:buFontTx/>
              <a:buChar char="•"/>
            </a:pPr>
            <a:r>
              <a:rPr lang="en-US" baseline="0" dirty="0"/>
              <a:t>User ID and token (for Mobile Service) returned to client</a:t>
            </a:r>
          </a:p>
          <a:p>
            <a:pPr marL="171450" indent="-171450">
              <a:buFontTx/>
              <a:buChar char="•"/>
            </a:pPr>
            <a:r>
              <a:rPr lang="en-US" baseline="0" dirty="0"/>
              <a:t>Provider token / secret accessible in Mobile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points</a:t>
            </a:r>
          </a:p>
          <a:p>
            <a:pPr marL="171450" indent="-171450">
              <a:buFontTx/>
              <a:buChar char="•"/>
            </a:pPr>
            <a:r>
              <a:rPr lang="en-US" dirty="0"/>
              <a:t>Client flow uses SDKs for provider / platform</a:t>
            </a:r>
          </a:p>
          <a:p>
            <a:pPr marL="171450" indent="-171450">
              <a:buFontTx/>
              <a:buChar char="•"/>
            </a:pPr>
            <a:r>
              <a:rPr lang="en-US" dirty="0"/>
              <a:t>User </a:t>
            </a:r>
            <a:r>
              <a:rPr lang="en-US" dirty="0" err="1"/>
              <a:t>auths</a:t>
            </a:r>
            <a:r>
              <a:rPr lang="en-US" dirty="0"/>
              <a:t> using SDK on client</a:t>
            </a:r>
          </a:p>
          <a:p>
            <a:pPr marL="171450" indent="-171450">
              <a:buFontTx/>
              <a:buChar char="•"/>
            </a:pPr>
            <a:r>
              <a:rPr lang="en-US" dirty="0"/>
              <a:t>Provider token / secret sent to</a:t>
            </a:r>
            <a:r>
              <a:rPr lang="en-US" baseline="0" dirty="0"/>
              <a:t> Mobile Service</a:t>
            </a:r>
          </a:p>
          <a:p>
            <a:pPr marL="171450" indent="-171450">
              <a:buFontTx/>
              <a:buChar char="•"/>
            </a:pPr>
            <a:r>
              <a:rPr lang="en-US" baseline="0" dirty="0"/>
              <a:t>Mobile Service checks validity and hands back user ID and token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3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1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51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128" y="2345907"/>
            <a:ext cx="3874895" cy="202387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669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79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35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695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695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84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7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53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zure Light" descr="MS-Azure_rgb_Wh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86" y="147877"/>
            <a:ext cx="1662233" cy="382281"/>
          </a:xfrm>
          <a:prstGeom prst="rect">
            <a:avLst/>
          </a:prstGeom>
        </p:spPr>
      </p:pic>
      <p:pic>
        <p:nvPicPr>
          <p:cNvPr id="6" name="Logo" descr="MS Logo 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29" y="6468242"/>
            <a:ext cx="1169019" cy="2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48285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zure Light" descr="MS-Azure_rgb_Wh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86" y="147877"/>
            <a:ext cx="1662233" cy="382281"/>
          </a:xfrm>
          <a:prstGeom prst="rect">
            <a:avLst/>
          </a:prstGeom>
        </p:spPr>
      </p:pic>
      <p:pic>
        <p:nvPicPr>
          <p:cNvPr id="7" name="Logo" descr="MS Logo 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29" y="6468242"/>
            <a:ext cx="1169019" cy="2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33361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7" y="1849611"/>
            <a:ext cx="11148647" cy="11749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236" y="3024555"/>
            <a:ext cx="11148647" cy="7121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311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08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003787" y="6128236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Milano, 13</a:t>
            </a:r>
            <a:r>
              <a:rPr lang="it-IT" baseline="0" dirty="0">
                <a:solidFill>
                  <a:schemeClr val="bg1"/>
                </a:solidFill>
              </a:rPr>
              <a:t> Giugno 2016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054" y="6082070"/>
            <a:ext cx="4421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#TecHeroes loves GameDev Tour</a:t>
            </a:r>
          </a:p>
        </p:txBody>
      </p:sp>
    </p:spTree>
    <p:extLst>
      <p:ext uri="{BB962C8B-B14F-4D97-AF65-F5344CB8AC3E}">
        <p14:creationId xmlns:p14="http://schemas.microsoft.com/office/powerpoint/2010/main" val="333398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60" r:id="rId7"/>
    <p:sldLayoutId id="2147483661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D5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221" y="6665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07" y="4062046"/>
            <a:ext cx="4970585" cy="2795954"/>
          </a:xfrm>
          <a:prstGeom prst="rect">
            <a:avLst/>
          </a:prstGeom>
          <a:effectLst>
            <a:softEdge rad="0"/>
          </a:effectLst>
        </p:spPr>
      </p:pic>
      <p:sp>
        <p:nvSpPr>
          <p:cNvPr id="16" name="TextBox 15"/>
          <p:cNvSpPr txBox="1"/>
          <p:nvPr userDrawn="1"/>
        </p:nvSpPr>
        <p:spPr>
          <a:xfrm>
            <a:off x="167054" y="6082070"/>
            <a:ext cx="4421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#TecHeroes loves GameDev Tour</a:t>
            </a:r>
          </a:p>
        </p:txBody>
      </p:sp>
    </p:spTree>
    <p:extLst>
      <p:ext uri="{BB962C8B-B14F-4D97-AF65-F5344CB8AC3E}">
        <p14:creationId xmlns:p14="http://schemas.microsoft.com/office/powerpoint/2010/main" val="387472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Azure Mobile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How-to create a backend on cloud for your game</a:t>
            </a:r>
          </a:p>
        </p:txBody>
      </p:sp>
    </p:spTree>
    <p:extLst>
      <p:ext uri="{BB962C8B-B14F-4D97-AF65-F5344CB8AC3E}">
        <p14:creationId xmlns:p14="http://schemas.microsoft.com/office/powerpoint/2010/main" val="22464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1100" y="133239"/>
            <a:ext cx="11080750" cy="9572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Auth</a:t>
            </a:r>
            <a:r>
              <a:rPr lang="en-US" dirty="0"/>
              <a:t> Flow (client)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9980" y="600818"/>
            <a:ext cx="10041845" cy="4914157"/>
            <a:chOff x="749980" y="600819"/>
            <a:chExt cx="10585766" cy="611135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8394108" y="600819"/>
              <a:ext cx="2941638" cy="9144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FFFF"/>
                  </a:solidFill>
                </a:rPr>
                <a:t>GOOGLE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394108" y="1667390"/>
              <a:ext cx="2941638" cy="9144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FFFF"/>
                  </a:solidFill>
                </a:rPr>
                <a:t>FACEBOOK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394108" y="2733961"/>
              <a:ext cx="2941638" cy="9144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FFFF"/>
                  </a:solidFill>
                </a:rPr>
                <a:t>TWITTER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783466" y="5797776"/>
              <a:ext cx="4254611" cy="9144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FFFF"/>
                  </a:solidFill>
                </a:rPr>
                <a:t>  MOBILE SERVICE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980" y="2597376"/>
              <a:ext cx="2399191" cy="9136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  DEVICE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574243" y="3437713"/>
              <a:ext cx="3080915" cy="2312653"/>
              <a:chOff x="6136758" y="603799"/>
              <a:chExt cx="3080915" cy="2312653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6136758" y="603799"/>
                <a:ext cx="3080915" cy="2312653"/>
              </a:xfrm>
              <a:prstGeom prst="straightConnector1">
                <a:avLst/>
              </a:prstGeom>
              <a:ln w="92075"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 rot="2242608">
                <a:off x="6693729" y="1220985"/>
                <a:ext cx="2210151" cy="634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AUTH CODE</a:t>
                </a:r>
              </a:p>
            </p:txBody>
          </p:sp>
        </p:grpSp>
        <p:sp>
          <p:nvSpPr>
            <p:cNvPr id="38" name="Smiley Face 37"/>
            <p:cNvSpPr/>
            <p:nvPr/>
          </p:nvSpPr>
          <p:spPr bwMode="auto">
            <a:xfrm>
              <a:off x="7242392" y="6068097"/>
              <a:ext cx="455758" cy="405118"/>
            </a:xfrm>
            <a:prstGeom prst="smileyFac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accent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555789" y="1572831"/>
              <a:ext cx="5737991" cy="1710345"/>
              <a:chOff x="3375846" y="1556578"/>
              <a:chExt cx="5737991" cy="1710345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969228" y="1556578"/>
                <a:ext cx="5144609" cy="1676002"/>
                <a:chOff x="3969228" y="1556578"/>
                <a:chExt cx="5144609" cy="1676002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 flipH="1">
                  <a:off x="3969228" y="1556578"/>
                  <a:ext cx="5144609" cy="1676002"/>
                </a:xfrm>
                <a:prstGeom prst="straightConnector1">
                  <a:avLst/>
                </a:prstGeom>
                <a:ln w="92075">
                  <a:solidFill>
                    <a:schemeClr val="tx1">
                      <a:lumMod val="75000"/>
                      <a:lumOff val="25000"/>
                    </a:schemeClr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 rot="20499625">
                  <a:off x="4748288" y="1716955"/>
                  <a:ext cx="3830653" cy="6340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/>
                    <a:t>AUTH CODE + TOKEN</a:t>
                  </a:r>
                </a:p>
              </p:txBody>
            </p:sp>
          </p:grpSp>
          <p:sp>
            <p:nvSpPr>
              <p:cNvPr id="43" name="Smiley Face 42"/>
              <p:cNvSpPr/>
              <p:nvPr/>
            </p:nvSpPr>
            <p:spPr bwMode="auto">
              <a:xfrm>
                <a:off x="3375846" y="2861805"/>
                <a:ext cx="455758" cy="405118"/>
              </a:xfrm>
              <a:prstGeom prst="smileyFace">
                <a:avLst/>
              </a:prstGeom>
              <a:noFill/>
              <a:ln w="381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324136" y="1785054"/>
              <a:ext cx="1815802" cy="3968696"/>
              <a:chOff x="6686993" y="1389540"/>
              <a:chExt cx="1815802" cy="3968696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6686993" y="1746647"/>
                <a:ext cx="1815802" cy="3611589"/>
              </a:xfrm>
              <a:prstGeom prst="straightConnector1">
                <a:avLst/>
              </a:prstGeom>
              <a:ln w="92075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 rot="17746886">
                <a:off x="5775246" y="2791520"/>
                <a:ext cx="3437979" cy="634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GRAPH ACCESS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972006" y="624869"/>
              <a:ext cx="5585701" cy="2048707"/>
              <a:chOff x="3334863" y="610355"/>
              <a:chExt cx="5585701" cy="2048707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3512028" y="983060"/>
                <a:ext cx="5144609" cy="1676002"/>
              </a:xfrm>
              <a:prstGeom prst="straightConnector1">
                <a:avLst/>
              </a:prstGeom>
              <a:ln w="92075"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 rot="20655570">
                <a:off x="4044416" y="610355"/>
                <a:ext cx="4876148" cy="960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CREDENTIALS</a:t>
                </a:r>
                <a:br>
                  <a:rPr lang="en-US" sz="2400" dirty="0"/>
                </a:br>
                <a:r>
                  <a:rPr lang="en-US" sz="2400" dirty="0"/>
                  <a:t>(via native SDKs)</a:t>
                </a:r>
              </a:p>
            </p:txBody>
          </p:sp>
          <p:pic>
            <p:nvPicPr>
              <p:cNvPr id="52" name="Picture 51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124" b="23060"/>
              <a:stretch/>
            </p:blipFill>
            <p:spPr>
              <a:xfrm rot="20503097">
                <a:off x="3334863" y="1569455"/>
                <a:ext cx="973382" cy="914400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53" name="Straight Arrow Connector 52"/>
            <p:cNvCxnSpPr/>
            <p:nvPr/>
          </p:nvCxnSpPr>
          <p:spPr>
            <a:xfrm rot="20679126" flipH="1" flipV="1">
              <a:off x="2521993" y="3284299"/>
              <a:ext cx="2096609" cy="2769455"/>
            </a:xfrm>
            <a:prstGeom prst="straightConnector1">
              <a:avLst/>
            </a:prstGeom>
            <a:ln w="9207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2185544">
              <a:off x="2856660" y="4269380"/>
              <a:ext cx="1921950" cy="6340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/>
                <a:t>IDENTITY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20440316">
              <a:off x="4200673" y="2492718"/>
              <a:ext cx="3437979" cy="6340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/>
                <a:t>GRAPH ACCESS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381681" y="3800532"/>
              <a:ext cx="2941638" cy="9144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FFFF"/>
                  </a:solidFill>
                </a:rPr>
                <a:t>MICROSOFT ACCOUNT 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8381681" y="4867101"/>
              <a:ext cx="2941638" cy="9144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FFFF"/>
                  </a:solidFill>
                </a:rPr>
                <a:t>AAD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67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768561" y="2549903"/>
            <a:ext cx="2545341" cy="1045813"/>
          </a:xfrm>
          <a:prstGeom prst="roundRect">
            <a:avLst>
              <a:gd name="adj" fmla="val 92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32547" y="284221"/>
            <a:ext cx="11080750" cy="9572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Offline Sync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4609682" y="2319371"/>
            <a:ext cx="1014832" cy="16339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16196" y="2604843"/>
            <a:ext cx="2466452" cy="940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1" dirty="0" err="1">
                <a:solidFill>
                  <a:srgbClr val="FFFFFF"/>
                </a:solidFill>
              </a:rPr>
              <a:t>TableController</a:t>
            </a:r>
            <a:endParaRPr lang="en-US" sz="1961" dirty="0">
              <a:solidFill>
                <a:srgbClr val="FFFFFF"/>
              </a:solidFill>
            </a:endParaRPr>
          </a:p>
          <a:p>
            <a:pPr algn="ctr"/>
            <a:r>
              <a:rPr lang="en-US" sz="1961" dirty="0">
                <a:solidFill>
                  <a:srgbClr val="FFFFFF"/>
                </a:solidFill>
              </a:rPr>
              <a:t>(with optimistic concurrency)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587588" y="2437965"/>
            <a:ext cx="990576" cy="139679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2578163" y="3211112"/>
            <a:ext cx="15211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829398" y="3374894"/>
            <a:ext cx="17802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63797" y="4042710"/>
            <a:ext cx="1409125" cy="301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404040"/>
                </a:solidFill>
              </a:rPr>
              <a:t>Mobile Service</a:t>
            </a:r>
            <a:endParaRPr lang="en-US" sz="1372" dirty="0">
              <a:solidFill>
                <a:srgbClr val="40404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08030" y="4041250"/>
            <a:ext cx="734201" cy="301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404040"/>
                </a:solidFill>
              </a:rPr>
              <a:t>Device</a:t>
            </a:r>
            <a:endParaRPr lang="en-US" sz="1372" dirty="0">
              <a:solidFill>
                <a:srgbClr val="40404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1892527" y="2709103"/>
            <a:ext cx="394389" cy="502009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9284458" y="831622"/>
            <a:ext cx="1313955" cy="923062"/>
            <a:chOff x="9263837" y="1459884"/>
            <a:chExt cx="1340303" cy="94157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>
              <a:biLevel thresh="75000"/>
            </a:blip>
            <a:stretch>
              <a:fillRect/>
            </a:stretch>
          </p:blipFill>
          <p:spPr>
            <a:xfrm>
              <a:off x="9657389" y="1459884"/>
              <a:ext cx="553200" cy="58466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263837" y="2093678"/>
              <a:ext cx="1340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72" b="1" dirty="0">
                  <a:solidFill>
                    <a:srgbClr val="404040"/>
                  </a:solidFill>
                </a:rPr>
                <a:t>SQL Database</a:t>
              </a:r>
              <a:endParaRPr lang="en-US" sz="1372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613307" y="2029703"/>
            <a:ext cx="656255" cy="897722"/>
            <a:chOff x="7840687" y="2622816"/>
            <a:chExt cx="669414" cy="915723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biLevel thresh="75000"/>
            </a:blip>
            <a:stretch>
              <a:fillRect/>
            </a:stretch>
          </p:blipFill>
          <p:spPr>
            <a:xfrm>
              <a:off x="7970837" y="2622816"/>
              <a:ext cx="409115" cy="530631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7840687" y="3230762"/>
              <a:ext cx="669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72" b="1" dirty="0">
                  <a:solidFill>
                    <a:srgbClr val="404040"/>
                  </a:solidFill>
                </a:rPr>
                <a:t>BYOD</a:t>
              </a:r>
              <a:endParaRPr lang="en-US" sz="1372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30543" y="4344436"/>
            <a:ext cx="1021784" cy="874477"/>
            <a:chOff x="8154067" y="5043138"/>
            <a:chExt cx="1042273" cy="892012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>
              <a:biLevel thresh="75000"/>
            </a:blip>
            <a:stretch>
              <a:fillRect/>
            </a:stretch>
          </p:blipFill>
          <p:spPr>
            <a:xfrm>
              <a:off x="8379952" y="5043138"/>
              <a:ext cx="590504" cy="513314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8154067" y="5627373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72" b="1" dirty="0" err="1">
                  <a:solidFill>
                    <a:srgbClr val="404040"/>
                  </a:solidFill>
                </a:rPr>
                <a:t>MongoDB</a:t>
              </a:r>
              <a:endParaRPr lang="en-US" sz="1372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8135" y="3202444"/>
            <a:ext cx="1306601" cy="866973"/>
            <a:chOff x="7610031" y="3638368"/>
            <a:chExt cx="1332801" cy="884358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>
              <a:biLevel thresh="75000"/>
            </a:blip>
            <a:stretch>
              <a:fillRect/>
            </a:stretch>
          </p:blipFill>
          <p:spPr>
            <a:xfrm>
              <a:off x="7943280" y="3638368"/>
              <a:ext cx="666304" cy="56203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610031" y="4214949"/>
              <a:ext cx="1332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72" b="1" dirty="0">
                  <a:solidFill>
                    <a:srgbClr val="404040"/>
                  </a:solidFill>
                </a:rPr>
                <a:t>Table Storage</a:t>
              </a:r>
              <a:endParaRPr lang="en-US" sz="1372" dirty="0">
                <a:solidFill>
                  <a:srgbClr val="404040"/>
                </a:solidFill>
              </a:endParaRPr>
            </a:p>
          </p:txBody>
        </p:sp>
      </p:grpSp>
      <p:sp>
        <p:nvSpPr>
          <p:cNvPr id="57" name="Left Brace 56"/>
          <p:cNvSpPr/>
          <p:nvPr/>
        </p:nvSpPr>
        <p:spPr>
          <a:xfrm>
            <a:off x="8562310" y="1182165"/>
            <a:ext cx="224106" cy="3877102"/>
          </a:xfrm>
          <a:prstGeom prst="leftBrace">
            <a:avLst>
              <a:gd name="adj1" fmla="val 66025"/>
              <a:gd name="adj2" fmla="val 48444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3977" y="3184080"/>
            <a:ext cx="717795" cy="301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404040"/>
                </a:solidFill>
              </a:rPr>
              <a:t>SQLite</a:t>
            </a:r>
            <a:endParaRPr lang="en-US" sz="1372" dirty="0">
              <a:solidFill>
                <a:srgbClr val="40404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59607" y="3444853"/>
            <a:ext cx="1641351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404040"/>
                </a:solidFill>
              </a:rPr>
              <a:t>Explicit Push</a:t>
            </a:r>
            <a:r>
              <a:rPr lang="en-US" sz="1372" dirty="0">
                <a:solidFill>
                  <a:srgbClr val="404040"/>
                </a:solidFill>
              </a:rPr>
              <a:t>/</a:t>
            </a:r>
            <a:r>
              <a:rPr lang="en-US" sz="1372" b="1" dirty="0">
                <a:solidFill>
                  <a:srgbClr val="404040"/>
                </a:solidFill>
              </a:rPr>
              <a:t>Pull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111250" y="1924617"/>
            <a:ext cx="2086436" cy="357278"/>
            <a:chOff x="6564419" y="2733995"/>
            <a:chExt cx="2128273" cy="364442"/>
          </a:xfrm>
        </p:grpSpPr>
        <p:sp>
          <p:nvSpPr>
            <p:cNvPr id="62" name="Lightning Bolt 61"/>
            <p:cNvSpPr/>
            <p:nvPr/>
          </p:nvSpPr>
          <p:spPr bwMode="auto">
            <a:xfrm>
              <a:off x="6564419" y="2733995"/>
              <a:ext cx="312291" cy="364442"/>
            </a:xfrm>
            <a:prstGeom prst="lightningBol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76710" y="2757017"/>
              <a:ext cx="1815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72" b="1" dirty="0">
                  <a:solidFill>
                    <a:srgbClr val="404040"/>
                  </a:solidFill>
                </a:rPr>
                <a:t>Conflict resolution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226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9595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Questions...?</a:t>
            </a:r>
          </a:p>
        </p:txBody>
      </p:sp>
    </p:spTree>
    <p:extLst>
      <p:ext uri="{BB962C8B-B14F-4D97-AF65-F5344CB8AC3E}">
        <p14:creationId xmlns:p14="http://schemas.microsoft.com/office/powerpoint/2010/main" val="30948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Thank you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97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  <a:p>
            <a:r>
              <a:rPr lang="it-IT" dirty="0"/>
              <a:t>Server Side Features</a:t>
            </a:r>
          </a:p>
          <a:p>
            <a:r>
              <a:rPr lang="it-IT" dirty="0"/>
              <a:t>.NET backend</a:t>
            </a:r>
          </a:p>
          <a:p>
            <a:r>
              <a:rPr lang="it-IT" dirty="0"/>
              <a:t>Push Notifications</a:t>
            </a:r>
          </a:p>
          <a:p>
            <a:r>
              <a:rPr lang="it-IT" dirty="0"/>
              <a:t>Authentication</a:t>
            </a:r>
          </a:p>
          <a:p>
            <a:r>
              <a:rPr lang="it-IT" dirty="0"/>
              <a:t>Offline Sync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00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14375" y="304800"/>
            <a:ext cx="10676420" cy="4905375"/>
            <a:chOff x="400361" y="342900"/>
            <a:chExt cx="11896543" cy="5889293"/>
          </a:xfrm>
        </p:grpSpPr>
        <p:sp>
          <p:nvSpPr>
            <p:cNvPr id="2" name="Title 1"/>
            <p:cNvSpPr txBox="1">
              <a:spLocks/>
            </p:cNvSpPr>
            <p:nvPr/>
          </p:nvSpPr>
          <p:spPr>
            <a:xfrm>
              <a:off x="1111250" y="342900"/>
              <a:ext cx="11080750" cy="9572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Azure Mobile App</a:t>
              </a:r>
            </a:p>
          </p:txBody>
        </p:sp>
        <p:pic>
          <p:nvPicPr>
            <p:cNvPr id="3" name="Picture 2" descr="mobile services (feature)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291" y="2138900"/>
              <a:ext cx="3146328" cy="3146328"/>
            </a:xfrm>
            <a:prstGeom prst="rect">
              <a:avLst/>
            </a:prstGeom>
          </p:spPr>
        </p:pic>
        <p:pic>
          <p:nvPicPr>
            <p:cNvPr id="4" name="Picture 3" descr="Access Control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711" y="2862524"/>
              <a:ext cx="780288" cy="780288"/>
            </a:xfrm>
            <a:prstGeom prst="rect">
              <a:avLst/>
            </a:prstGeom>
          </p:spPr>
        </p:pic>
        <p:pic>
          <p:nvPicPr>
            <p:cNvPr id="5" name="Picture 4" descr="Notification Hub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3272" y="4895084"/>
              <a:ext cx="780288" cy="780288"/>
            </a:xfrm>
            <a:prstGeom prst="rect">
              <a:avLst/>
            </a:prstGeom>
          </p:spPr>
        </p:pic>
        <p:pic>
          <p:nvPicPr>
            <p:cNvPr id="6" name="Picture 5" descr="SQL Database (Windows Azure)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3272" y="1496127"/>
              <a:ext cx="780288" cy="780288"/>
            </a:xfrm>
            <a:prstGeom prst="rect">
              <a:avLst/>
            </a:prstGeom>
          </p:spPr>
        </p:pic>
        <p:pic>
          <p:nvPicPr>
            <p:cNvPr id="7" name="Picture 6" descr="Mobile.png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61" y="1694920"/>
              <a:ext cx="1421777" cy="1421777"/>
            </a:xfrm>
            <a:prstGeom prst="rect">
              <a:avLst/>
            </a:prstGeom>
          </p:spPr>
        </p:pic>
        <p:sp>
          <p:nvSpPr>
            <p:cNvPr id="8" name="Left-Right Arrow 7"/>
            <p:cNvSpPr/>
            <p:nvPr/>
          </p:nvSpPr>
          <p:spPr>
            <a:xfrm>
              <a:off x="1812808" y="3252668"/>
              <a:ext cx="1844792" cy="1182563"/>
            </a:xfrm>
            <a:prstGeom prst="left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45630" y="1588839"/>
              <a:ext cx="3056061" cy="70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Storage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45631" y="2931066"/>
              <a:ext cx="3851273" cy="70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Authentication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5631" y="4936529"/>
              <a:ext cx="3635822" cy="70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Push Notification</a:t>
              </a:r>
            </a:p>
          </p:txBody>
        </p:sp>
        <p:pic>
          <p:nvPicPr>
            <p:cNvPr id="12" name="Picture 11" descr="Mobile.png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61" y="3252668"/>
              <a:ext cx="1421777" cy="1421777"/>
            </a:xfrm>
            <a:prstGeom prst="rect">
              <a:avLst/>
            </a:prstGeom>
          </p:spPr>
        </p:pic>
        <p:pic>
          <p:nvPicPr>
            <p:cNvPr id="13" name="Picture 12" descr="Mobile.png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61" y="4810416"/>
              <a:ext cx="1421777" cy="142177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695" y="5183305"/>
              <a:ext cx="479107" cy="57492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45" y="3515842"/>
              <a:ext cx="772610" cy="7726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60" y="2132820"/>
              <a:ext cx="545975" cy="545975"/>
            </a:xfrm>
            <a:prstGeom prst="rect">
              <a:avLst/>
            </a:prstGeom>
          </p:spPr>
        </p:pic>
        <p:sp>
          <p:nvSpPr>
            <p:cNvPr id="17" name="Left Brace 16"/>
            <p:cNvSpPr/>
            <p:nvPr/>
          </p:nvSpPr>
          <p:spPr>
            <a:xfrm>
              <a:off x="5994883" y="1290163"/>
              <a:ext cx="1418389" cy="4670469"/>
            </a:xfrm>
            <a:prstGeom prst="leftBrace">
              <a:avLst/>
            </a:prstGeom>
            <a:ln w="571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1201" y="3808823"/>
              <a:ext cx="609922" cy="60992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898" y="3804518"/>
              <a:ext cx="619260" cy="62514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748" y="3804518"/>
              <a:ext cx="602650" cy="60265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12" y="3829955"/>
              <a:ext cx="678695" cy="55177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9317" y="3804518"/>
              <a:ext cx="707212" cy="70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34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9508" y="1300075"/>
            <a:ext cx="3642549" cy="1124439"/>
          </a:xfrm>
          <a:prstGeom prst="rect">
            <a:avLst/>
          </a:prstGeom>
          <a:solidFill>
            <a:srgbClr val="9B4F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/>
              <a:t>Node.js</a:t>
            </a:r>
            <a:r>
              <a:rPr lang="en-US" sz="2400" dirty="0"/>
              <a:t> scripts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6341" y="4090585"/>
            <a:ext cx="3642549" cy="1124439"/>
          </a:xfrm>
          <a:prstGeom prst="rect">
            <a:avLst/>
          </a:prstGeom>
          <a:solidFill>
            <a:srgbClr val="BA14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Intercept CRUD requests to tables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6341" y="2785601"/>
            <a:ext cx="3642549" cy="1124439"/>
          </a:xfrm>
          <a:prstGeom prst="rect">
            <a:avLst/>
          </a:prstGeom>
          <a:solidFill>
            <a:srgbClr val="5234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Passes through to SQL by 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1660" y="4090585"/>
            <a:ext cx="3642549" cy="1124439"/>
          </a:xfrm>
          <a:prstGeom prst="rect">
            <a:avLst/>
          </a:prstGeom>
          <a:solidFill>
            <a:srgbClr val="028B0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Fully customizable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21660" y="1319817"/>
            <a:ext cx="3642549" cy="1124439"/>
          </a:xfrm>
          <a:prstGeom prst="rect">
            <a:avLst/>
          </a:prstGeom>
          <a:solidFill>
            <a:srgbClr val="DE7B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.NET Web API</a:t>
            </a:r>
          </a:p>
          <a:p>
            <a:pPr algn="ctr"/>
            <a:r>
              <a:rPr lang="en-US" sz="2400" dirty="0"/>
              <a:t>backend in </a:t>
            </a:r>
          </a:p>
          <a:p>
            <a:pPr algn="ctr"/>
            <a:r>
              <a:rPr lang="en-US" sz="2400" dirty="0"/>
              <a:t>Visual Studio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1660" y="2785601"/>
            <a:ext cx="3642549" cy="1124439"/>
          </a:xfrm>
          <a:prstGeom prst="rect">
            <a:avLst/>
          </a:prstGeom>
          <a:solidFill>
            <a:srgbClr val="0E2C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solidFill>
                  <a:schemeClr val="bg1"/>
                </a:solidFill>
              </a:rPr>
              <a:t>MongoDB</a:t>
            </a:r>
            <a:r>
              <a:rPr lang="en-US" sz="2400" dirty="0">
                <a:solidFill>
                  <a:schemeClr val="bg1"/>
                </a:solidFill>
              </a:rPr>
              <a:t>, Table Storage, SQL out of the box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8721" y="253484"/>
            <a:ext cx="50930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Server Side features </a:t>
            </a:r>
            <a:endParaRPr lang="it-IT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20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421554" y="2132012"/>
            <a:ext cx="2848714" cy="917575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.NET Backend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3411631" y="1523458"/>
            <a:ext cx="8625516" cy="4420683"/>
          </a:xfrm>
          <a:prstGeom prst="rect">
            <a:avLst/>
          </a:prstGeom>
        </p:spPr>
        <p:txBody>
          <a:bodyPr>
            <a:noAutofit/>
          </a:bodyPr>
          <a:lstStyle>
            <a:lvl1pPr marL="336076" marR="0" indent="-336076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Web API based w/ additional functionality, developed in and deployed from Visual Studio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TableController</a:t>
            </a:r>
            <a:r>
              <a:rPr lang="en-US" sz="2800" dirty="0">
                <a:solidFill>
                  <a:schemeClr val="tx1"/>
                </a:solidFill>
              </a:rPr>
              <a:t> data context can map to SQL, Table Storage, Mongo, </a:t>
            </a:r>
            <a:r>
              <a:rPr lang="en-US" sz="2800" dirty="0" err="1">
                <a:solidFill>
                  <a:schemeClr val="tx1"/>
                </a:solidFill>
              </a:rPr>
              <a:t>etc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Pull in </a:t>
            </a:r>
            <a:r>
              <a:rPr lang="en-US" sz="2800" dirty="0" err="1">
                <a:solidFill>
                  <a:schemeClr val="tx1"/>
                </a:solidFill>
              </a:rPr>
              <a:t>NuGet</a:t>
            </a:r>
            <a:r>
              <a:rPr lang="en-US" sz="2800" dirty="0">
                <a:solidFill>
                  <a:schemeClr val="tx1"/>
                </a:solidFill>
              </a:rPr>
              <a:t> modules and other .NET libraries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Set permissions with attributes on classes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Local Debug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1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324002" y="0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The REST API</a:t>
            </a:r>
          </a:p>
        </p:txBody>
      </p:sp>
      <p:sp>
        <p:nvSpPr>
          <p:cNvPr id="3" name="Text Placeholder 8"/>
          <p:cNvSpPr>
            <a:spLocks noGrp="1"/>
          </p:cNvSpPr>
          <p:nvPr/>
        </p:nvSpPr>
        <p:spPr>
          <a:xfrm>
            <a:off x="323930" y="1108071"/>
            <a:ext cx="9875837" cy="642018"/>
          </a:xfrm>
          <a:prstGeom prst="rect">
            <a:avLst/>
          </a:prstGeom>
        </p:spPr>
        <p:txBody>
          <a:bodyPr/>
          <a:lstStyle>
            <a:lvl1pPr marL="0" marR="0" indent="0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Tx/>
              <a:buNone/>
              <a:tabLst/>
              <a:defRPr sz="36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Base Endpoint:      	https://MobileService.azure-mobile.net/tables/*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15" y="2022471"/>
            <a:ext cx="11064555" cy="35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2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12079" y="2160587"/>
            <a:ext cx="2848714" cy="917575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Custom API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4068856" y="961483"/>
            <a:ext cx="8625516" cy="4420683"/>
          </a:xfrm>
          <a:prstGeom prst="rect">
            <a:avLst/>
          </a:prstGeom>
        </p:spPr>
        <p:txBody>
          <a:bodyPr>
            <a:noAutofit/>
          </a:bodyPr>
          <a:lstStyle>
            <a:lvl1pPr marL="336076" marR="0" indent="-336076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Non-table based endpoints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Accessible from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GET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POST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PUT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PATCH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DELETE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node.js logic in scripts like table endpoints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.NET delivered through a </a:t>
            </a:r>
            <a:r>
              <a:rPr lang="en-US" sz="2400" dirty="0" err="1">
                <a:solidFill>
                  <a:schemeClr val="tx1"/>
                </a:solidFill>
              </a:rPr>
              <a:t>WebAPI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Expose any functionality you want</a:t>
            </a:r>
          </a:p>
        </p:txBody>
      </p:sp>
    </p:spTree>
    <p:extLst>
      <p:ext uri="{BB962C8B-B14F-4D97-AF65-F5344CB8AC3E}">
        <p14:creationId xmlns:p14="http://schemas.microsoft.com/office/powerpoint/2010/main" val="24445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5040" y="201286"/>
            <a:ext cx="11080750" cy="9572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Push Notification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9539" y="1436913"/>
            <a:ext cx="4588595" cy="38589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06288" indent="-406288" defTabSz="913521" fontAlgn="base">
              <a:lnSpc>
                <a:spcPct val="90000"/>
              </a:lnSpc>
              <a:spcAft>
                <a:spcPts val="1800"/>
              </a:spcAft>
              <a:buClr>
                <a:srgbClr val="FF8A00"/>
              </a:buClr>
              <a:buFont typeface="+mj-lt"/>
              <a:buAutoNum type="arabicPeriod"/>
            </a:pPr>
            <a:r>
              <a:rPr lang="en-US" sz="2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</a:rPr>
              <a:t>Register for push notifications with PNS</a:t>
            </a:r>
          </a:p>
          <a:p>
            <a:pPr marL="406288" indent="-406288" defTabSz="913521" fontAlgn="base">
              <a:lnSpc>
                <a:spcPct val="90000"/>
              </a:lnSpc>
              <a:spcAft>
                <a:spcPts val="1800"/>
              </a:spcAft>
              <a:buClr>
                <a:srgbClr val="FF8A00"/>
              </a:buClr>
              <a:buFont typeface="+mj-lt"/>
              <a:buAutoNum type="arabicPeriod"/>
            </a:pPr>
            <a:r>
              <a:rPr lang="en-US" sz="2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</a:rPr>
              <a:t>Send your identifier to Mobile Service</a:t>
            </a:r>
          </a:p>
          <a:p>
            <a:pPr marL="406288" indent="-406288" defTabSz="913521" fontAlgn="base">
              <a:lnSpc>
                <a:spcPct val="90000"/>
              </a:lnSpc>
              <a:spcAft>
                <a:spcPts val="1800"/>
              </a:spcAft>
              <a:buClr>
                <a:srgbClr val="FF8A00"/>
              </a:buClr>
              <a:buFont typeface="+mj-lt"/>
              <a:buAutoNum type="arabicPeriod"/>
            </a:pPr>
            <a:r>
              <a:rPr lang="en-US" sz="2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</a:rPr>
              <a:t>Send push from server scripts</a:t>
            </a:r>
          </a:p>
          <a:p>
            <a:pPr marL="406288" indent="-406288" defTabSz="913521" fontAlgn="base">
              <a:lnSpc>
                <a:spcPct val="90000"/>
              </a:lnSpc>
              <a:spcAft>
                <a:spcPts val="1800"/>
              </a:spcAft>
              <a:buClr>
                <a:srgbClr val="FF8A00"/>
              </a:buClr>
              <a:buFont typeface="+mj-lt"/>
              <a:buAutoNum type="arabicPeriod"/>
            </a:pPr>
            <a:r>
              <a:rPr lang="en-US" sz="2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</a:rPr>
              <a:t>PNS delivers notification to device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7075" y="1279075"/>
            <a:ext cx="5368925" cy="4174671"/>
            <a:chOff x="517525" y="1349829"/>
            <a:chExt cx="5938523" cy="5160684"/>
          </a:xfrm>
        </p:grpSpPr>
        <p:sp>
          <p:nvSpPr>
            <p:cNvPr id="9" name="Rounded Rectangle 22"/>
            <p:cNvSpPr/>
            <p:nvPr/>
          </p:nvSpPr>
          <p:spPr bwMode="auto">
            <a:xfrm>
              <a:off x="517525" y="1349831"/>
              <a:ext cx="2298535" cy="2588745"/>
            </a:xfrm>
            <a:prstGeom prst="rect">
              <a:avLst/>
            </a:prstGeom>
            <a:solidFill>
              <a:srgbClr val="E6E6E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376" tIns="45689" rIns="91376" bIns="45689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defTabSz="913521" fontAlgn="base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spc="-151" dirty="0">
                  <a:solidFill>
                    <a:srgbClr val="DDDDDD">
                      <a:lumMod val="50000"/>
                      <a:alpha val="99000"/>
                    </a:srgbClr>
                  </a:solidFill>
                  <a:latin typeface="Segoe UI Light" pitchFamily="34" charset="0"/>
                </a:rPr>
                <a:t>Client</a:t>
              </a:r>
            </a:p>
          </p:txBody>
        </p:sp>
        <p:sp>
          <p:nvSpPr>
            <p:cNvPr id="10" name="Rounded Rectangle 23"/>
            <p:cNvSpPr/>
            <p:nvPr/>
          </p:nvSpPr>
          <p:spPr bwMode="auto">
            <a:xfrm>
              <a:off x="752392" y="1952067"/>
              <a:ext cx="1828800" cy="1828800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12" tIns="91412" rIns="91412" bIns="91412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121858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-5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>
                      <a:alpha val="99000"/>
                    </a:srgb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App</a:t>
              </a:r>
            </a:p>
          </p:txBody>
        </p:sp>
        <p:sp>
          <p:nvSpPr>
            <p:cNvPr id="11" name="Rounded Rectangle 21"/>
            <p:cNvSpPr/>
            <p:nvPr/>
          </p:nvSpPr>
          <p:spPr bwMode="auto">
            <a:xfrm>
              <a:off x="4352928" y="1349829"/>
              <a:ext cx="2103120" cy="210312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12" tIns="91412" rIns="91412" bIns="91412" numCol="1" rtlCol="0" anchor="b" anchorCtr="0" compatLnSpc="1">
              <a:prstTxWarp prst="textNoShape">
                <a:avLst/>
              </a:prstTxWarp>
            </a:bodyPr>
            <a:lstStyle/>
            <a:p>
              <a:pPr defTabSz="121858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-5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>
                      <a:alpha val="99000"/>
                    </a:srgb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Mobile Services</a:t>
              </a:r>
            </a:p>
          </p:txBody>
        </p:sp>
        <p:sp>
          <p:nvSpPr>
            <p:cNvPr id="12" name="Rounded Rectangle 18"/>
            <p:cNvSpPr/>
            <p:nvPr/>
          </p:nvSpPr>
          <p:spPr bwMode="auto">
            <a:xfrm>
              <a:off x="4352928" y="4407393"/>
              <a:ext cx="2103120" cy="2103120"/>
            </a:xfrm>
            <a:prstGeom prst="rect">
              <a:avLst/>
            </a:prstGeom>
            <a:solidFill>
              <a:srgbClr val="8CC600"/>
            </a:solidFill>
            <a:ln w="19050">
              <a:noFill/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12" tIns="91412" rIns="0" bIns="91412" numCol="1" rtlCol="0" anchor="b" anchorCtr="0" compatLnSpc="1">
              <a:prstTxWarp prst="textNoShape">
                <a:avLst/>
              </a:prstTxWarp>
            </a:bodyPr>
            <a:lstStyle/>
            <a:p>
              <a:pPr defTabSz="121858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-5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>
                      <a:alpha val="99000"/>
                    </a:srgb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PNS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 rot="18714423">
              <a:off x="2060361" y="3716562"/>
              <a:ext cx="782123" cy="2629855"/>
              <a:chOff x="1471220" y="3430995"/>
              <a:chExt cx="782123" cy="1366013"/>
            </a:xfrm>
          </p:grpSpPr>
          <p:sp>
            <p:nvSpPr>
              <p:cNvPr id="14" name="Up-Down Arrow 13"/>
              <p:cNvSpPr/>
              <p:nvPr/>
            </p:nvSpPr>
            <p:spPr bwMode="auto">
              <a:xfrm>
                <a:off x="1471220" y="3430995"/>
                <a:ext cx="391145" cy="1366013"/>
              </a:xfrm>
              <a:prstGeom prst="up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8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00" dirty="0">
                  <a:gradFill>
                    <a:gsLst>
                      <a:gs pos="0">
                        <a:srgbClr val="292929"/>
                      </a:gs>
                      <a:gs pos="100000">
                        <a:srgbClr val="292929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699450" y="3741773"/>
                <a:ext cx="553893" cy="694062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83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FF8A00">
                        <a:alpha val="99000"/>
                      </a:srgbClr>
                    </a:solidFill>
                  </a:rPr>
                  <a:t>(1)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581193" y="2686781"/>
              <a:ext cx="1771733" cy="577291"/>
              <a:chOff x="2581191" y="2686782"/>
              <a:chExt cx="1771733" cy="577290"/>
            </a:xfrm>
          </p:grpSpPr>
          <p:sp>
            <p:nvSpPr>
              <p:cNvPr id="17" name="Up-Down Arrow 16"/>
              <p:cNvSpPr/>
              <p:nvPr/>
            </p:nvSpPr>
            <p:spPr bwMode="auto">
              <a:xfrm rot="5400000">
                <a:off x="3271484" y="1996489"/>
                <a:ext cx="391147" cy="1771733"/>
              </a:xfrm>
              <a:prstGeom prst="upDownArrow">
                <a:avLst>
                  <a:gd name="adj1" fmla="val 50000"/>
                  <a:gd name="adj2" fmla="val 5974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8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00" dirty="0">
                  <a:gradFill>
                    <a:gsLst>
                      <a:gs pos="0">
                        <a:srgbClr val="292929"/>
                      </a:gs>
                      <a:gs pos="100000">
                        <a:srgbClr val="292929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238526" y="2984768"/>
                <a:ext cx="595161" cy="279304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83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FF8A00">
                        <a:alpha val="99000"/>
                      </a:srgbClr>
                    </a:solidFill>
                  </a:rPr>
                  <a:t>(2)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181578" y="3452949"/>
              <a:ext cx="933675" cy="954443"/>
              <a:chOff x="5341644" y="3559768"/>
              <a:chExt cx="933676" cy="703848"/>
            </a:xfrm>
          </p:grpSpPr>
          <p:sp>
            <p:nvSpPr>
              <p:cNvPr id="20" name="Down Arrow 19"/>
              <p:cNvSpPr/>
              <p:nvPr/>
            </p:nvSpPr>
            <p:spPr bwMode="auto">
              <a:xfrm>
                <a:off x="5341644" y="3559768"/>
                <a:ext cx="445096" cy="70384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8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00" dirty="0">
                  <a:gradFill>
                    <a:gsLst>
                      <a:gs pos="0">
                        <a:srgbClr val="292929"/>
                      </a:gs>
                      <a:gs pos="100000">
                        <a:srgbClr val="292929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629508" y="3711106"/>
                <a:ext cx="645812" cy="279304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83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FF8A00">
                        <a:alpha val="99000"/>
                      </a:srgbClr>
                    </a:solidFill>
                  </a:rPr>
                  <a:t>(3)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2586939">
              <a:off x="2570807" y="4131088"/>
              <a:ext cx="1771732" cy="625701"/>
              <a:chOff x="2479860" y="4937164"/>
              <a:chExt cx="1762119" cy="625701"/>
            </a:xfrm>
          </p:grpSpPr>
          <p:sp>
            <p:nvSpPr>
              <p:cNvPr id="23" name="Down Arrow 22"/>
              <p:cNvSpPr/>
              <p:nvPr/>
            </p:nvSpPr>
            <p:spPr bwMode="auto">
              <a:xfrm rot="5400000">
                <a:off x="3165663" y="4486549"/>
                <a:ext cx="390513" cy="1762119"/>
              </a:xfrm>
              <a:prstGeom prst="downArrow">
                <a:avLst>
                  <a:gd name="adj1" fmla="val 50000"/>
                  <a:gd name="adj2" fmla="val 58537"/>
                </a:avLst>
              </a:prstGeom>
              <a:solidFill>
                <a:srgbClr val="8CC6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8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00" dirty="0">
                  <a:gradFill>
                    <a:gsLst>
                      <a:gs pos="0">
                        <a:srgbClr val="292929"/>
                      </a:gs>
                      <a:gs pos="100000">
                        <a:srgbClr val="292929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3113314" y="4937164"/>
                <a:ext cx="713662" cy="279304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83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FF8A00">
                        <a:alpha val="99000"/>
                      </a:srgbClr>
                    </a:solidFill>
                  </a:rPr>
                  <a:t>(4)</a:t>
                </a:r>
              </a:p>
            </p:txBody>
          </p:sp>
        </p:grp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4693726" y="1913967"/>
              <a:ext cx="1421524" cy="758520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2" tIns="45707" rIns="91412" bIns="45707" numCol="1" anchor="t" anchorCtr="0" compatLnSpc="1">
              <a:prstTxWarp prst="textNoShape">
                <a:avLst/>
              </a:prstTxWarp>
            </a:bodyPr>
            <a:lstStyle/>
            <a:p>
              <a:pPr defTabSz="914097"/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26" name="Freeform 58"/>
            <p:cNvSpPr>
              <a:spLocks noEditPoints="1"/>
            </p:cNvSpPr>
            <p:nvPr/>
          </p:nvSpPr>
          <p:spPr bwMode="black">
            <a:xfrm>
              <a:off x="4962325" y="4739196"/>
              <a:ext cx="884322" cy="947832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9" tIns="41139" rIns="82279" bIns="41139" numCol="1" anchor="t" anchorCtr="0" compatLnSpc="1">
              <a:prstTxWarp prst="textNoShape">
                <a:avLst/>
              </a:prstTxWarp>
            </a:bodyPr>
            <a:lstStyle/>
            <a:p>
              <a:pPr defTabSz="914097"/>
              <a:endParaRPr lang="en-US" sz="1600">
                <a:solidFill>
                  <a:srgbClr val="292929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 bwMode="black">
            <a:xfrm>
              <a:off x="1144704" y="2338437"/>
              <a:ext cx="1044176" cy="849483"/>
              <a:chOff x="5184775" y="225425"/>
              <a:chExt cx="1500188" cy="1220788"/>
            </a:xfrm>
            <a:solidFill>
              <a:srgbClr val="FFFFFF"/>
            </a:solidFill>
          </p:grpSpPr>
          <p:sp>
            <p:nvSpPr>
              <p:cNvPr id="28" name="Freeform 86"/>
              <p:cNvSpPr>
                <a:spLocks noEditPoints="1"/>
              </p:cNvSpPr>
              <p:nvPr/>
            </p:nvSpPr>
            <p:spPr bwMode="black">
              <a:xfrm>
                <a:off x="5184775" y="344488"/>
                <a:ext cx="1095375" cy="1101725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097"/>
                <a:endParaRPr lang="en-US" sz="1600">
                  <a:solidFill>
                    <a:srgbClr val="292929"/>
                  </a:solidFill>
                </a:endParaRPr>
              </a:p>
            </p:txBody>
          </p:sp>
          <p:sp>
            <p:nvSpPr>
              <p:cNvPr id="29" name="Oval 87"/>
              <p:cNvSpPr>
                <a:spLocks noChangeArrowheads="1"/>
              </p:cNvSpPr>
              <p:nvPr/>
            </p:nvSpPr>
            <p:spPr bwMode="black">
              <a:xfrm>
                <a:off x="5630863" y="812800"/>
                <a:ext cx="203200" cy="203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097"/>
                <a:endParaRPr lang="en-US" sz="1600">
                  <a:solidFill>
                    <a:srgbClr val="292929"/>
                  </a:solidFill>
                </a:endParaRPr>
              </a:p>
            </p:txBody>
          </p:sp>
          <p:sp>
            <p:nvSpPr>
              <p:cNvPr id="30" name="Freeform 88"/>
              <p:cNvSpPr>
                <a:spLocks noEditPoints="1"/>
              </p:cNvSpPr>
              <p:nvPr/>
            </p:nvSpPr>
            <p:spPr bwMode="black">
              <a:xfrm>
                <a:off x="6129338" y="225425"/>
                <a:ext cx="555625" cy="598488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097"/>
                <a:endParaRPr lang="en-US" sz="1600">
                  <a:solidFill>
                    <a:srgbClr val="292929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9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8408" y="102551"/>
            <a:ext cx="11080750" cy="9572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User Auth Flow (server)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45330" y="257920"/>
            <a:ext cx="9584645" cy="5295156"/>
            <a:chOff x="749980" y="600819"/>
            <a:chExt cx="10585766" cy="611135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8394108" y="600819"/>
              <a:ext cx="2941638" cy="9144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FFFF"/>
                  </a:solidFill>
                </a:rPr>
                <a:t>GOOGLE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394108" y="1667390"/>
              <a:ext cx="2941638" cy="9144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FFFF"/>
                  </a:solidFill>
                </a:rPr>
                <a:t>FACEBOOK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394108" y="2733961"/>
              <a:ext cx="2941638" cy="9144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FFFF"/>
                  </a:solidFill>
                </a:rPr>
                <a:t>TWITTER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783466" y="5797776"/>
              <a:ext cx="4254611" cy="9144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FFFF"/>
                  </a:solidFill>
                </a:rPr>
                <a:t>  MOBILE SERVICE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980" y="2597376"/>
              <a:ext cx="2399191" cy="9136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  DEVICE</a:t>
              </a:r>
            </a:p>
          </p:txBody>
        </p:sp>
        <p:sp>
          <p:nvSpPr>
            <p:cNvPr id="38" name="Smiley Face 37"/>
            <p:cNvSpPr/>
            <p:nvPr/>
          </p:nvSpPr>
          <p:spPr bwMode="auto">
            <a:xfrm>
              <a:off x="7242392" y="6068097"/>
              <a:ext cx="455758" cy="405118"/>
            </a:xfrm>
            <a:prstGeom prst="smileyFac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381681" y="3800532"/>
              <a:ext cx="2941638" cy="9144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FFFF"/>
                  </a:solidFill>
                </a:rPr>
                <a:t>MICROSOFT ACCOUNT 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8381681" y="4867101"/>
              <a:ext cx="2941638" cy="9144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FFFF"/>
                  </a:solidFill>
                </a:rPr>
                <a:t>AAD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298271" y="1260574"/>
              <a:ext cx="5083410" cy="1787077"/>
              <a:chOff x="3969228" y="1002663"/>
              <a:chExt cx="5144609" cy="1962152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 flipV="1">
                <a:off x="3969228" y="1002663"/>
                <a:ext cx="5144609" cy="1962152"/>
              </a:xfrm>
              <a:prstGeom prst="straightConnector1">
                <a:avLst/>
              </a:prstGeom>
              <a:ln w="92075"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 rot="20330311">
                <a:off x="4163749" y="1067757"/>
                <a:ext cx="3975382" cy="1216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CREDENTIALS </a:t>
                </a:r>
                <a:br>
                  <a:rPr lang="en-US" sz="2400" dirty="0"/>
                </a:br>
                <a:r>
                  <a:rPr lang="en-US" sz="2400" dirty="0"/>
                  <a:t>(via </a:t>
                </a:r>
                <a:r>
                  <a:rPr lang="en-US" sz="2400" dirty="0" err="1"/>
                  <a:t>oAuth</a:t>
                </a:r>
                <a:r>
                  <a:rPr lang="en-US" sz="2400" dirty="0"/>
                  <a:t>/</a:t>
                </a:r>
                <a:r>
                  <a:rPr lang="en-US" sz="2400" dirty="0" err="1"/>
                  <a:t>WebView</a:t>
                </a:r>
                <a:r>
                  <a:rPr lang="en-US" sz="2400" dirty="0"/>
                  <a:t>) 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343675" y="3115891"/>
              <a:ext cx="2081944" cy="2613645"/>
              <a:chOff x="3969228" y="2964815"/>
              <a:chExt cx="2096609" cy="2769455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3969228" y="2964815"/>
                <a:ext cx="2096609" cy="2769455"/>
              </a:xfrm>
              <a:prstGeom prst="straightConnector1">
                <a:avLst/>
              </a:prstGeom>
              <a:ln w="92075"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rot="3106418">
                <a:off x="4209266" y="4087754"/>
                <a:ext cx="2354786" cy="698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IDENTITY</a:t>
                </a:r>
              </a:p>
            </p:txBody>
          </p:sp>
        </p:grpSp>
        <p:sp>
          <p:nvSpPr>
            <p:cNvPr id="60" name="Smiley Face 59"/>
            <p:cNvSpPr/>
            <p:nvPr/>
          </p:nvSpPr>
          <p:spPr bwMode="auto">
            <a:xfrm>
              <a:off x="2479655" y="2816372"/>
              <a:ext cx="455758" cy="405118"/>
            </a:xfrm>
            <a:prstGeom prst="smileyFac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532202" y="1566827"/>
              <a:ext cx="2698314" cy="4169129"/>
              <a:chOff x="6065837" y="753016"/>
              <a:chExt cx="2994819" cy="4618425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 flipH="1">
                <a:off x="6065837" y="753016"/>
                <a:ext cx="2994819" cy="4618425"/>
              </a:xfrm>
              <a:prstGeom prst="straightConnector1">
                <a:avLst/>
              </a:prstGeom>
              <a:ln w="92075"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 rot="18354720">
                <a:off x="6006067" y="2327420"/>
                <a:ext cx="2860998" cy="696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AUTH TOKEN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105234" y="1421088"/>
              <a:ext cx="2354124" cy="4380345"/>
              <a:chOff x="6293916" y="1040088"/>
              <a:chExt cx="2354124" cy="4380345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V="1">
                <a:off x="6293916" y="1471792"/>
                <a:ext cx="2354124" cy="3948641"/>
              </a:xfrm>
              <a:prstGeom prst="straightConnector1">
                <a:avLst/>
              </a:prstGeom>
              <a:ln w="92075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 rot="18152444">
                <a:off x="5213332" y="2889057"/>
                <a:ext cx="4331958" cy="63402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GRAPH ACCESS (LIMITED)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78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meDevTour.potx" id="{6331778B-751D-4B2B-BD46-83CA74144094}" vid="{9B184423-4331-4E08-9D9C-9E235DD39C8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meDevTour.potx" id="{6331778B-751D-4B2B-BD46-83CA74144094}" vid="{664E84EC-52B5-4158-B20D-563543A49A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441</Words>
  <Application>Microsoft Office PowerPoint</Application>
  <PresentationFormat>Widescreen</PresentationFormat>
  <Paragraphs>118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Candara</vt:lpstr>
      <vt:lpstr>Segoe UI</vt:lpstr>
      <vt:lpstr>Segoe UI Light</vt:lpstr>
      <vt:lpstr>Wingdings</vt:lpstr>
      <vt:lpstr>Office Theme</vt:lpstr>
      <vt:lpstr>Custom Design</vt:lpstr>
      <vt:lpstr>Azure Mobile App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Push Notification</vt:lpstr>
      <vt:lpstr>User Auth Flow (server)</vt:lpstr>
      <vt:lpstr>User Auth Flow (client)</vt:lpstr>
      <vt:lpstr>Offline Sync</vt:lpstr>
      <vt:lpstr>DEMO</vt:lpstr>
      <vt:lpstr>Questions...?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Barone</dc:creator>
  <cp:lastModifiedBy>Marcello Marchett</cp:lastModifiedBy>
  <cp:revision>15</cp:revision>
  <dcterms:created xsi:type="dcterms:W3CDTF">2016-03-25T11:46:30Z</dcterms:created>
  <dcterms:modified xsi:type="dcterms:W3CDTF">2016-06-13T06:18:54Z</dcterms:modified>
</cp:coreProperties>
</file>