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7"/>
  </p:notesMasterIdLst>
  <p:sldIdLst>
    <p:sldId id="257" r:id="rId3"/>
    <p:sldId id="258" r:id="rId4"/>
    <p:sldId id="281" r:id="rId5"/>
    <p:sldId id="259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72" r:id="rId15"/>
    <p:sldId id="28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01T14:03:51.33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FD4E4512-24A7-4444-8E63-76415DF3EDE3}" emma:medium="tactile" emma:mode="ink">
          <msink:context xmlns:msink="http://schemas.microsoft.com/ink/2010/main" type="writingRegion" rotatedBoundingBox="13579,12124 22115,11813 22138,12427 13602,12738"/>
        </emma:interpretation>
      </emma:emma>
    </inkml:annotationXML>
    <inkml:traceGroup>
      <inkml:annotationXML>
        <emma:emma xmlns:emma="http://www.w3.org/2003/04/emma" version="1.0">
          <emma:interpretation id="{29183E1C-5393-4D99-893C-F74A0D16FFA8}" emma:medium="tactile" emma:mode="ink">
            <msink:context xmlns:msink="http://schemas.microsoft.com/ink/2010/main" type="paragraph" rotatedBoundingBox="13579,12124 22115,11813 22138,12427 13602,12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C1FD6F-E323-435B-8870-BB860715D68B}" emma:medium="tactile" emma:mode="ink">
              <msink:context xmlns:msink="http://schemas.microsoft.com/ink/2010/main" type="line" rotatedBoundingBox="13579,12124 22115,11813 22138,12427 13602,12738"/>
            </emma:interpretation>
          </emma:emma>
        </inkml:annotationXML>
        <inkml:traceGroup>
          <inkml:annotationXML>
            <emma:emma xmlns:emma="http://www.w3.org/2003/04/emma" version="1.0">
              <emma:interpretation id="{35968694-59CB-4509-8AF2-925A874271FB}" emma:medium="tactile" emma:mode="ink">
                <msink:context xmlns:msink="http://schemas.microsoft.com/ink/2010/main" type="inkWord" rotatedBoundingBox="13588,12373 16186,12279 16192,12427 13594,12521"/>
              </emma:interpretation>
            </emma:emma>
          </inkml:annotationXML>
          <inkml:trace contextRef="#ctx0" brushRef="#br0">1 0 16384,'5'0'0,"5"0"0,6 0 0,6 5 0,3 1 0,2-1 0,5 0 0,9 3 0,-1 0 0,2-3 0,2 0 0,-5-1 0,-5-3 0,0 0 0,-5-1 0,-1 0 0,0 0 0,-1 0 0,-2-1 0,7 1 0,1 0 0,4 0 0,1 0 0,-1 0 0,-3 0 0,-3 0 0,0 0 0,-3 0 0,-1 0 0,0 0 0,1 0 0,-2 0 0,-3 0 0</inkml:trace>
          <inkml:trace contextRef="#ctx0" brushRef="#br0" timeOffset="1843">1136 54 16384,'5'0'0,"5"0"0,6 0 0,4 0 0,6 0 0,-1 0 0,3 0 0,-1 0 0,2 0 0,-2 0 0,0 0 0,0 0 0,0 0 0,0 0 0,-1 0 0,1 0 0,0 0 0,-1 0 0,1 0 0,-1 0 0,-4 0 0</inkml:trace>
          <inkml:trace contextRef="#ctx0" brushRef="#br0" timeOffset="4529">1784 0 16384,'5'0'0,"5"0"0,7 0 0,6 0 0,1 0 0,3 0 0,0 0 0,3 0 0,-2 0 0,0 0 0,0 0 0,0 0 0,-1 0 0,1 0 0,0 0 0,-2 0 0,3 0 0,-3 0 0,2 0 0,-2 0 0,3 0 0,-7 5 0,-2 1 0,2 0 0,1-1 0,1-2 0,1 0 0,2-2 0,-1 0 0,-4 3 0,0 2 0,0-1 0,2 0 0,-5-2 0</inkml:trace>
        </inkml:traceGroup>
        <inkml:traceGroup>
          <inkml:annotationXML>
            <emma:emma xmlns:emma="http://www.w3.org/2003/04/emma" version="1.0">
              <emma:interpretation id="{70830C3F-3094-4D95-9A56-31D4FD6DF711}" emma:medium="tactile" emma:mode="ink">
                <msink:context xmlns:msink="http://schemas.microsoft.com/ink/2010/main" type="inkWord" rotatedBoundingBox="17573,11979 18599,11942 18615,12387 17589,12425"/>
              </emma:interpretation>
            </emma:emma>
          </inkml:annotationXML>
          <inkml:trace contextRef="#ctx0" brushRef="#br0" timeOffset="7452">4001 27 16384,'4'0'0,"7"0"0,5 0 0,5 0 0,4 0 0,5 0 0,3 0 0,1 0 0,-2 0 0,-1 0 0,-2 0 0,-1 0 0,-1 0 0,0 0 0,-1 0 0,1 0 0,-1 0 0,0 0 0,1 0 0,-5 0 0</inkml:trace>
          <inkml:trace contextRef="#ctx0" brushRef="#br0" timeOffset="-10830">4271-405 16384,'4'0'0,"7"0"0,0 5 0,6 1 0,1-1 0,4 0 0,3-3 0,2 0 0,0-1 0,2-1 0,-1 0 0,-1 0 0,2 0 0,-2 0 0,1 0 0,-1-1 0,0 1 0,-4-3 0,-2-3 0,1 1 0,0 0 0,2 2 0,2 1 0,0 0 0,2 2 0,-2 0 0,2 0 0,0 0 0,-5 5 0,-2 2 0,1-2 0,-4-1 0</inkml:trace>
        </inkml:traceGroup>
        <inkml:traceGroup>
          <inkml:annotationXML>
            <emma:emma xmlns:emma="http://www.w3.org/2003/04/emma" version="1.0">
              <emma:interpretation id="{C17E2062-3CD7-45AC-92B2-5E20E55762A8}" emma:medium="tactile" emma:mode="ink">
                <msink:context xmlns:msink="http://schemas.microsoft.com/ink/2010/main" type="inkWord" rotatedBoundingBox="19669,11941 22117,11851 22138,12427 19689,12516"/>
              </emma:interpretation>
            </emma:emma>
          </inkml:annotationXML>
          <inkml:trace contextRef="#ctx0" brushRef="#br0" timeOffset="-7609">6081-433 16384,'5'0'0,"7"0"0,4 0 0,10 0 0,6 0 0,-1 0 0,8 0 0,-1 0 0,-2 0 0,-2 0 0,-2 0 0,-2 0 0,-2 0 0,1 0 0,-3 0 0,1 0 0,1 0 0,-1 0 0,-1 0 0,1 0 0,1 0 0,-1 0 0,0 0 0,0 0 0,1 0 0,-1 0 0,1 0 0,-1 0 0,0 0 0,1 0 0,-5 0 0</inkml:trace>
          <inkml:trace contextRef="#ctx0" brushRef="#br0" timeOffset="9863">7703-26 16384,'4'0'0,"8"0"0,9 0 0,16 0 0,4 0 0,4 0 0,-5 0 0,-3 0 0,1 0 0,-1 0 0,-3 0 0,-1 0 0,-4 0 0,1 0 0,-3 0 0,0 0 0,-1 0 0,1 0 0,0 0 0,0 0 0,-1 0 0,2 0 0,-2 0 0,3 0 0,-7 9 0,-2 2 0,2 0 0,0-2 0,-3 5 0,0 0 0,-4-3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3FAD2-47D9-4666-BB34-65904AC504DE}" type="datetimeFigureOut">
              <a:rPr lang="it-IT" smtClean="0"/>
              <a:t>13/06/2016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6C793-6F6A-4C20-BB0B-6E8C286D72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5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438B0-E77C-4EDC-AE37-E349D6B9C1B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51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7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5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95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95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7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5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7" y="1849611"/>
            <a:ext cx="11148647" cy="11749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236" y="3024555"/>
            <a:ext cx="11148647" cy="7121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31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128" y="2345907"/>
            <a:ext cx="3874895" cy="202387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669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03787" y="6128236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Milano, 13</a:t>
            </a:r>
            <a:r>
              <a:rPr lang="it-IT" baseline="0" dirty="0">
                <a:solidFill>
                  <a:schemeClr val="bg1"/>
                </a:solidFill>
              </a:rPr>
              <a:t> Giugno 2016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054" y="6082070"/>
            <a:ext cx="442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#TecHeroes loves GameDev Tour</a:t>
            </a:r>
          </a:p>
        </p:txBody>
      </p:sp>
    </p:spTree>
    <p:extLst>
      <p:ext uri="{BB962C8B-B14F-4D97-AF65-F5344CB8AC3E}">
        <p14:creationId xmlns:p14="http://schemas.microsoft.com/office/powerpoint/2010/main" val="33339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D5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221" y="6665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07" y="4062046"/>
            <a:ext cx="4970585" cy="2795954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TextBox 15"/>
          <p:cNvSpPr txBox="1"/>
          <p:nvPr userDrawn="1"/>
        </p:nvSpPr>
        <p:spPr>
          <a:xfrm>
            <a:off x="167054" y="6082070"/>
            <a:ext cx="442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#TecHeroes loves GameDev Tour</a:t>
            </a:r>
          </a:p>
        </p:txBody>
      </p:sp>
    </p:spTree>
    <p:extLst>
      <p:ext uri="{BB962C8B-B14F-4D97-AF65-F5344CB8AC3E}">
        <p14:creationId xmlns:p14="http://schemas.microsoft.com/office/powerpoint/2010/main" val="38747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na01.safelinks.protection.outlook.com/?url=https%3a%2f%2fwww.gamestop.it%2fXboxONE%2fGames%2f93815%2fxbox-one-1-tb-halo-5-guardians-esclusiva-gamestop&amp;data=01%7c01%7cnicasti%40064d.mgd.microsoft.com%7ce3415085839e46426bef08d391096059%7c72f988bf86f141af91ab2d7cd011db47%7c1&amp;sdata=xWo785QsRQchYc2HGi3IvHy3LlFTtyjXTxCrkWxtxFA%3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5" y="1849611"/>
            <a:ext cx="11764736" cy="1174943"/>
          </a:xfrm>
        </p:spPr>
        <p:txBody>
          <a:bodyPr>
            <a:normAutofit/>
          </a:bodyPr>
          <a:lstStyle/>
          <a:p>
            <a:r>
              <a:rPr lang="en-US" i="1" dirty="0" err="1"/>
              <a:t>Monetizzazione</a:t>
            </a:r>
            <a:r>
              <a:rPr lang="en-US" i="1" dirty="0"/>
              <a:t> e Store 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1482404" y="4598521"/>
            <a:ext cx="50689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Marcello Marchetti</a:t>
            </a:r>
          </a:p>
          <a:p>
            <a:r>
              <a:rPr lang="it-IT" i="1" dirty="0">
                <a:solidFill>
                  <a:schemeClr val="bg1"/>
                </a:solidFill>
              </a:rPr>
              <a:t>Senior Technical Evangelist, Microsoft</a:t>
            </a:r>
          </a:p>
          <a:p>
            <a:r>
              <a:rPr lang="it-IT" sz="2000" dirty="0">
                <a:solidFill>
                  <a:schemeClr val="bg1"/>
                </a:solidFill>
              </a:rPr>
              <a:t>@marcello_twit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5" y="4313903"/>
            <a:ext cx="1245639" cy="1270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cs typeface="Segoe UI" panose="020B0502040204020203" pitchFamily="34" charset="0"/>
              </a:rPr>
              <a:t>Classifiche</a:t>
            </a:r>
          </a:p>
          <a:p>
            <a:endParaRPr lang="it-IT" dirty="0">
              <a:cs typeface="Segoe UI" panose="020B0502040204020203" pitchFamily="34" charset="0"/>
            </a:endParaRPr>
          </a:p>
          <a:p>
            <a:pPr lvl="1"/>
            <a:r>
              <a:rPr lang="it-IT" dirty="0">
                <a:cs typeface="Segoe UI" panose="020B0502040204020203" pitchFamily="34" charset="0"/>
              </a:rPr>
              <a:t>Cosa viene giudicato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Numero dei downloads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Rapidita’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Numero e qualita’ dei ratings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Installazioni attive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Utilizzo</a:t>
            </a:r>
          </a:p>
          <a:p>
            <a:pPr lvl="1"/>
            <a:endParaRPr lang="it-IT" dirty="0">
              <a:cs typeface="Segoe UI" panose="020B0502040204020203" pitchFamily="34" charset="0"/>
            </a:endParaRPr>
          </a:p>
          <a:p>
            <a:pPr lvl="1"/>
            <a:r>
              <a:rPr lang="it-IT" dirty="0">
                <a:cs typeface="Segoe UI" panose="020B0502040204020203" pitchFamily="34" charset="0"/>
              </a:rPr>
              <a:t>Non possiamo conoscere con esattezza i criteri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2078" y="2614816"/>
            <a:ext cx="209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(forse) ?</a:t>
            </a:r>
          </a:p>
        </p:txBody>
      </p:sp>
    </p:spTree>
    <p:extLst>
      <p:ext uri="{BB962C8B-B14F-4D97-AF65-F5344CB8AC3E}">
        <p14:creationId xmlns:p14="http://schemas.microsoft.com/office/powerpoint/2010/main" val="35665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Non «infastidite» l’utente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Advertising invasivo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IAP strutturato male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Richieste di rating insistenti o premature</a:t>
            </a:r>
          </a:p>
          <a:p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Prevenite le disinstallazioni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Premi quotidiani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Valuta virtuale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Acquisite nuovi utenti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Funzionalita’ social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Competizione</a:t>
            </a:r>
          </a:p>
          <a:p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Cross promotion</a:t>
            </a:r>
          </a:p>
          <a:p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Incoraggiate solo azioni «positive»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Valutazioni a 5 stelle</a:t>
            </a:r>
          </a:p>
          <a:p>
            <a:pPr lvl="1"/>
            <a:r>
              <a:rPr lang="it-IT" dirty="0">
                <a:latin typeface="C64 Pro" panose="020B0604020202020204" charset="0"/>
                <a:cs typeface="Segoe UI" panose="020B0502040204020203" pitchFamily="34" charset="0"/>
              </a:rPr>
              <a:t>Social dove ha senso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2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cs typeface="Segoe UI" panose="020B0502040204020203" pitchFamily="34" charset="0"/>
              </a:rPr>
              <a:t>Siate Presenti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Website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Social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Forum</a:t>
            </a:r>
          </a:p>
          <a:p>
            <a:pPr lvl="1"/>
            <a:endParaRPr lang="it-IT" dirty="0">
              <a:cs typeface="Segoe UI" panose="020B0502040204020203" pitchFamily="34" charset="0"/>
            </a:endParaRPr>
          </a:p>
          <a:p>
            <a:r>
              <a:rPr lang="it-IT" dirty="0">
                <a:cs typeface="Segoe UI" panose="020B0502040204020203" pitchFamily="34" charset="0"/>
              </a:rPr>
              <a:t>Siate comunicativi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Create community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Partecipate ad eventi live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Raccontate una «storia»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Preparate un press kit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19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Monetizzazione e Store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Q&amp;A</a:t>
            </a:r>
          </a:p>
          <a:p>
            <a:endParaRPr lang="it-IT" sz="5400" dirty="0"/>
          </a:p>
          <a:p>
            <a:endParaRPr lang="it-IT" sz="5400" dirty="0"/>
          </a:p>
          <a:p>
            <a:r>
              <a:rPr lang="it-IT" sz="1900" dirty="0"/>
              <a:t>@marcello_twit</a:t>
            </a:r>
          </a:p>
        </p:txBody>
      </p:sp>
    </p:spTree>
    <p:extLst>
      <p:ext uri="{BB962C8B-B14F-4D97-AF65-F5344CB8AC3E}">
        <p14:creationId xmlns:p14="http://schemas.microsoft.com/office/powerpoint/2010/main" val="7959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 you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2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cs typeface="Segoe UI" panose="020B0502040204020203" pitchFamily="34" charset="0"/>
              </a:rPr>
              <a:t>Modelli di revenues</a:t>
            </a:r>
          </a:p>
          <a:p>
            <a:r>
              <a:rPr lang="it-IT" dirty="0">
                <a:cs typeface="Segoe UI" panose="020B0502040204020203" pitchFamily="34" charset="0"/>
              </a:rPr>
              <a:t>Store Optimization</a:t>
            </a:r>
          </a:p>
          <a:p>
            <a:r>
              <a:rPr lang="it-IT" dirty="0">
                <a:cs typeface="Segoe UI" panose="020B0502040204020203" pitchFamily="34" charset="0"/>
              </a:rPr>
              <a:t>Best Practices</a:t>
            </a:r>
          </a:p>
          <a:p>
            <a:r>
              <a:rPr lang="it-IT" dirty="0">
                <a:cs typeface="Segoe UI" panose="020B0502040204020203" pitchFamily="34" charset="0"/>
              </a:rPr>
              <a:t>Q&amp;A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66056" y="360485"/>
            <a:ext cx="810644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Codice Sconto: </a:t>
            </a:r>
          </a:p>
          <a:p>
            <a:r>
              <a:rPr lang="it-IT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COUPONXBOXHALO1T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4" y="226810"/>
            <a:ext cx="3077307" cy="17237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056" y="5129503"/>
            <a:ext cx="11350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https://www.gamestop.it/XboxONE/Games/93815/xbox-one-1-tb-halo-5-guardians-esclusiva-gamestop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984" y="51528"/>
            <a:ext cx="7183315" cy="50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3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di revenues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>
                <a:cs typeface="Segoe UI" panose="020B0502040204020203" pitchFamily="34" charset="0"/>
              </a:rPr>
              <a:t>Free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Nessuna revenue </a:t>
            </a:r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Premium</a:t>
            </a:r>
          </a:p>
          <a:p>
            <a:pPr lvl="1"/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L’ Applicazione viene acquistata al momento del download</a:t>
            </a:r>
          </a:p>
          <a:p>
            <a:pPr lvl="1"/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Tipicamente nessun IAP</a:t>
            </a:r>
          </a:p>
          <a:p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Advertising</a:t>
            </a:r>
          </a:p>
          <a:p>
            <a:pPr lvl="1"/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Banner</a:t>
            </a:r>
          </a:p>
          <a:p>
            <a:pPr lvl="1"/>
            <a:r>
              <a:rPr lang="it-IT">
                <a:cs typeface="Segoe UI" panose="020B0502040204020203" pitchFamily="34" charset="0"/>
                <a:sym typeface="Wingdings" panose="05000000000000000000" pitchFamily="2" charset="2"/>
              </a:rPr>
              <a:t>Full-screen Video (Interstitial)</a:t>
            </a:r>
            <a:endParaRPr lang="it-IT" dirty="0"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/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Affiliate Ads</a:t>
            </a:r>
          </a:p>
          <a:p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Free-to-Play</a:t>
            </a:r>
          </a:p>
          <a:p>
            <a:pPr lvl="1"/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IAP</a:t>
            </a:r>
          </a:p>
          <a:p>
            <a:endParaRPr lang="it-IT" dirty="0"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it-IT" dirty="0">
              <a:cs typeface="Segoe UI" panose="020B05020402040202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30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017" y="524191"/>
            <a:ext cx="489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Qual’è il requisito fondamentale di ogni modello di revenue?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7" y="457079"/>
            <a:ext cx="723710" cy="700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3380" y="939689"/>
            <a:ext cx="489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Raggiungere il maggior numero di utenti!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03" y="1409980"/>
            <a:ext cx="693314" cy="686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2830" y="2601683"/>
            <a:ext cx="489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Ma raggiungere molti utenti è sufficiente per il successo?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022" y="3060553"/>
            <a:ext cx="737838" cy="7442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44874" y="4145846"/>
            <a:ext cx="305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No! Se non scaricano l’applicazione...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743" y="4561344"/>
            <a:ext cx="726222" cy="6250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40717" y="4636359"/>
            <a:ext cx="4441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Allora se in molti scaricano l’applicazione è fatta!!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526" y="4976843"/>
            <a:ext cx="624981" cy="5782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5319" y="3314849"/>
            <a:ext cx="4441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No! Se non la utilizzano o la disinstallano subito....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689" y="3686689"/>
            <a:ext cx="784741" cy="7044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8403" y="1845701"/>
            <a:ext cx="720572" cy="7080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526" y="1848143"/>
            <a:ext cx="162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 dunque??</a:t>
            </a:r>
          </a:p>
        </p:txBody>
      </p:sp>
      <p:sp>
        <p:nvSpPr>
          <p:cNvPr id="20" name="Striped Right Arrow 19"/>
          <p:cNvSpPr/>
          <p:nvPr/>
        </p:nvSpPr>
        <p:spPr>
          <a:xfrm rot="899022">
            <a:off x="6115392" y="793121"/>
            <a:ext cx="639648" cy="415499"/>
          </a:xfrm>
          <a:prstGeom prst="stripedRightArrow">
            <a:avLst>
              <a:gd name="adj1" fmla="val 25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triped Right Arrow 20"/>
          <p:cNvSpPr/>
          <p:nvPr/>
        </p:nvSpPr>
        <p:spPr>
          <a:xfrm rot="3476364">
            <a:off x="8640029" y="2176785"/>
            <a:ext cx="639648" cy="415499"/>
          </a:xfrm>
          <a:prstGeom prst="stripedRightArrow">
            <a:avLst>
              <a:gd name="adj1" fmla="val 25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triped Right Arrow 21"/>
          <p:cNvSpPr/>
          <p:nvPr/>
        </p:nvSpPr>
        <p:spPr>
          <a:xfrm rot="8224353">
            <a:off x="8276918" y="3647086"/>
            <a:ext cx="639648" cy="415499"/>
          </a:xfrm>
          <a:prstGeom prst="stripedRightArrow">
            <a:avLst>
              <a:gd name="adj1" fmla="val 25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triped Right Arrow 22"/>
          <p:cNvSpPr/>
          <p:nvPr/>
        </p:nvSpPr>
        <p:spPr>
          <a:xfrm rot="9858656">
            <a:off x="5491370" y="4732958"/>
            <a:ext cx="639648" cy="415499"/>
          </a:xfrm>
          <a:prstGeom prst="stripedRightArrow">
            <a:avLst>
              <a:gd name="adj1" fmla="val 25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triped Right Arrow 23"/>
          <p:cNvSpPr/>
          <p:nvPr/>
        </p:nvSpPr>
        <p:spPr>
          <a:xfrm rot="13281646">
            <a:off x="1037890" y="4304476"/>
            <a:ext cx="639648" cy="415499"/>
          </a:xfrm>
          <a:prstGeom prst="stripedRightArrow">
            <a:avLst>
              <a:gd name="adj1" fmla="val 25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riped Right Arrow 24"/>
          <p:cNvSpPr/>
          <p:nvPr/>
        </p:nvSpPr>
        <p:spPr>
          <a:xfrm rot="18137116">
            <a:off x="1037889" y="2616587"/>
            <a:ext cx="639648" cy="415499"/>
          </a:xfrm>
          <a:prstGeom prst="stripedRightArrow">
            <a:avLst>
              <a:gd name="adj1" fmla="val 257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8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di revenues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cs typeface="Segoe UI" panose="020B0502040204020203" pitchFamily="34" charset="0"/>
              </a:rPr>
              <a:t>Lo scopo è quello di raggiungere il maggior numero di utenti</a:t>
            </a:r>
          </a:p>
          <a:p>
            <a:r>
              <a:rPr lang="it-IT" sz="3200" dirty="0">
                <a:cs typeface="Segoe UI" panose="020B0502040204020203" pitchFamily="34" charset="0"/>
                <a:sym typeface="Wingdings" panose="05000000000000000000" pitchFamily="2" charset="2"/>
              </a:rPr>
              <a:t>La sfida è mantenerli</a:t>
            </a:r>
          </a:p>
          <a:p>
            <a:r>
              <a:rPr lang="it-IT" sz="3200" b="1" u="sng" dirty="0">
                <a:cs typeface="Segoe UI" panose="020B0502040204020203" pitchFamily="34" charset="0"/>
                <a:sym typeface="Wingdings" panose="05000000000000000000" pitchFamily="2" charset="2"/>
              </a:rPr>
              <a:t>Lo Store è la vostra vetrina sul mondo</a:t>
            </a:r>
          </a:p>
          <a:p>
            <a:endParaRPr lang="it-IT" dirty="0"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it-IT" dirty="0">
              <a:cs typeface="Segoe UI" panose="020B0502040204020203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3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Gli utenti dello Store possono trovare il vostro gioco in 3 modi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Classifiche</a:t>
            </a:r>
          </a:p>
          <a:p>
            <a:pPr lvl="1"/>
            <a:r>
              <a:rPr lang="it-IT">
                <a:cs typeface="Segoe UI" panose="020B0502040204020203" pitchFamily="34" charset="0"/>
              </a:rPr>
              <a:t>Raccomandazioni e Suggerimenti</a:t>
            </a:r>
            <a:endParaRPr lang="it-IT" dirty="0">
              <a:cs typeface="Segoe UI" panose="020B0502040204020203" pitchFamily="34" charset="0"/>
            </a:endParaRPr>
          </a:p>
          <a:p>
            <a:pPr lvl="1"/>
            <a:r>
              <a:rPr lang="it-IT" dirty="0">
                <a:cs typeface="Segoe UI" panose="020B0502040204020203" pitchFamily="34" charset="0"/>
              </a:rPr>
              <a:t>Ricerca</a:t>
            </a:r>
          </a:p>
          <a:p>
            <a:endParaRPr lang="it-IT" dirty="0">
              <a:cs typeface="Segoe UI" panose="020B0502040204020203" pitchFamily="34" charset="0"/>
            </a:endParaRPr>
          </a:p>
          <a:p>
            <a:r>
              <a:rPr lang="it-IT" dirty="0">
                <a:cs typeface="Segoe UI" panose="020B0502040204020203" pitchFamily="34" charset="0"/>
              </a:rPr>
              <a:t>La pagina dello store deve essere «predisposta» a farsi trovare </a:t>
            </a:r>
            <a:r>
              <a:rPr lang="it-IT" dirty="0"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92121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Come farsi trovare?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Descrizione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Va ottimizzata sia per le persone che per i bot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Keywords and keyphrases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Utilizzarle sia nel titolo che nella descrizione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Studiare la concorrenza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Che cosa fa?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Cosa dovrebbe fare?</a:t>
            </a:r>
          </a:p>
        </p:txBody>
      </p:sp>
    </p:spTree>
    <p:extLst>
      <p:ext uri="{BB962C8B-B14F-4D97-AF65-F5344CB8AC3E}">
        <p14:creationId xmlns:p14="http://schemas.microsoft.com/office/powerpoint/2010/main" val="357629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53" y="1825625"/>
            <a:ext cx="11159247" cy="3608021"/>
          </a:xfrm>
        </p:spPr>
        <p:txBody>
          <a:bodyPr>
            <a:normAutofit lnSpcReduction="10000"/>
          </a:bodyPr>
          <a:lstStyle/>
          <a:p>
            <a:r>
              <a:rPr lang="it-IT" dirty="0">
                <a:cs typeface="Segoe UI" panose="020B0502040204020203" pitchFamily="34" charset="0"/>
              </a:rPr>
              <a:t>Farsi trovare non basta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Icona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Avete 1.5 secondi di attenzione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Semplice ma non banale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Screenshots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Siate onesti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Mostrare il gameplay</a:t>
            </a:r>
          </a:p>
          <a:p>
            <a:pPr lvl="1"/>
            <a:r>
              <a:rPr lang="it-IT" dirty="0">
                <a:cs typeface="Segoe UI" panose="020B0502040204020203" pitchFamily="34" charset="0"/>
              </a:rPr>
              <a:t>Descrizione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Occhio alle prime parole</a:t>
            </a:r>
          </a:p>
          <a:p>
            <a:pPr lvl="2"/>
            <a:r>
              <a:rPr lang="it-IT" dirty="0">
                <a:cs typeface="Segoe UI" panose="020B0502040204020203" pitchFamily="34" charset="0"/>
              </a:rPr>
              <a:t>Stuzzicare la competizione</a:t>
            </a:r>
          </a:p>
          <a:p>
            <a:pPr lvl="2"/>
            <a:endParaRPr lang="it-IT" dirty="0"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28" y="2887935"/>
            <a:ext cx="7750954" cy="1978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4892277" y="4298906"/>
              <a:ext cx="3078000" cy="175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3997" y="4290626"/>
                <a:ext cx="3094560" cy="1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14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DevTour.potx" id="{6331778B-751D-4B2B-BD46-83CA74144094}" vid="{9B184423-4331-4E08-9D9C-9E235DD39C8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DevTour.potx" id="{6331778B-751D-4B2B-BD46-83CA74144094}" vid="{664E84EC-52B5-4158-B20D-563543A49A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TecHeroes%20loves%20GameDev%20Tour%20-%20Template</Template>
  <TotalTime>168</TotalTime>
  <Words>355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C64 Pro</vt:lpstr>
      <vt:lpstr>Calibri</vt:lpstr>
      <vt:lpstr>Candara</vt:lpstr>
      <vt:lpstr>Segoe UI</vt:lpstr>
      <vt:lpstr>Times New Roman</vt:lpstr>
      <vt:lpstr>Wingdings</vt:lpstr>
      <vt:lpstr>Office Theme</vt:lpstr>
      <vt:lpstr>Custom Design</vt:lpstr>
      <vt:lpstr>Monetizzazione e Store </vt:lpstr>
      <vt:lpstr>Agenda</vt:lpstr>
      <vt:lpstr>PowerPoint Presentation</vt:lpstr>
      <vt:lpstr>Modelli di revenues</vt:lpstr>
      <vt:lpstr>PowerPoint Presentation</vt:lpstr>
      <vt:lpstr>Modelli di revenues</vt:lpstr>
      <vt:lpstr>Store Optimization</vt:lpstr>
      <vt:lpstr>Store Optimization</vt:lpstr>
      <vt:lpstr>Store Optimization</vt:lpstr>
      <vt:lpstr>Store Optimization</vt:lpstr>
      <vt:lpstr>Best Practices</vt:lpstr>
      <vt:lpstr>Best Practices</vt:lpstr>
      <vt:lpstr>Monetizzazione e Store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Marchetti</dc:creator>
  <cp:lastModifiedBy>Marcello Marchett</cp:lastModifiedBy>
  <cp:revision>31</cp:revision>
  <dcterms:created xsi:type="dcterms:W3CDTF">2016-03-30T08:59:41Z</dcterms:created>
  <dcterms:modified xsi:type="dcterms:W3CDTF">2016-06-13T06:05:19Z</dcterms:modified>
</cp:coreProperties>
</file>