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aleway SemiBold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alewaySemiBold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SemiBold-italic.fntdata"/><Relationship Id="rId25" Type="http://schemas.openxmlformats.org/officeDocument/2006/relationships/font" Target="fonts/RalewaySemiBold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😎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9fb14261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9fb14261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Время в табличках вместе с обучением. Время работы по кэшированным данным сильно меньше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мы видим, улучшение в предсказаниях очень значительно. При этом XGB не во всех случаях победил константный предикшн.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9fe75c90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9fe75c90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Проблему пропусков данных мы тоже попытались решить хитрым трюком.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документации Aviasales API написано, что данные кэшируются после реальных запросов пользователей, мы решили автоматизировать запросы по нашим проблемным направлениям, чтобы они попадали в их кэш.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9fe75c90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9fe75c90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aleway"/>
              <a:buChar char="●"/>
            </a:pPr>
            <a:r>
              <a:rPr lang="ru" sz="13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Бэкенд сайта написан на фреймворке Django,  для успешного деплоя был написан свой логгер.</a:t>
            </a:r>
            <a:endParaRPr sz="13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aleway"/>
              <a:buChar char="●"/>
            </a:pPr>
            <a:r>
              <a:rPr lang="ru" sz="13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Есть поддержка базы данных Postgres на случай миграции даты из датасета в бд</a:t>
            </a:r>
            <a:endParaRPr sz="13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aleway"/>
              <a:buChar char="●"/>
            </a:pPr>
            <a:r>
              <a:rPr lang="ru" sz="13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Бэк задеплоен на хероку, также был задеплоен на cвежем сервере с  centos7 с помощью Docker, но это не показало лучших результатов, чем Хероку, поэтому было принято решение остановится на хероку</a:t>
            </a:r>
            <a:endParaRPr sz="13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aleway"/>
              <a:buChar char="●"/>
            </a:pPr>
            <a:r>
              <a:rPr lang="ru" sz="13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Многие методы вынесены из метода предикт, да бы улучшить user experience (иначе нужно ждать секунд 7-8  пока строится график), например, почти все связанные с предобработкой данных, они доступны по служебному эндпоинту, который дергается при запуске приложения. Более того, для этих же целей реализовано хэширование</a:t>
            </a:r>
            <a:endParaRPr sz="13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aleway"/>
              <a:buChar char="●"/>
            </a:pPr>
            <a:r>
              <a:rPr lang="ru" sz="13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Простой сайтик с календарообразным интерфейсом на React</a:t>
            </a:r>
            <a:endParaRPr sz="13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aleway"/>
              <a:buChar char="●"/>
            </a:pPr>
            <a:r>
              <a:rPr lang="ru" sz="13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Отображение реальных цен для демонстрации работы модели</a:t>
            </a:r>
            <a:endParaRPr sz="13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097746c2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097746c2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 помогут взять “максимум” от нашего бустинга. Понятно, что это не будет обозначать идеальные результаты, т.к. есть множество факторов, которые мы не можем учесть. + Сейчас мы даже далеко не все внутренние направления поддерживаем из-за большого количества пропусков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Пересадки хорошо обрабатывать мы пока не научились (пока только помечать умеем), потенциально можно предсказывать отдельно минимум по большему количеству параметров, специально под пользователя (фиксированный рейс, авиакомпания, бизнес-класс, etc), говорить какой конкретно рейс самый дешевый.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Также, хорошо было бы сделать приложение с пушами, как у Hopper. И доработать сайт: перехостить с Heroku на сервер с большими мощностями, доработать интерфейс., улучшить покрытие тестами.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097746c2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097746c2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predictaviaprices.ru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097746c2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097746c2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/>
              <a:t>Почему есть смысл прогнозировать цены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/>
              <a:t>Есть исследования по поводу ценообразования и прогнозирования цен в авиа-сегменте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/>
              <a:t>С далекого 2015 года существует американский стартап Hopper, приложение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/>
              <a:t>Им не пользуются в России (откуда и актуальность)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/>
              <a:t>Что мы делаем? Сайт-советник оптимального дня покупки билетов по российским направлениям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097746c2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097746c2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097746c2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097746c2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 шаг - сбор данных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097746c2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097746c2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2 шаг - обработка данных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Описать датасет из запросов + Подробно по поинтам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097746c2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097746c2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Когда мы пробовали разные модели, выяснили что существенным признаком было только время до вылета -&gt; Решили строить модели временных рядов для каждого количества дней до вылета по фиксированному направлению + Описать график -&gt; Т.к. мы предсказывали минимумы цен, есть сложные случаи типа рейсов с пересадками, когда они могут быть выгоднее, но не обязательно рациональны (пауза 10 часов).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b29ab0c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b29ab0c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9fe75c90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9fe75c90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Разбивая имеющиеся данные на столько фич, мы как бы явно выделяем параметры сезонности.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 с пересадками пока остался открытым. Предиктим цену, а не конкретный рейс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2d40d19b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b2d40d19b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Ночью запускаем на бэке обучение по всем направлениям.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Dynamic pricing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2664250"/>
            <a:ext cx="7688100" cy="22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308">
                <a:latin typeface="Raleway"/>
                <a:ea typeface="Raleway"/>
                <a:cs typeface="Raleway"/>
                <a:sym typeface="Raleway"/>
              </a:rPr>
              <a:t>Команда</a:t>
            </a:r>
            <a:r>
              <a:rPr lang="ru" sz="1308">
                <a:latin typeface="Raleway"/>
                <a:ea typeface="Raleway"/>
                <a:cs typeface="Raleway"/>
                <a:sym typeface="Raleway"/>
              </a:rPr>
              <a:t>:</a:t>
            </a:r>
            <a:endParaRPr sz="1308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8">
                <a:latin typeface="Raleway"/>
                <a:ea typeface="Raleway"/>
                <a:cs typeface="Raleway"/>
                <a:sym typeface="Raleway"/>
              </a:rPr>
              <a:t>Долгов Даниил</a:t>
            </a:r>
            <a:endParaRPr sz="1308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8">
                <a:latin typeface="Raleway"/>
                <a:ea typeface="Raleway"/>
                <a:cs typeface="Raleway"/>
                <a:sym typeface="Raleway"/>
              </a:rPr>
              <a:t>Парамонов Павел</a:t>
            </a:r>
            <a:endParaRPr sz="1308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8">
                <a:latin typeface="Raleway"/>
                <a:ea typeface="Raleway"/>
                <a:cs typeface="Raleway"/>
                <a:sym typeface="Raleway"/>
              </a:rPr>
              <a:t>Слепнев Артур</a:t>
            </a:r>
            <a:endParaRPr sz="1308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8">
                <a:latin typeface="Raleway"/>
                <a:ea typeface="Raleway"/>
                <a:cs typeface="Raleway"/>
                <a:sym typeface="Raleway"/>
              </a:rPr>
              <a:t>Леонтьев Дмитрий</a:t>
            </a:r>
            <a:endParaRPr sz="1308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8">
                <a:latin typeface="Raleway"/>
                <a:ea typeface="Raleway"/>
                <a:cs typeface="Raleway"/>
                <a:sym typeface="Raleway"/>
              </a:rPr>
              <a:t>Точилин Владимир</a:t>
            </a:r>
            <a:endParaRPr sz="1308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8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308">
                <a:latin typeface="Raleway"/>
                <a:ea typeface="Raleway"/>
                <a:cs typeface="Raleway"/>
                <a:sym typeface="Raleway"/>
              </a:rPr>
              <a:t>Руководитель</a:t>
            </a:r>
            <a:r>
              <a:rPr lang="ru" sz="1308">
                <a:latin typeface="Raleway"/>
                <a:ea typeface="Raleway"/>
                <a:cs typeface="Raleway"/>
                <a:sym typeface="Raleway"/>
              </a:rPr>
              <a:t>:</a:t>
            </a:r>
            <a:endParaRPr sz="1308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8">
                <a:latin typeface="Raleway"/>
                <a:ea typeface="Raleway"/>
                <a:cs typeface="Raleway"/>
                <a:sym typeface="Raleway"/>
              </a:rPr>
              <a:t>Евгений Макаров, X5</a:t>
            </a:r>
            <a:endParaRPr sz="1308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444" y="2781719"/>
            <a:ext cx="4923104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0450" y="160327"/>
            <a:ext cx="4923100" cy="228969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/>
        </p:nvSpPr>
        <p:spPr>
          <a:xfrm>
            <a:off x="314650" y="1318650"/>
            <a:ext cx="179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Raleway"/>
                <a:ea typeface="Raleway"/>
                <a:cs typeface="Raleway"/>
                <a:sym typeface="Raleway"/>
              </a:rPr>
              <a:t>AutoARIMA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7033550" y="3696725"/>
            <a:ext cx="196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Raleway"/>
                <a:ea typeface="Raleway"/>
                <a:cs typeface="Raleway"/>
                <a:sym typeface="Raleway"/>
              </a:rPr>
              <a:t>XGB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4455000" y="2525425"/>
            <a:ext cx="234000" cy="180900"/>
          </a:xfrm>
          <a:prstGeom prst="downArrow">
            <a:avLst>
              <a:gd fmla="val 17492" name="adj1"/>
              <a:gd fmla="val 4048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Заполнение пустот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636625" y="2078875"/>
            <a:ext cx="7781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Проблема: по некоторым направлениям API предоставляет слишком мало данных</a:t>
            </a:r>
            <a:endParaRPr b="1"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Решение: автоматизировать запросы к сайту aviasales</a:t>
            </a:r>
            <a:endParaRPr b="1"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AutoNum type="arabicParenR"/>
            </a:pPr>
            <a:r>
              <a:rPr lang="ru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С помощью библиотеки Python Requests: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Скрипты на сайте не успевали сработать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AutoNum type="arabicParenR"/>
            </a:pPr>
            <a:r>
              <a:rPr lang="ru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С помощью Selenium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2600" y="3301975"/>
            <a:ext cx="35909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Back-end: Django + Heroku, есть поддержка Postgres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Front-end: React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963" y="2881100"/>
            <a:ext cx="4378075" cy="20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Future Directions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180000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aleway"/>
              <a:buChar char="●"/>
            </a:pPr>
            <a:r>
              <a:rPr lang="ru" sz="1900">
                <a:latin typeface="Raleway"/>
                <a:ea typeface="Raleway"/>
                <a:cs typeface="Raleway"/>
                <a:sym typeface="Raleway"/>
              </a:rPr>
              <a:t>Больше данных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aleway"/>
              <a:buChar char="●"/>
            </a:pPr>
            <a:r>
              <a:rPr lang="ru" sz="1900">
                <a:latin typeface="Raleway"/>
                <a:ea typeface="Raleway"/>
                <a:cs typeface="Raleway"/>
                <a:sym typeface="Raleway"/>
              </a:rPr>
              <a:t>Работа с пересадками и другими параметрами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aleway"/>
              <a:buChar char="●"/>
            </a:pPr>
            <a:r>
              <a:rPr lang="ru" sz="1900">
                <a:latin typeface="Raleway"/>
                <a:ea typeface="Raleway"/>
                <a:cs typeface="Raleway"/>
                <a:sym typeface="Raleway"/>
              </a:rPr>
              <a:t>Приложение и улучшение сайта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1550" y="1481275"/>
            <a:ext cx="2696300" cy="26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➔"/>
            </a:pP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Сложные подходы в формировании цен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◆"/>
            </a:pP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Можно сэкономить купив позже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➔"/>
            </a:pP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Есть исследования и стартап по теме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600" y="562175"/>
            <a:ext cx="2829525" cy="450697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450" y="3173450"/>
            <a:ext cx="4330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Что мы делаем?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29450" y="3805375"/>
            <a:ext cx="4330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aleway"/>
              <a:buChar char="➔"/>
            </a:pPr>
            <a:r>
              <a:rPr lang="ru" sz="16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Сайт-советник оптимального дня покупки</a:t>
            </a:r>
            <a:endParaRPr sz="16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Декомпозиция задачи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3080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180000">
            <a:normAutofit/>
          </a:bodyPr>
          <a:lstStyle/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Raleway"/>
              <a:buAutoNum type="arabicPeriod"/>
            </a:pPr>
            <a:r>
              <a:rPr lang="ru" sz="1900">
                <a:latin typeface="Raleway"/>
                <a:ea typeface="Raleway"/>
                <a:cs typeface="Raleway"/>
                <a:sym typeface="Raleway"/>
              </a:rPr>
              <a:t>Сбор данных о внутренних перелётах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Raleway"/>
              <a:buAutoNum type="arabicPeriod"/>
            </a:pPr>
            <a:r>
              <a:rPr lang="ru" sz="1900">
                <a:latin typeface="Raleway"/>
                <a:ea typeface="Raleway"/>
                <a:cs typeface="Raleway"/>
                <a:sym typeface="Raleway"/>
              </a:rPr>
              <a:t>Анализ, чистка, преобразование в датасет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Raleway"/>
              <a:buAutoNum type="arabicPeriod"/>
            </a:pPr>
            <a:r>
              <a:rPr lang="ru" sz="1900">
                <a:latin typeface="Raleway"/>
                <a:ea typeface="Raleway"/>
                <a:cs typeface="Raleway"/>
                <a:sym typeface="Raleway"/>
              </a:rPr>
              <a:t>Построение предсказательной модели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Raleway"/>
              <a:buAutoNum type="arabicPeriod"/>
            </a:pPr>
            <a:r>
              <a:rPr lang="ru" sz="1900">
                <a:latin typeface="Raleway"/>
                <a:ea typeface="Raleway"/>
                <a:cs typeface="Raleway"/>
                <a:sym typeface="Raleway"/>
              </a:rPr>
              <a:t>Создание сайта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Raleway"/>
              <a:buAutoNum type="arabicPeriod"/>
            </a:pPr>
            <a:r>
              <a:rPr lang="ru" sz="1900">
                <a:latin typeface="Raleway"/>
                <a:ea typeface="Raleway"/>
                <a:cs typeface="Raleway"/>
                <a:sym typeface="Raleway"/>
              </a:rPr>
              <a:t>Доведение всего до классного состояния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Aviasales API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758500"/>
          </a:xfrm>
          <a:prstGeom prst="rect">
            <a:avLst/>
          </a:prstGeom>
        </p:spPr>
        <p:txBody>
          <a:bodyPr anchorCtr="0" anchor="t" bIns="91425" lIns="91425" spcFirstLastPara="1" rIns="91425" wrap="square" tIns="180000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Поддерживает много разных запросов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Позволяет получить даже срок актуальности цены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i="1" lang="ru" sz="1600">
                <a:latin typeface="Raleway"/>
                <a:ea typeface="Raleway"/>
                <a:cs typeface="Raleway"/>
                <a:sym typeface="Raleway"/>
              </a:rPr>
              <a:t>Автоматизировали сбор данных с 6.03.2021 на облаке</a:t>
            </a:r>
            <a:endParaRPr i="1"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>
                <a:latin typeface="Raleway SemiBold"/>
                <a:ea typeface="Raleway SemiBold"/>
                <a:cs typeface="Raleway SemiBold"/>
                <a:sym typeface="Raleway SemiBold"/>
              </a:rPr>
              <a:t>Минусы</a:t>
            </a:r>
            <a:r>
              <a:rPr b="1" lang="ru" sz="1600">
                <a:latin typeface="Raleway"/>
                <a:ea typeface="Raleway"/>
                <a:cs typeface="Raleway"/>
                <a:sym typeface="Raleway"/>
              </a:rPr>
              <a:t>: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Нет данных о старых перелётах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Есть “пропуски”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113" y="222017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данных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7650" y="2901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180000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➔"/>
            </a:pP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Обрабатываем, убираем дубликаты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➔"/>
            </a:pP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П</a:t>
            </a: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омечаем пересадки с </a:t>
            </a: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помо</a:t>
            </a: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щью данных с</a:t>
            </a: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ru" sz="1500">
                <a:latin typeface="Raleway"/>
                <a:ea typeface="Raleway"/>
                <a:cs typeface="Raleway"/>
                <a:sym typeface="Raleway"/>
              </a:rPr>
              <a:t>FlightRadar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➔"/>
            </a:pP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Выделяем признаки для обучения моделей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078863"/>
            <a:ext cx="7688701" cy="822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Первая модель - временные ряды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1798107"/>
            <a:ext cx="9144000" cy="2899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 первой модели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Raleway"/>
              <a:buChar char="●"/>
            </a:pPr>
            <a:r>
              <a:rPr lang="ru" sz="1900">
                <a:latin typeface="Raleway"/>
                <a:ea typeface="Raleway"/>
                <a:cs typeface="Raleway"/>
                <a:sym typeface="Raleway"/>
              </a:rPr>
              <a:t>Не переживает пропуски в данных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Raleway"/>
              <a:buChar char="●"/>
            </a:pPr>
            <a:r>
              <a:rPr lang="ru" sz="1900">
                <a:latin typeface="Raleway"/>
                <a:ea typeface="Raleway"/>
                <a:cs typeface="Raleway"/>
                <a:sym typeface="Raleway"/>
              </a:rPr>
              <a:t>Мало данных для сезонности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Raleway"/>
              <a:buChar char="●"/>
            </a:pPr>
            <a:r>
              <a:rPr lang="ru" sz="1900">
                <a:latin typeface="Raleway"/>
                <a:ea typeface="Raleway"/>
                <a:cs typeface="Raleway"/>
                <a:sym typeface="Raleway"/>
              </a:rPr>
              <a:t>Минимум цены не всегда оптимален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Raleway"/>
              <a:buChar char="●"/>
            </a:pPr>
            <a:r>
              <a:rPr lang="ru" sz="1900">
                <a:latin typeface="Raleway"/>
                <a:ea typeface="Raleway"/>
                <a:cs typeface="Raleway"/>
                <a:sym typeface="Raleway"/>
              </a:rPr>
              <a:t>Долго обучается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Raleway"/>
              <a:buChar char="●"/>
            </a:pPr>
            <a:r>
              <a:rPr lang="ru" sz="1900">
                <a:latin typeface="Raleway"/>
                <a:ea typeface="Raleway"/>
                <a:cs typeface="Raleway"/>
                <a:sym typeface="Raleway"/>
              </a:rPr>
              <a:t>Обучается заново при каждом запросе</a:t>
            </a:r>
            <a:r>
              <a:rPr b="1" lang="ru" sz="1900">
                <a:latin typeface="Raleway"/>
                <a:ea typeface="Raleway"/>
                <a:cs typeface="Raleway"/>
                <a:sym typeface="Raleway"/>
              </a:rPr>
              <a:t>))</a:t>
            </a:r>
            <a:endParaRPr b="1" sz="19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- грамотный boosting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2564700" cy="28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b="1" lang="ru" sz="1500">
                <a:latin typeface="Raleway"/>
                <a:ea typeface="Raleway"/>
                <a:cs typeface="Raleway"/>
                <a:sym typeface="Raleway"/>
              </a:rPr>
              <a:t>XGBoost</a:t>
            </a:r>
            <a:r>
              <a:rPr lang="ru" sz="1500">
                <a:latin typeface="Raleway"/>
                <a:ea typeface="Raleway"/>
                <a:cs typeface="Raleway"/>
                <a:sym typeface="Raleway"/>
              </a:rPr>
              <a:t> c фичами со схемы.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ru" sz="1500">
                <a:latin typeface="Raleway"/>
                <a:ea typeface="Raleway"/>
                <a:cs typeface="Raleway"/>
                <a:sym typeface="Raleway"/>
              </a:rPr>
              <a:t>Фильтрация по отсутствию пересадок не дала значительных улучшений.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5675" y="2906938"/>
            <a:ext cx="1951525" cy="6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0800" y="1728074"/>
            <a:ext cx="1258375" cy="308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/>
          <p:nvPr/>
        </p:nvSpPr>
        <p:spPr>
          <a:xfrm>
            <a:off x="5836388" y="2997763"/>
            <a:ext cx="745200" cy="42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Кэширование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9450" y="2078875"/>
            <a:ext cx="4811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Запускаем “глобальное обучение” по расписанию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Кэшируем обученные модели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Быстро отвечаем на запросы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9525" y="1853850"/>
            <a:ext cx="3277275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