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4" r:id="rId10"/>
    <p:sldId id="315" r:id="rId11"/>
    <p:sldId id="311" r:id="rId12"/>
    <p:sldId id="312" r:id="rId13"/>
    <p:sldId id="313" r:id="rId14"/>
    <p:sldId id="317" r:id="rId15"/>
    <p:sldId id="316" r:id="rId16"/>
    <p:sldId id="285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Ubuntu" panose="020B0604020202020204" charset="0"/>
      <p:regular r:id="rId23"/>
      <p:bold r:id="rId24"/>
      <p:italic r:id="rId25"/>
      <p:boldItalic r:id="rId26"/>
    </p:embeddedFont>
    <p:embeddedFont>
      <p:font typeface="Ubuntu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1BB464-E6DC-4C10-8A3F-533815D7399F}">
  <a:tblStyle styleId="{5F1BB464-E6DC-4C10-8A3F-533815D73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AFBE27-FB25-48B6-AABB-D706FAFC3B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64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2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2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41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87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7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66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7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5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42eb61d9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42eb61d9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6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7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0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80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2eb61d9d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2eb61d9d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87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6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Jupyter Notebook</a:t>
            </a:r>
            <a:endParaRPr i="1" dirty="0">
              <a:solidFill>
                <a:srgbClr val="434343"/>
              </a:solidFill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434343"/>
                </a:solidFill>
                <a:latin typeface="Ubuntu Light"/>
                <a:ea typeface="Ubuntu Light"/>
                <a:cs typeface="Ubuntu Light"/>
                <a:sym typeface="Ubuntu Light"/>
              </a:rPr>
              <a:t>Panduan Dasar Python melalui</a:t>
            </a:r>
            <a:endParaRPr sz="1800" dirty="0">
              <a:solidFill>
                <a:srgbClr val="43434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Basic Code: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5105400" y="755808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rgbClr val="999999"/>
                </a:solidFill>
              </a:rPr>
              <a:t>List &amp; Array-2: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Untuk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memangil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suatu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elemen</a:t>
            </a:r>
            <a:r>
              <a:rPr lang="en-US" sz="1600" dirty="0">
                <a:solidFill>
                  <a:srgbClr val="999999"/>
                </a:solidFill>
              </a:rPr>
              <a:t> pada list </a:t>
            </a:r>
            <a:r>
              <a:rPr lang="en-US" sz="1600" dirty="0" err="1">
                <a:solidFill>
                  <a:srgbClr val="999999"/>
                </a:solidFill>
              </a:rPr>
              <a:t>atau</a:t>
            </a:r>
            <a:r>
              <a:rPr lang="en-US" sz="1600" dirty="0">
                <a:solidFill>
                  <a:srgbClr val="999999"/>
                </a:solidFill>
              </a:rPr>
              <a:t> array </a:t>
            </a:r>
            <a:r>
              <a:rPr lang="en-US" sz="1600" dirty="0" err="1">
                <a:solidFill>
                  <a:srgbClr val="999999"/>
                </a:solidFill>
              </a:rPr>
              <a:t>dapat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menggunakan</a:t>
            </a: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List[index], </a:t>
            </a:r>
            <a:r>
              <a:rPr lang="en-US" sz="1600" dirty="0" err="1">
                <a:solidFill>
                  <a:srgbClr val="999999"/>
                </a:solidFill>
              </a:rPr>
              <a:t>misalnya</a:t>
            </a:r>
            <a:r>
              <a:rPr lang="en-US" sz="1600" dirty="0">
                <a:solidFill>
                  <a:srgbClr val="999999"/>
                </a:solidFill>
              </a:rPr>
              <a:t> List[0] </a:t>
            </a:r>
            <a:r>
              <a:rPr lang="en-US" sz="1600" dirty="0" err="1">
                <a:solidFill>
                  <a:srgbClr val="999999"/>
                </a:solidFill>
              </a:rPr>
              <a:t>atau</a:t>
            </a:r>
            <a:r>
              <a:rPr lang="en-US" sz="1600" dirty="0">
                <a:solidFill>
                  <a:srgbClr val="999999"/>
                </a:solidFill>
              </a:rPr>
              <a:t> List[3].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Untuk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memanggil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beberapa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elemen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sekaligus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dapat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digunakan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operasi</a:t>
            </a:r>
            <a:r>
              <a:rPr lang="en-US" sz="1600" dirty="0">
                <a:solidFill>
                  <a:srgbClr val="999999"/>
                </a:solidFill>
              </a:rPr>
              <a:t> ‘:’.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:n </a:t>
            </a:r>
            <a:r>
              <a:rPr lang="en-US" sz="1600" dirty="0" err="1">
                <a:solidFill>
                  <a:srgbClr val="999999"/>
                </a:solidFill>
              </a:rPr>
              <a:t>berarti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memanggil</a:t>
            </a:r>
            <a:r>
              <a:rPr lang="en-US" sz="1600" dirty="0">
                <a:solidFill>
                  <a:srgbClr val="999999"/>
                </a:solidFill>
              </a:rPr>
              <a:t> n </a:t>
            </a:r>
            <a:r>
              <a:rPr lang="en-US" sz="1600" dirty="0" err="1">
                <a:solidFill>
                  <a:srgbClr val="999999"/>
                </a:solidFill>
              </a:rPr>
              <a:t>elemen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pertama</a:t>
            </a:r>
            <a:r>
              <a:rPr lang="en-US" sz="1600" dirty="0">
                <a:solidFill>
                  <a:srgbClr val="999999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n: </a:t>
            </a:r>
            <a:r>
              <a:rPr lang="en-US" sz="1600" dirty="0" err="1">
                <a:solidFill>
                  <a:srgbClr val="999999"/>
                </a:solidFill>
              </a:rPr>
              <a:t>berarti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memanggil</a:t>
            </a:r>
            <a:r>
              <a:rPr lang="en-US" sz="1600" dirty="0">
                <a:solidFill>
                  <a:srgbClr val="999999"/>
                </a:solidFill>
              </a:rPr>
              <a:t> n </a:t>
            </a:r>
            <a:r>
              <a:rPr lang="en-US" sz="1600" dirty="0" err="1">
                <a:solidFill>
                  <a:srgbClr val="999999"/>
                </a:solidFill>
              </a:rPr>
              <a:t>elemen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terakhir</a:t>
            </a:r>
            <a:r>
              <a:rPr lang="en-US" sz="1600" dirty="0">
                <a:solidFill>
                  <a:srgbClr val="999999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n1:n2 </a:t>
            </a:r>
            <a:r>
              <a:rPr lang="en-US" sz="1600" dirty="0" err="1">
                <a:solidFill>
                  <a:srgbClr val="999999"/>
                </a:solidFill>
              </a:rPr>
              <a:t>berarti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memanggil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elemen</a:t>
            </a:r>
            <a:r>
              <a:rPr lang="en-US" sz="1600" dirty="0">
                <a:solidFill>
                  <a:srgbClr val="999999"/>
                </a:solidFill>
              </a:rPr>
              <a:t> ke-n1 </a:t>
            </a:r>
            <a:r>
              <a:rPr lang="en-US" sz="1600" dirty="0" err="1">
                <a:solidFill>
                  <a:srgbClr val="999999"/>
                </a:solidFill>
              </a:rPr>
              <a:t>sampai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sebelum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elemen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ke</a:t>
            </a:r>
            <a:r>
              <a:rPr lang="en-US" sz="1600" dirty="0">
                <a:solidFill>
                  <a:srgbClr val="999999"/>
                </a:solidFill>
              </a:rPr>
              <a:t> n2.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10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43FDD-449F-4D0B-8773-FFA4E6E2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0" y="1969994"/>
            <a:ext cx="3382570" cy="188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Basic Code: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5105399" y="755808"/>
            <a:ext cx="3991959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dirty="0">
                <a:solidFill>
                  <a:srgbClr val="999999"/>
                </a:solidFill>
              </a:rPr>
              <a:t>Logic: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==	: </a:t>
            </a:r>
            <a:r>
              <a:rPr lang="en-US" sz="1600" dirty="0" err="1">
                <a:solidFill>
                  <a:srgbClr val="999999"/>
                </a:solidFill>
              </a:rPr>
              <a:t>sama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dengan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&gt;	: </a:t>
            </a:r>
            <a:r>
              <a:rPr lang="en-US" sz="1600" dirty="0" err="1">
                <a:solidFill>
                  <a:srgbClr val="999999"/>
                </a:solidFill>
              </a:rPr>
              <a:t>lebih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besar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dari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&lt;	: </a:t>
            </a:r>
            <a:r>
              <a:rPr lang="en-US" sz="1600" dirty="0" err="1">
                <a:solidFill>
                  <a:srgbClr val="999999"/>
                </a:solidFill>
              </a:rPr>
              <a:t>lebih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kecil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dari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&gt;=	: </a:t>
            </a:r>
            <a:r>
              <a:rPr lang="en-US" sz="1600" dirty="0" err="1">
                <a:solidFill>
                  <a:srgbClr val="999999"/>
                </a:solidFill>
              </a:rPr>
              <a:t>lebih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besar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atau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sama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dengan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&lt;=	: </a:t>
            </a:r>
            <a:r>
              <a:rPr lang="en-US" sz="1600" dirty="0" err="1">
                <a:solidFill>
                  <a:srgbClr val="999999"/>
                </a:solidFill>
              </a:rPr>
              <a:t>lebih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kecil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atau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sama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dengan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!=	: </a:t>
            </a:r>
            <a:r>
              <a:rPr lang="en-US" sz="1600" dirty="0" err="1">
                <a:solidFill>
                  <a:srgbClr val="999999"/>
                </a:solidFill>
              </a:rPr>
              <a:t>tidak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sama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dengan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&amp; </a:t>
            </a:r>
            <a:r>
              <a:rPr lang="en-US" sz="1600" dirty="0" err="1">
                <a:solidFill>
                  <a:srgbClr val="999999"/>
                </a:solidFill>
              </a:rPr>
              <a:t>atau</a:t>
            </a:r>
            <a:r>
              <a:rPr lang="en-US" sz="1600" dirty="0">
                <a:solidFill>
                  <a:srgbClr val="999999"/>
                </a:solidFill>
              </a:rPr>
              <a:t> and	: dan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| </a:t>
            </a:r>
            <a:r>
              <a:rPr lang="en-US" sz="1600" dirty="0" err="1">
                <a:solidFill>
                  <a:srgbClr val="999999"/>
                </a:solidFill>
              </a:rPr>
              <a:t>atau</a:t>
            </a:r>
            <a:r>
              <a:rPr lang="en-US" sz="1600" dirty="0">
                <a:solidFill>
                  <a:srgbClr val="999999"/>
                </a:solidFill>
              </a:rPr>
              <a:t> or	: </a:t>
            </a:r>
            <a:r>
              <a:rPr lang="en-US" sz="1600" dirty="0" err="1">
                <a:solidFill>
                  <a:srgbClr val="999999"/>
                </a:solidFill>
              </a:rPr>
              <a:t>atau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not		: </a:t>
            </a:r>
            <a:r>
              <a:rPr lang="en-US" sz="1600" dirty="0" err="1">
                <a:solidFill>
                  <a:srgbClr val="999999"/>
                </a:solidFill>
              </a:rPr>
              <a:t>negasi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^		: </a:t>
            </a:r>
            <a:r>
              <a:rPr lang="en-US" sz="1600" dirty="0" err="1">
                <a:solidFill>
                  <a:srgbClr val="999999"/>
                </a:solidFill>
              </a:rPr>
              <a:t>xor</a:t>
            </a: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D1D63-98DF-4788-9E24-69F8C3A0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00" y="2058333"/>
            <a:ext cx="2552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5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Conditional: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5105399" y="755808"/>
            <a:ext cx="3991959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600" dirty="0">
                <a:solidFill>
                  <a:srgbClr val="999999"/>
                </a:solidFill>
              </a:rPr>
              <a:t>Conditional: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if condition: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elif</a:t>
            </a:r>
            <a:r>
              <a:rPr lang="en-US" sz="1600" dirty="0">
                <a:solidFill>
                  <a:srgbClr val="999999"/>
                </a:solidFill>
              </a:rPr>
              <a:t> condition2: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action2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 	action3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Conditional pada Python </a:t>
            </a:r>
            <a:r>
              <a:rPr lang="en-US" sz="1600" dirty="0" err="1">
                <a:solidFill>
                  <a:srgbClr val="999999"/>
                </a:solidFill>
              </a:rPr>
              <a:t>tidak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membutuhkan</a:t>
            </a:r>
            <a:r>
              <a:rPr lang="en-US" sz="1600" dirty="0">
                <a:solidFill>
                  <a:srgbClr val="999999"/>
                </a:solidFill>
              </a:rPr>
              <a:t> end, </a:t>
            </a:r>
            <a:r>
              <a:rPr lang="en-US" sz="1600" dirty="0" err="1">
                <a:solidFill>
                  <a:srgbClr val="999999"/>
                </a:solidFill>
              </a:rPr>
              <a:t>namun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perlu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diberi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indentasi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dengan</a:t>
            </a:r>
            <a:r>
              <a:rPr lang="en-US" sz="1600" dirty="0">
                <a:solidFill>
                  <a:srgbClr val="999999"/>
                </a:solidFill>
              </a:rPr>
              <a:t> tab.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12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BDEEE-DF39-40DB-BAD5-46BC3FF4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44" y="2109768"/>
            <a:ext cx="1817975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Looping: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4964803" y="360425"/>
            <a:ext cx="3991959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600" dirty="0">
                <a:solidFill>
                  <a:srgbClr val="999999"/>
                </a:solidFill>
              </a:rPr>
              <a:t>Looping: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while condition: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action1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action2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atau</a:t>
            </a: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for </a:t>
            </a:r>
            <a:r>
              <a:rPr lang="en-US" sz="1600" dirty="0" err="1">
                <a:solidFill>
                  <a:srgbClr val="999999"/>
                </a:solidFill>
              </a:rPr>
              <a:t>i</a:t>
            </a:r>
            <a:r>
              <a:rPr lang="en-US" sz="1600" dirty="0">
                <a:solidFill>
                  <a:srgbClr val="999999"/>
                </a:solidFill>
              </a:rPr>
              <a:t> in list: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action1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else: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action2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Looping pada Python </a:t>
            </a:r>
            <a:r>
              <a:rPr lang="en-US" sz="1600" dirty="0" err="1">
                <a:solidFill>
                  <a:srgbClr val="999999"/>
                </a:solidFill>
              </a:rPr>
              <a:t>membutuhkan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indentasi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seperti</a:t>
            </a:r>
            <a:r>
              <a:rPr lang="en-US" sz="1600" dirty="0">
                <a:solidFill>
                  <a:srgbClr val="999999"/>
                </a:solidFill>
              </a:rPr>
              <a:t> pada conditional. </a:t>
            </a:r>
            <a:r>
              <a:rPr lang="en-US" sz="1600" dirty="0" err="1">
                <a:solidFill>
                  <a:srgbClr val="999999"/>
                </a:solidFill>
              </a:rPr>
              <a:t>Gunakan</a:t>
            </a:r>
            <a:r>
              <a:rPr lang="en-US" sz="1600" dirty="0">
                <a:solidFill>
                  <a:srgbClr val="999999"/>
                </a:solidFill>
              </a:rPr>
              <a:t> range(</a:t>
            </a:r>
            <a:r>
              <a:rPr lang="en-US" sz="1600" dirty="0" err="1">
                <a:solidFill>
                  <a:srgbClr val="999999"/>
                </a:solidFill>
              </a:rPr>
              <a:t>angka</a:t>
            </a:r>
            <a:r>
              <a:rPr lang="en-US" sz="1600" dirty="0">
                <a:solidFill>
                  <a:srgbClr val="999999"/>
                </a:solidFill>
              </a:rPr>
              <a:t>) </a:t>
            </a:r>
            <a:r>
              <a:rPr lang="en-US" sz="1600" dirty="0" err="1">
                <a:solidFill>
                  <a:srgbClr val="999999"/>
                </a:solidFill>
              </a:rPr>
              <a:t>untuk</a:t>
            </a:r>
            <a:r>
              <a:rPr lang="en-US" sz="1600" dirty="0">
                <a:solidFill>
                  <a:srgbClr val="999999"/>
                </a:solidFill>
              </a:rPr>
              <a:t> looping </a:t>
            </a:r>
            <a:r>
              <a:rPr lang="en-US" sz="1600" dirty="0" err="1">
                <a:solidFill>
                  <a:srgbClr val="999999"/>
                </a:solidFill>
              </a:rPr>
              <a:t>dari</a:t>
            </a:r>
            <a:r>
              <a:rPr lang="en-US" sz="1600" dirty="0">
                <a:solidFill>
                  <a:srgbClr val="999999"/>
                </a:solidFill>
              </a:rPr>
              <a:t> index 0 </a:t>
            </a:r>
            <a:r>
              <a:rPr lang="en-US" sz="1600" dirty="0" err="1">
                <a:solidFill>
                  <a:srgbClr val="999999"/>
                </a:solidFill>
              </a:rPr>
              <a:t>sampai</a:t>
            </a:r>
            <a:r>
              <a:rPr lang="en-US" sz="1600" dirty="0">
                <a:solidFill>
                  <a:srgbClr val="999999"/>
                </a:solidFill>
              </a:rPr>
              <a:t> angka-1.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3A18C-1C8B-4830-A8A4-C6F1D8FB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55" y="1636591"/>
            <a:ext cx="2832344" cy="30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3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List Comperhension: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4964803" y="360425"/>
            <a:ext cx="3991959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600" dirty="0">
                <a:solidFill>
                  <a:srgbClr val="999999"/>
                </a:solidFill>
              </a:rPr>
              <a:t>List </a:t>
            </a:r>
            <a:r>
              <a:rPr lang="en-US" sz="1600" dirty="0" err="1">
                <a:solidFill>
                  <a:srgbClr val="999999"/>
                </a:solidFill>
              </a:rPr>
              <a:t>Comperhension</a:t>
            </a:r>
            <a:r>
              <a:rPr lang="en-US" sz="1600" dirty="0">
                <a:solidFill>
                  <a:srgbClr val="999999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Looping dan conditional </a:t>
            </a:r>
            <a:r>
              <a:rPr lang="en-US" sz="1600" dirty="0" err="1">
                <a:solidFill>
                  <a:srgbClr val="999999"/>
                </a:solidFill>
              </a:rPr>
              <a:t>dapat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dilakukan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didalam</a:t>
            </a:r>
            <a:r>
              <a:rPr lang="en-US" sz="1600" dirty="0">
                <a:solidFill>
                  <a:srgbClr val="999999"/>
                </a:solidFill>
              </a:rPr>
              <a:t> list: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[action(</a:t>
            </a:r>
            <a:r>
              <a:rPr lang="en-US" sz="1600" dirty="0" err="1">
                <a:solidFill>
                  <a:srgbClr val="999999"/>
                </a:solidFill>
              </a:rPr>
              <a:t>i</a:t>
            </a:r>
            <a:r>
              <a:rPr lang="en-US" sz="1600" dirty="0">
                <a:solidFill>
                  <a:srgbClr val="999999"/>
                </a:solidFill>
              </a:rPr>
              <a:t>) if </a:t>
            </a:r>
            <a:r>
              <a:rPr lang="en-US" sz="1600" dirty="0" err="1">
                <a:solidFill>
                  <a:srgbClr val="999999"/>
                </a:solidFill>
              </a:rPr>
              <a:t>i</a:t>
            </a:r>
            <a:r>
              <a:rPr lang="en-US" sz="1600" dirty="0">
                <a:solidFill>
                  <a:srgbClr val="999999"/>
                </a:solidFill>
              </a:rPr>
              <a:t>==5 else action2(</a:t>
            </a:r>
            <a:r>
              <a:rPr lang="en-US" sz="1600" dirty="0" err="1">
                <a:solidFill>
                  <a:srgbClr val="999999"/>
                </a:solidFill>
              </a:rPr>
              <a:t>i</a:t>
            </a:r>
            <a:r>
              <a:rPr lang="en-US" sz="1600" dirty="0">
                <a:solidFill>
                  <a:srgbClr val="999999"/>
                </a:solidFill>
              </a:rPr>
              <a:t>) for </a:t>
            </a:r>
            <a:r>
              <a:rPr lang="en-US" sz="1600" dirty="0" err="1">
                <a:solidFill>
                  <a:srgbClr val="999999"/>
                </a:solidFill>
              </a:rPr>
              <a:t>i</a:t>
            </a:r>
            <a:r>
              <a:rPr lang="en-US" sz="1600" dirty="0">
                <a:solidFill>
                  <a:srgbClr val="999999"/>
                </a:solidFill>
              </a:rPr>
              <a:t> in list]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14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57F4D-04D2-41D6-BFF1-E1CBC5C2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9" y="2405715"/>
            <a:ext cx="4040001" cy="6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4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Fungsi: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4964803" y="360425"/>
            <a:ext cx="3991959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1600" dirty="0" err="1">
                <a:solidFill>
                  <a:srgbClr val="999999"/>
                </a:solidFill>
              </a:rPr>
              <a:t>Fungsi</a:t>
            </a:r>
            <a:r>
              <a:rPr lang="en-US" sz="1600" dirty="0">
                <a:solidFill>
                  <a:srgbClr val="999999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def </a:t>
            </a:r>
            <a:r>
              <a:rPr lang="en-US" sz="1600" dirty="0" err="1">
                <a:solidFill>
                  <a:srgbClr val="999999"/>
                </a:solidFill>
              </a:rPr>
              <a:t>nama_fungsi</a:t>
            </a:r>
            <a:r>
              <a:rPr lang="en-US" sz="1600" dirty="0">
                <a:solidFill>
                  <a:srgbClr val="999999"/>
                </a:solidFill>
              </a:rPr>
              <a:t>(var1,var2):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	return var3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Output </a:t>
            </a:r>
            <a:r>
              <a:rPr lang="en-US" sz="1600" dirty="0" err="1">
                <a:solidFill>
                  <a:srgbClr val="999999"/>
                </a:solidFill>
              </a:rPr>
              <a:t>dari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suatu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fungsi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didefinisikan</a:t>
            </a:r>
            <a:r>
              <a:rPr lang="en-US" sz="1600" dirty="0">
                <a:solidFill>
                  <a:srgbClr val="999999"/>
                </a:solidFill>
              </a:rPr>
              <a:t> oleh </a:t>
            </a:r>
            <a:r>
              <a:rPr lang="en-US" sz="1600" dirty="0" err="1">
                <a:solidFill>
                  <a:srgbClr val="999999"/>
                </a:solidFill>
              </a:rPr>
              <a:t>notasi</a:t>
            </a:r>
            <a:r>
              <a:rPr lang="en-US" sz="1600" dirty="0">
                <a:solidFill>
                  <a:srgbClr val="999999"/>
                </a:solidFill>
              </a:rPr>
              <a:t> return dan </a:t>
            </a:r>
            <a:r>
              <a:rPr lang="en-US" sz="1600" dirty="0" err="1">
                <a:solidFill>
                  <a:srgbClr val="999999"/>
                </a:solidFill>
              </a:rPr>
              <a:t>harus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diberi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indentasi</a:t>
            </a:r>
            <a:r>
              <a:rPr lang="en-US" sz="1600" dirty="0">
                <a:solidFill>
                  <a:srgbClr val="999999"/>
                </a:solidFill>
              </a:rPr>
              <a:t>. Ketika </a:t>
            </a:r>
            <a:r>
              <a:rPr lang="en-US" sz="1600" dirty="0" err="1">
                <a:solidFill>
                  <a:srgbClr val="999999"/>
                </a:solidFill>
              </a:rPr>
              <a:t>fungsi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dipanggil</a:t>
            </a:r>
            <a:r>
              <a:rPr lang="en-US" sz="1600" dirty="0">
                <a:solidFill>
                  <a:srgbClr val="999999"/>
                </a:solidFill>
              </a:rPr>
              <a:t>, </a:t>
            </a:r>
            <a:r>
              <a:rPr lang="en-US" sz="1600" dirty="0" err="1">
                <a:solidFill>
                  <a:srgbClr val="999999"/>
                </a:solidFill>
              </a:rPr>
              <a:t>semua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aksi</a:t>
            </a:r>
            <a:r>
              <a:rPr lang="en-US" sz="1600" dirty="0">
                <a:solidFill>
                  <a:srgbClr val="999999"/>
                </a:solidFill>
              </a:rPr>
              <a:t> yang </a:t>
            </a:r>
            <a:r>
              <a:rPr lang="en-US" sz="1600" dirty="0" err="1">
                <a:solidFill>
                  <a:srgbClr val="999999"/>
                </a:solidFill>
              </a:rPr>
              <a:t>ada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didalamnya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akan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dijalankan</a:t>
            </a:r>
            <a:r>
              <a:rPr lang="en-US" sz="1600" dirty="0">
                <a:solidFill>
                  <a:srgbClr val="999999"/>
                </a:solidFill>
              </a:rPr>
              <a:t>.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15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8E485-1B1F-46C8-A2BA-D9D5AACF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00" y="2075025"/>
            <a:ext cx="3461399" cy="20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1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34343"/>
                </a:solidFill>
              </a:rPr>
              <a:t>T</a:t>
            </a:r>
            <a:r>
              <a:rPr lang="es"/>
              <a:t>hanks</a:t>
            </a:r>
            <a:r>
              <a:rPr lang="es" sz="3600">
                <a:solidFill>
                  <a:srgbClr val="434343"/>
                </a:solidFill>
              </a:rPr>
              <a:t>!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626078" y="980260"/>
            <a:ext cx="4120733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Install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b="1" dirty="0" err="1"/>
              <a:t>melalui</a:t>
            </a:r>
            <a:r>
              <a:rPr lang="en-US" b="1" dirty="0"/>
              <a:t> Anaconda</a:t>
            </a:r>
            <a:endParaRPr b="1"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2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GB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an open-source web application that allows you to create and share documents that contain live code, equations, visualizations and narrative text. Uses include: data cleaning and transformation, numerical simulation, statistical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data visualization, machine learning, and much more.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-Jupyter.org</a:t>
            </a:r>
            <a:b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2"/>
          </p:nvPr>
        </p:nvSpPr>
        <p:spPr>
          <a:xfrm>
            <a:off x="4911323" y="1340376"/>
            <a:ext cx="4018054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666666"/>
                </a:solidFill>
              </a:rPr>
              <a:t>Download: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666666"/>
                </a:solidFill>
              </a:rPr>
              <a:t>https://www.anaconda.com/products/individual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FC876-D0A5-4BC9-9AF6-DEBD5729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38" y="1978512"/>
            <a:ext cx="3062423" cy="250787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BAEB9E1-DB17-4105-8997-A2B6B477BC30}"/>
              </a:ext>
            </a:extLst>
          </p:cNvPr>
          <p:cNvSpPr/>
          <p:nvPr/>
        </p:nvSpPr>
        <p:spPr>
          <a:xfrm>
            <a:off x="5748618" y="3232450"/>
            <a:ext cx="497542" cy="126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626078" y="980260"/>
            <a:ext cx="4120733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Install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b="1" dirty="0" err="1"/>
              <a:t>melalui</a:t>
            </a:r>
            <a:r>
              <a:rPr lang="en-US" b="1" dirty="0"/>
              <a:t> Anaconda</a:t>
            </a:r>
            <a:endParaRPr b="1"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3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Setelah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mengunduh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menginstall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Anaconda,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klik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Notebook (anaconda3)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menjalankan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notebook.</a:t>
            </a:r>
            <a:b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2"/>
          </p:nvPr>
        </p:nvSpPr>
        <p:spPr>
          <a:xfrm>
            <a:off x="4911323" y="1340376"/>
            <a:ext cx="4018054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666666"/>
                </a:solidFill>
              </a:rPr>
              <a:t>Install Anaconda: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41B76-CAE7-44FF-8ED7-060CC525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89" y="2334393"/>
            <a:ext cx="2440922" cy="18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5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626078" y="980260"/>
            <a:ext cx="4120733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  <a:endParaRPr b="1"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4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notebook,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pilih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terlebih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dahulu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direktori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/folder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dimana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notebook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akan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disimpan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lalu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klik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“New” pada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bagian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kanan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atas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,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pilihlah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Python 3.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2"/>
          </p:nvPr>
        </p:nvSpPr>
        <p:spPr>
          <a:xfrm>
            <a:off x="4911323" y="1340376"/>
            <a:ext cx="4018054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rgbClr val="666666"/>
                </a:solidFill>
              </a:rPr>
              <a:t>Tampilan</a:t>
            </a:r>
            <a:r>
              <a:rPr lang="en-ID" b="1" dirty="0">
                <a:solidFill>
                  <a:srgbClr val="666666"/>
                </a:solidFill>
              </a:rPr>
              <a:t> </a:t>
            </a:r>
            <a:r>
              <a:rPr lang="en-ID" b="1" dirty="0" err="1">
                <a:solidFill>
                  <a:srgbClr val="666666"/>
                </a:solidFill>
              </a:rPr>
              <a:t>Jupyter</a:t>
            </a:r>
            <a:r>
              <a:rPr lang="en-ID" b="1" dirty="0">
                <a:solidFill>
                  <a:srgbClr val="666666"/>
                </a:solidFill>
              </a:rPr>
              <a:t> Notebook: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0767F-ABF7-43E6-9FDF-3CF3384A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23" y="2011528"/>
            <a:ext cx="3812244" cy="1270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704E3-3054-4B62-B0E8-FA4B6E3E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43" y="3554725"/>
            <a:ext cx="1225366" cy="12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626078" y="980260"/>
            <a:ext cx="4120733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  <a:endParaRPr b="1"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5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Kode Python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dapat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dituliskan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pada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bagian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kosong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yang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dinamakan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cell,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untuk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mengeksekusi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kode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dapat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dilakukan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dengan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cara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menekan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tombol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run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atau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memencet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 </a:t>
            </a:r>
            <a:r>
              <a:rPr lang="en-GB" dirty="0" err="1">
                <a:solidFill>
                  <a:srgbClr val="4D5156"/>
                </a:solidFill>
                <a:latin typeface="arial" panose="020B0604020202020204" pitchFamily="34" charset="0"/>
              </a:rPr>
              <a:t>ctrl+enter</a:t>
            </a:r>
            <a:r>
              <a:rPr lang="en-GB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2"/>
          </p:nvPr>
        </p:nvSpPr>
        <p:spPr>
          <a:xfrm>
            <a:off x="4911323" y="1340376"/>
            <a:ext cx="4018054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rgbClr val="666666"/>
                </a:solidFill>
              </a:rPr>
              <a:t>Tampilan</a:t>
            </a:r>
            <a:r>
              <a:rPr lang="en-ID" b="1" dirty="0">
                <a:solidFill>
                  <a:srgbClr val="666666"/>
                </a:solidFill>
              </a:rPr>
              <a:t> </a:t>
            </a:r>
            <a:r>
              <a:rPr lang="en-ID" b="1" dirty="0" err="1">
                <a:solidFill>
                  <a:srgbClr val="666666"/>
                </a:solidFill>
              </a:rPr>
              <a:t>Jupyter</a:t>
            </a:r>
            <a:r>
              <a:rPr lang="en-ID" b="1" dirty="0">
                <a:solidFill>
                  <a:srgbClr val="666666"/>
                </a:solidFill>
              </a:rPr>
              <a:t> Notebook: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C704-7476-4D4F-8511-1D827C91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35" y="2311326"/>
            <a:ext cx="3901629" cy="997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F086D-A226-4289-8D04-59505AFE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8" y="4249370"/>
            <a:ext cx="4480672" cy="2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Basic Code: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729225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 err="1">
                <a:solidFill>
                  <a:srgbClr val="999999"/>
                </a:solidFill>
              </a:rPr>
              <a:t>Melakukan</a:t>
            </a:r>
            <a:r>
              <a:rPr lang="en-US" sz="1600" dirty="0">
                <a:solidFill>
                  <a:srgbClr val="999999"/>
                </a:solidFill>
              </a:rPr>
              <a:t> import package: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Import </a:t>
            </a:r>
            <a:r>
              <a:rPr lang="en-US" sz="1600" dirty="0" err="1">
                <a:solidFill>
                  <a:srgbClr val="999999"/>
                </a:solidFill>
              </a:rPr>
              <a:t>numpy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Import pandas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Import </a:t>
            </a:r>
            <a:r>
              <a:rPr lang="en-US" sz="1600" dirty="0" err="1">
                <a:solidFill>
                  <a:srgbClr val="999999"/>
                </a:solidFill>
              </a:rPr>
              <a:t>numpy</a:t>
            </a:r>
            <a:r>
              <a:rPr lang="en-US" sz="1600" dirty="0">
                <a:solidFill>
                  <a:srgbClr val="999999"/>
                </a:solidFill>
              </a:rPr>
              <a:t> as np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From </a:t>
            </a:r>
            <a:r>
              <a:rPr lang="en-US" sz="1600" dirty="0" err="1">
                <a:solidFill>
                  <a:srgbClr val="999999"/>
                </a:solidFill>
              </a:rPr>
              <a:t>numpy.random</a:t>
            </a:r>
            <a:r>
              <a:rPr lang="en-US" sz="1600" dirty="0">
                <a:solidFill>
                  <a:srgbClr val="999999"/>
                </a:solidFill>
              </a:rPr>
              <a:t> import random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165EB-361E-4A1C-B48E-23B57E2F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094" y="1385887"/>
            <a:ext cx="2928056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0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Cara Menginstall Package: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737850" y="1597475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Buka Anaconda Prompt (anaconda3):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pip install (</a:t>
            </a:r>
            <a:r>
              <a:rPr lang="en-US" sz="1600" dirty="0" err="1">
                <a:solidFill>
                  <a:srgbClr val="999999"/>
                </a:solidFill>
              </a:rPr>
              <a:t>nama</a:t>
            </a:r>
            <a:r>
              <a:rPr lang="en-US" sz="1600" dirty="0">
                <a:solidFill>
                  <a:srgbClr val="999999"/>
                </a:solidFill>
              </a:rPr>
              <a:t> package)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Misalkan</a:t>
            </a:r>
            <a:r>
              <a:rPr lang="en-US" sz="1600" dirty="0">
                <a:solidFill>
                  <a:srgbClr val="999999"/>
                </a:solidFill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pip install </a:t>
            </a:r>
            <a:r>
              <a:rPr lang="en-US" sz="1600" dirty="0" err="1">
                <a:solidFill>
                  <a:srgbClr val="999999"/>
                </a:solidFill>
              </a:rPr>
              <a:t>plotly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pip install </a:t>
            </a:r>
            <a:r>
              <a:rPr lang="en-US" sz="1600" dirty="0" err="1">
                <a:solidFill>
                  <a:srgbClr val="999999"/>
                </a:solidFill>
              </a:rPr>
              <a:t>numpy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pip install pandas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Beberapa</a:t>
            </a:r>
            <a:r>
              <a:rPr lang="en-US" sz="1600" dirty="0">
                <a:solidFill>
                  <a:srgbClr val="999999"/>
                </a:solidFill>
              </a:rPr>
              <a:t> package yang </a:t>
            </a:r>
            <a:r>
              <a:rPr lang="en-US" sz="1600" dirty="0" err="1">
                <a:solidFill>
                  <a:srgbClr val="999999"/>
                </a:solidFill>
              </a:rPr>
              <a:t>sering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digunakan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seperti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numpy</a:t>
            </a:r>
            <a:r>
              <a:rPr lang="en-US" sz="1600" dirty="0">
                <a:solidFill>
                  <a:srgbClr val="999999"/>
                </a:solidFill>
              </a:rPr>
              <a:t>, matplotlib, dan pandas </a:t>
            </a:r>
            <a:r>
              <a:rPr lang="en-US" sz="1600" dirty="0" err="1">
                <a:solidFill>
                  <a:srgbClr val="999999"/>
                </a:solidFill>
              </a:rPr>
              <a:t>sudah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terinstall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secara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otomatis</a:t>
            </a:r>
            <a:r>
              <a:rPr lang="en-US" sz="1600" dirty="0">
                <a:solidFill>
                  <a:srgbClr val="999999"/>
                </a:solidFill>
              </a:rPr>
              <a:t>.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1DDBC-87CA-41D7-A3DF-0D22AACD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279" y="1558360"/>
            <a:ext cx="3380379" cy="17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Basic Code: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5105400" y="755808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999999"/>
                </a:solidFill>
              </a:rPr>
              <a:t>Assign </a:t>
            </a:r>
            <a:r>
              <a:rPr lang="en-US" sz="1600" dirty="0" err="1">
                <a:solidFill>
                  <a:srgbClr val="999999"/>
                </a:solidFill>
              </a:rPr>
              <a:t>Variabel</a:t>
            </a:r>
            <a:r>
              <a:rPr lang="en-US" sz="1600" dirty="0">
                <a:solidFill>
                  <a:srgbClr val="999999"/>
                </a:solidFill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float=1.2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Integer=2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string = ‘</a:t>
            </a:r>
            <a:r>
              <a:rPr lang="en-US" sz="1600" dirty="0" err="1">
                <a:solidFill>
                  <a:srgbClr val="999999"/>
                </a:solidFill>
              </a:rPr>
              <a:t>apel</a:t>
            </a:r>
            <a:r>
              <a:rPr lang="en-US" sz="1600" dirty="0">
                <a:solidFill>
                  <a:srgbClr val="999999"/>
                </a:solidFill>
              </a:rPr>
              <a:t>’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999999"/>
                </a:solidFill>
              </a:rPr>
              <a:t>boolean</a:t>
            </a:r>
            <a:r>
              <a:rPr lang="en-US" sz="1600" dirty="0">
                <a:solidFill>
                  <a:srgbClr val="999999"/>
                </a:solidFill>
              </a:rPr>
              <a:t> =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Beberapa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operasi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numerik</a:t>
            </a:r>
            <a:r>
              <a:rPr lang="en-US" sz="1600" dirty="0">
                <a:solidFill>
                  <a:srgbClr val="999999"/>
                </a:solidFill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+	: </a:t>
            </a:r>
            <a:r>
              <a:rPr lang="en-US" sz="1600" dirty="0" err="1">
                <a:solidFill>
                  <a:srgbClr val="999999"/>
                </a:solidFill>
              </a:rPr>
              <a:t>penjumlahan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-	: </a:t>
            </a:r>
            <a:r>
              <a:rPr lang="en-US" sz="1600" dirty="0" err="1">
                <a:solidFill>
                  <a:srgbClr val="999999"/>
                </a:solidFill>
              </a:rPr>
              <a:t>pengurangan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*	: </a:t>
            </a:r>
            <a:r>
              <a:rPr lang="en-US" sz="1600" dirty="0" err="1">
                <a:solidFill>
                  <a:srgbClr val="999999"/>
                </a:solidFill>
              </a:rPr>
              <a:t>perkalian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**	: </a:t>
            </a:r>
            <a:r>
              <a:rPr lang="en-US" sz="1600" dirty="0" err="1">
                <a:solidFill>
                  <a:srgbClr val="999999"/>
                </a:solidFill>
              </a:rPr>
              <a:t>pangkat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/	: </a:t>
            </a:r>
            <a:r>
              <a:rPr lang="en-US" sz="1600" dirty="0" err="1">
                <a:solidFill>
                  <a:srgbClr val="999999"/>
                </a:solidFill>
              </a:rPr>
              <a:t>pembagian</a:t>
            </a:r>
            <a:endParaRPr lang="en-US" sz="1600" dirty="0">
              <a:solidFill>
                <a:srgbClr val="999999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//	: </a:t>
            </a:r>
            <a:r>
              <a:rPr lang="en-US" sz="1600" dirty="0" err="1">
                <a:solidFill>
                  <a:srgbClr val="999999"/>
                </a:solidFill>
              </a:rPr>
              <a:t>hasil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bagi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tanpa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sisa</a:t>
            </a:r>
            <a:r>
              <a:rPr lang="en-US" sz="1600" dirty="0">
                <a:solidFill>
                  <a:srgbClr val="999999"/>
                </a:solidFill>
              </a:rPr>
              <a:t> (div)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9999"/>
                </a:solidFill>
              </a:rPr>
              <a:t>%	: modulo</a:t>
            </a:r>
            <a:br>
              <a:rPr lang="en-US" sz="1600" dirty="0">
                <a:solidFill>
                  <a:srgbClr val="999999"/>
                </a:solidFill>
              </a:rPr>
            </a:br>
            <a:endParaRPr lang="en-US" sz="1600" dirty="0">
              <a:solidFill>
                <a:srgbClr val="999999"/>
              </a:solidFill>
            </a:endParaRP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8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4B825-F51C-498F-AC41-82D8A6D3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16" y="2077571"/>
            <a:ext cx="897783" cy="23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7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434343"/>
                </a:solidFill>
              </a:rPr>
              <a:t>Basic Code: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84" name="Google Shape;284;p42"/>
          <p:cNvSpPr txBox="1">
            <a:spLocks noGrp="1"/>
          </p:cNvSpPr>
          <p:nvPr>
            <p:ph type="subTitle" idx="1"/>
          </p:nvPr>
        </p:nvSpPr>
        <p:spPr>
          <a:xfrm>
            <a:off x="5105400" y="755808"/>
            <a:ext cx="3671100" cy="24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rgbClr val="999999"/>
                </a:solidFill>
              </a:rPr>
              <a:t>List &amp; Array: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List: Kumpulan </a:t>
            </a:r>
            <a:r>
              <a:rPr lang="en-US" sz="1600" dirty="0" err="1">
                <a:solidFill>
                  <a:srgbClr val="999999"/>
                </a:solidFill>
              </a:rPr>
              <a:t>elemen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dari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berbagai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jenis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tipe</a:t>
            </a:r>
            <a:r>
              <a:rPr lang="en-US" sz="1600" dirty="0">
                <a:solidFill>
                  <a:srgbClr val="999999"/>
                </a:solidFill>
              </a:rPr>
              <a:t>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999999"/>
                </a:solidFill>
              </a:rPr>
              <a:t>List = [1,’apel’,True,[10,’jeruk’]].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999999"/>
                </a:solidFill>
              </a:rPr>
              <a:t>Untuk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melakukan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operasi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matematika</a:t>
            </a:r>
            <a:r>
              <a:rPr lang="en-US" sz="1600" dirty="0">
                <a:solidFill>
                  <a:srgbClr val="999999"/>
                </a:solidFill>
              </a:rPr>
              <a:t> pada </a:t>
            </a:r>
            <a:r>
              <a:rPr lang="en-US" sz="1600" dirty="0" err="1">
                <a:solidFill>
                  <a:srgbClr val="999999"/>
                </a:solidFill>
              </a:rPr>
              <a:t>vektor</a:t>
            </a:r>
            <a:r>
              <a:rPr lang="en-US" sz="1600" dirty="0">
                <a:solidFill>
                  <a:srgbClr val="999999"/>
                </a:solidFill>
              </a:rPr>
              <a:t>, </a:t>
            </a:r>
            <a:r>
              <a:rPr lang="en-US" sz="1600" dirty="0" err="1">
                <a:solidFill>
                  <a:srgbClr val="999999"/>
                </a:solidFill>
              </a:rPr>
              <a:t>dapat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digunakan</a:t>
            </a:r>
            <a:r>
              <a:rPr lang="en-US" sz="1600" dirty="0">
                <a:solidFill>
                  <a:srgbClr val="999999"/>
                </a:solidFill>
              </a:rPr>
              <a:t> array </a:t>
            </a:r>
            <a:r>
              <a:rPr lang="en-US" sz="1600" dirty="0" err="1">
                <a:solidFill>
                  <a:srgbClr val="999999"/>
                </a:solidFill>
              </a:rPr>
              <a:t>dari</a:t>
            </a:r>
            <a:r>
              <a:rPr lang="en-US" sz="1600" dirty="0">
                <a:solidFill>
                  <a:srgbClr val="999999"/>
                </a:solidFill>
              </a:rPr>
              <a:t> </a:t>
            </a:r>
            <a:r>
              <a:rPr lang="en-US" sz="1600" dirty="0" err="1">
                <a:solidFill>
                  <a:srgbClr val="999999"/>
                </a:solidFill>
              </a:rPr>
              <a:t>numpy</a:t>
            </a:r>
            <a:r>
              <a:rPr lang="en-US" sz="1600" dirty="0">
                <a:solidFill>
                  <a:srgbClr val="999999"/>
                </a:solidFill>
              </a:rPr>
              <a:t>.</a:t>
            </a:r>
          </a:p>
        </p:txBody>
      </p:sp>
      <p:cxnSp>
        <p:nvCxnSpPr>
          <p:cNvPr id="285" name="Google Shape;285;p4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46AAA-593D-405B-A13F-2A9CB7F33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2" y="1758635"/>
            <a:ext cx="4088028" cy="14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225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CA7CD59433E4481500B4E6F86D529" ma:contentTypeVersion="0" ma:contentTypeDescription="Create a new document." ma:contentTypeScope="" ma:versionID="b59ac65844e6a1c0ea6bd62b651ce71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FA461A-E169-4788-AFBB-E745AC7C3422}"/>
</file>

<file path=customXml/itemProps2.xml><?xml version="1.0" encoding="utf-8"?>
<ds:datastoreItem xmlns:ds="http://schemas.openxmlformats.org/officeDocument/2006/customXml" ds:itemID="{E96F12B0-1DFB-4181-8109-42370CCF7C87}"/>
</file>

<file path=customXml/itemProps3.xml><?xml version="1.0" encoding="utf-8"?>
<ds:datastoreItem xmlns:ds="http://schemas.openxmlformats.org/officeDocument/2006/customXml" ds:itemID="{52B873ED-DAC9-4F4C-935D-7C79DCEEB2BF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650</Words>
  <Application>Microsoft Office PowerPoint</Application>
  <PresentationFormat>On-screen Show (16:9)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Ubuntu</vt:lpstr>
      <vt:lpstr>Arial</vt:lpstr>
      <vt:lpstr>Arvo</vt:lpstr>
      <vt:lpstr>Ubuntu Light</vt:lpstr>
      <vt:lpstr>Arial</vt:lpstr>
      <vt:lpstr>Minimal Charm</vt:lpstr>
      <vt:lpstr>Jupyter Notebook</vt:lpstr>
      <vt:lpstr>Install Jupyter Notebook melalui Anaconda</vt:lpstr>
      <vt:lpstr>Install Jupyter Notebook melalui Anaconda</vt:lpstr>
      <vt:lpstr>Jupyter Notebook</vt:lpstr>
      <vt:lpstr>Jupyter Notebook</vt:lpstr>
      <vt:lpstr>Basic Code:</vt:lpstr>
      <vt:lpstr>Cara Menginstall Package:</vt:lpstr>
      <vt:lpstr>Basic Code:</vt:lpstr>
      <vt:lpstr>Basic Code:</vt:lpstr>
      <vt:lpstr>Basic Code:</vt:lpstr>
      <vt:lpstr>Basic Code:</vt:lpstr>
      <vt:lpstr>Conditional:</vt:lpstr>
      <vt:lpstr>Looping:</vt:lpstr>
      <vt:lpstr>List Comperhension:</vt:lpstr>
      <vt:lpstr>Fungsi: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cp:lastModifiedBy>Harrianto Sunaryan</cp:lastModifiedBy>
  <cp:revision>15</cp:revision>
  <dcterms:modified xsi:type="dcterms:W3CDTF">2021-01-17T09:59:50Z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0x0101006A9CA7CD59433E4481500B4E6F86D529</vt:lpwstr>
  </property>
</Properties>
</file>