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2FCF-254F-C148-88E7-C12A1A078B1E}" type="datetimeFigureOut">
              <a:rPr lang="en-US" smtClean="0"/>
              <a:t>17/9/1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1AFD-DA14-1A4B-BD95-61D1DAF6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1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2FCF-254F-C148-88E7-C12A1A078B1E}" type="datetimeFigureOut">
              <a:rPr lang="en-US" smtClean="0"/>
              <a:t>17/9/1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1AFD-DA14-1A4B-BD95-61D1DAF6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8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2FCF-254F-C148-88E7-C12A1A078B1E}" type="datetimeFigureOut">
              <a:rPr lang="en-US" smtClean="0"/>
              <a:t>17/9/1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1AFD-DA14-1A4B-BD95-61D1DAF6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3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2FCF-254F-C148-88E7-C12A1A078B1E}" type="datetimeFigureOut">
              <a:rPr lang="en-US" smtClean="0"/>
              <a:t>17/9/1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1AFD-DA14-1A4B-BD95-61D1DAF6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2FCF-254F-C148-88E7-C12A1A078B1E}" type="datetimeFigureOut">
              <a:rPr lang="en-US" smtClean="0"/>
              <a:t>17/9/1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1AFD-DA14-1A4B-BD95-61D1DAF6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2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2FCF-254F-C148-88E7-C12A1A078B1E}" type="datetimeFigureOut">
              <a:rPr lang="en-US" smtClean="0"/>
              <a:t>17/9/1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1AFD-DA14-1A4B-BD95-61D1DAF6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0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2FCF-254F-C148-88E7-C12A1A078B1E}" type="datetimeFigureOut">
              <a:rPr lang="en-US" smtClean="0"/>
              <a:t>17/9/1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1AFD-DA14-1A4B-BD95-61D1DAF6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8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2FCF-254F-C148-88E7-C12A1A078B1E}" type="datetimeFigureOut">
              <a:rPr lang="en-US" smtClean="0"/>
              <a:t>17/9/1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1AFD-DA14-1A4B-BD95-61D1DAF6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0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2FCF-254F-C148-88E7-C12A1A078B1E}" type="datetimeFigureOut">
              <a:rPr lang="en-US" smtClean="0"/>
              <a:t>17/9/1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1AFD-DA14-1A4B-BD95-61D1DAF6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0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2FCF-254F-C148-88E7-C12A1A078B1E}" type="datetimeFigureOut">
              <a:rPr lang="en-US" smtClean="0"/>
              <a:t>17/9/1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1AFD-DA14-1A4B-BD95-61D1DAF6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2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2FCF-254F-C148-88E7-C12A1A078B1E}" type="datetimeFigureOut">
              <a:rPr lang="en-US" smtClean="0"/>
              <a:t>17/9/1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1AFD-DA14-1A4B-BD95-61D1DAF6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0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2FCF-254F-C148-88E7-C12A1A078B1E}" type="datetimeFigureOut">
              <a:rPr lang="en-US" smtClean="0"/>
              <a:t>17/9/1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C1AFD-DA14-1A4B-BD95-61D1DAF6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/>
          <p:nvPr/>
        </p:nvSpPr>
        <p:spPr>
          <a:xfrm>
            <a:off x="1952625" y="3286125"/>
            <a:ext cx="1730375" cy="1063625"/>
          </a:xfrm>
          <a:prstGeom prst="foldedCorner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r>
              <a:rPr lang="en-US" altLang="zh-CN" dirty="0" smtClean="0"/>
              <a:t>ython</a:t>
            </a:r>
          </a:p>
          <a:p>
            <a:pPr algn="ctr"/>
            <a:endParaRPr lang="en-US" altLang="zh-CN" dirty="0" smtClean="0"/>
          </a:p>
          <a:p>
            <a:pPr algn="ctr"/>
            <a:r>
              <a:rPr lang="en-US" sz="1500" dirty="0" smtClean="0">
                <a:solidFill>
                  <a:srgbClr val="FFFF00"/>
                </a:solidFill>
              </a:rPr>
              <a:t>import </a:t>
            </a:r>
            <a:r>
              <a:rPr lang="en-US" sz="1500" dirty="0" err="1" smtClean="0">
                <a:solidFill>
                  <a:srgbClr val="FFFF00"/>
                </a:solidFill>
              </a:rPr>
              <a:t>tushare</a:t>
            </a:r>
            <a:r>
              <a:rPr lang="en-US" sz="1500" dirty="0" smtClean="0">
                <a:solidFill>
                  <a:srgbClr val="FFFF00"/>
                </a:solidFill>
              </a:rPr>
              <a:t> as </a:t>
            </a:r>
            <a:r>
              <a:rPr lang="en-US" sz="1500" dirty="0" err="1" smtClean="0">
                <a:solidFill>
                  <a:srgbClr val="FFFF00"/>
                </a:solidFill>
              </a:rPr>
              <a:t>ts</a:t>
            </a:r>
            <a:endParaRPr lang="en-US" altLang="zh-CN" sz="1500" dirty="0" smtClean="0">
              <a:solidFill>
                <a:srgbClr val="FFFF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809875" y="4333875"/>
            <a:ext cx="7938" cy="1187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809877" y="5508625"/>
            <a:ext cx="28467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38126" y="1889125"/>
            <a:ext cx="1349374" cy="41751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500" dirty="0" smtClean="0">
                <a:solidFill>
                  <a:srgbClr val="FF0000"/>
                </a:solidFill>
              </a:rPr>
              <a:t>沪深</a:t>
            </a:r>
            <a:r>
              <a:rPr lang="en-US" altLang="zh-CN" sz="1500" dirty="0" smtClean="0">
                <a:solidFill>
                  <a:srgbClr val="FF0000"/>
                </a:solidFill>
              </a:rPr>
              <a:t>300(2</a:t>
            </a:r>
            <a:r>
              <a:rPr lang="zh-CN" altLang="en-US" sz="1500" dirty="0" smtClean="0">
                <a:solidFill>
                  <a:srgbClr val="FF0000"/>
                </a:solidFill>
              </a:rPr>
              <a:t>年</a:t>
            </a:r>
            <a:r>
              <a:rPr lang="en-US" altLang="zh-CN" sz="1500" dirty="0" smtClean="0">
                <a:solidFill>
                  <a:srgbClr val="FF0000"/>
                </a:solidFill>
              </a:rPr>
              <a:t>)</a:t>
            </a:r>
            <a:r>
              <a:rPr lang="zh-CN" altLang="en-US" sz="1500" dirty="0" smtClean="0">
                <a:solidFill>
                  <a:srgbClr val="FF0000"/>
                </a:solidFill>
              </a:rPr>
              <a:t>：</a:t>
            </a:r>
            <a:endParaRPr lang="en-US" altLang="zh-CN" sz="1500" dirty="0" smtClean="0">
              <a:solidFill>
                <a:srgbClr val="FF0000"/>
              </a:solidFill>
            </a:endParaRPr>
          </a:p>
          <a:p>
            <a:endParaRPr lang="en-US" altLang="zh-CN" sz="1500" dirty="0" smtClean="0">
              <a:solidFill>
                <a:srgbClr val="660066"/>
              </a:solidFill>
            </a:endParaRPr>
          </a:p>
          <a:p>
            <a:r>
              <a:rPr lang="zh-CN" altLang="en-US" sz="1500" dirty="0" smtClean="0">
                <a:solidFill>
                  <a:srgbClr val="660066"/>
                </a:solidFill>
              </a:rPr>
              <a:t>基本面：</a:t>
            </a:r>
            <a:endParaRPr lang="en-US" altLang="zh-CN" sz="1500" dirty="0" smtClean="0">
              <a:solidFill>
                <a:srgbClr val="660066"/>
              </a:solidFill>
            </a:endParaRPr>
          </a:p>
          <a:p>
            <a:pPr marL="285750" indent="-285750">
              <a:buFont typeface="Wingdings" charset="2"/>
              <a:buChar char="§"/>
            </a:pPr>
            <a:r>
              <a:rPr lang="zh-CN" altLang="en-US" sz="1300" dirty="0" smtClean="0">
                <a:solidFill>
                  <a:schemeClr val="tx2"/>
                </a:solidFill>
              </a:rPr>
              <a:t>日均线</a:t>
            </a:r>
            <a:endParaRPr lang="en-US" altLang="zh-CN" sz="1300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charset="2"/>
              <a:buChar char="§"/>
            </a:pPr>
            <a:r>
              <a:rPr lang="zh-CN" altLang="zh-CN" sz="1300" dirty="0" smtClean="0">
                <a:solidFill>
                  <a:schemeClr val="tx2"/>
                </a:solidFill>
              </a:rPr>
              <a:t>5</a:t>
            </a:r>
            <a:r>
              <a:rPr lang="zh-CN" altLang="en-US" sz="1300" dirty="0" smtClean="0">
                <a:solidFill>
                  <a:schemeClr val="tx2"/>
                </a:solidFill>
              </a:rPr>
              <a:t>分钟线</a:t>
            </a:r>
            <a:endParaRPr lang="en-US" altLang="zh-CN" sz="1300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charset="2"/>
              <a:buChar char="§"/>
            </a:pPr>
            <a:r>
              <a:rPr lang="zh-CN" altLang="en-US" sz="1300" dirty="0" smtClean="0">
                <a:solidFill>
                  <a:schemeClr val="tx2"/>
                </a:solidFill>
              </a:rPr>
              <a:t>资金日流量</a:t>
            </a:r>
            <a:endParaRPr lang="en-US" altLang="zh-CN" sz="1300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altLang="zh-CN" sz="1300" dirty="0" smtClean="0">
                <a:solidFill>
                  <a:schemeClr val="tx2"/>
                </a:solidFill>
              </a:rPr>
              <a:t>MACD</a:t>
            </a:r>
            <a:endParaRPr lang="en-US" altLang="zh-CN" sz="1300" dirty="0">
              <a:solidFill>
                <a:schemeClr val="tx2"/>
              </a:solidFill>
            </a:endParaRPr>
          </a:p>
          <a:p>
            <a:pPr marL="285750" indent="-285750">
              <a:buFont typeface="Wingdings" charset="2"/>
              <a:buChar char="§"/>
            </a:pPr>
            <a:r>
              <a:rPr lang="zh-CN" altLang="en-US" sz="1300" dirty="0" smtClean="0">
                <a:solidFill>
                  <a:schemeClr val="tx2"/>
                </a:solidFill>
              </a:rPr>
              <a:t>财报</a:t>
            </a:r>
            <a:endParaRPr lang="en-US" altLang="zh-CN" sz="1300" dirty="0" smtClean="0">
              <a:solidFill>
                <a:schemeClr val="tx2"/>
              </a:solidFill>
            </a:endParaRPr>
          </a:p>
          <a:p>
            <a:endParaRPr lang="en-US" altLang="zh-CN" sz="1300" dirty="0" smtClean="0">
              <a:solidFill>
                <a:schemeClr val="tx2"/>
              </a:solidFill>
            </a:endParaRPr>
          </a:p>
          <a:p>
            <a:endParaRPr lang="en-US" altLang="zh-CN" sz="1300" dirty="0" smtClean="0">
              <a:solidFill>
                <a:schemeClr val="tx2"/>
              </a:solidFill>
            </a:endParaRPr>
          </a:p>
          <a:p>
            <a:r>
              <a:rPr lang="zh-CN" altLang="en-US" sz="1500" dirty="0">
                <a:solidFill>
                  <a:srgbClr val="660066"/>
                </a:solidFill>
              </a:rPr>
              <a:t>外部数据：</a:t>
            </a:r>
            <a:endParaRPr lang="en-US" altLang="zh-CN" sz="1500" dirty="0">
              <a:solidFill>
                <a:srgbClr val="66006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sz="1300" dirty="0" smtClean="0">
                <a:solidFill>
                  <a:schemeClr val="tx2"/>
                </a:solidFill>
              </a:rPr>
              <a:t>舆情数据</a:t>
            </a:r>
            <a:endParaRPr lang="en-US" altLang="zh-CN" sz="1300" dirty="0" smtClean="0">
              <a:solidFill>
                <a:schemeClr val="tx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sz="1300" dirty="0" smtClean="0">
                <a:solidFill>
                  <a:schemeClr val="tx2"/>
                </a:solidFill>
              </a:rPr>
              <a:t>宏观经济</a:t>
            </a:r>
            <a:endParaRPr lang="en-US" altLang="zh-CN" sz="1300" dirty="0" smtClean="0">
              <a:solidFill>
                <a:schemeClr val="tx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sz="1300" dirty="0" smtClean="0">
                <a:solidFill>
                  <a:schemeClr val="tx2"/>
                </a:solidFill>
              </a:rPr>
              <a:t>政策影响</a:t>
            </a:r>
            <a:endParaRPr lang="en-US" altLang="zh-CN" sz="1300" dirty="0" smtClean="0">
              <a:solidFill>
                <a:schemeClr val="tx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sz="1300" dirty="0" smtClean="0">
                <a:solidFill>
                  <a:schemeClr val="tx2"/>
                </a:solidFill>
              </a:rPr>
              <a:t>舆情数据</a:t>
            </a:r>
            <a:endParaRPr lang="en-US" altLang="zh-CN" sz="1300" dirty="0" smtClean="0">
              <a:solidFill>
                <a:schemeClr val="tx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sz="1300" dirty="0" smtClean="0">
                <a:solidFill>
                  <a:schemeClr val="tx2"/>
                </a:solidFill>
              </a:rPr>
              <a:t>新闻事件</a:t>
            </a:r>
            <a:endParaRPr lang="en-US" altLang="zh-CN" sz="1300" dirty="0" smtClean="0">
              <a:solidFill>
                <a:schemeClr val="tx2"/>
              </a:solidFill>
            </a:endParaRPr>
          </a:p>
          <a:p>
            <a:endParaRPr lang="en-US" altLang="zh-CN" sz="1300" dirty="0" smtClean="0">
              <a:solidFill>
                <a:schemeClr val="tx2"/>
              </a:solidFill>
            </a:endParaRPr>
          </a:p>
          <a:p>
            <a:endParaRPr lang="en-US" altLang="zh-CN" sz="1300" dirty="0" smtClean="0">
              <a:solidFill>
                <a:schemeClr val="tx2"/>
              </a:solidFill>
            </a:endParaRPr>
          </a:p>
          <a:p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6" name="Multidocument 15"/>
          <p:cNvSpPr/>
          <p:nvPr/>
        </p:nvSpPr>
        <p:spPr>
          <a:xfrm>
            <a:off x="1912937" y="5064125"/>
            <a:ext cx="1571625" cy="98425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Mongodb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809875" y="4787900"/>
            <a:ext cx="28467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n 3"/>
          <p:cNvSpPr/>
          <p:nvPr/>
        </p:nvSpPr>
        <p:spPr>
          <a:xfrm>
            <a:off x="5640746" y="4597400"/>
            <a:ext cx="1841500" cy="10795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数据库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zh-CN" b="1" dirty="0">
                <a:solidFill>
                  <a:srgbClr val="FFFF00"/>
                </a:solidFill>
              </a:rPr>
              <a:t>(</a:t>
            </a:r>
            <a:r>
              <a:rPr lang="en-US" altLang="zh-CN" b="1" dirty="0" err="1" smtClean="0">
                <a:solidFill>
                  <a:srgbClr val="FFFF00"/>
                </a:solidFill>
              </a:rPr>
              <a:t>Mysql</a:t>
            </a:r>
            <a:r>
              <a:rPr lang="en-US" altLang="zh-CN" b="1" dirty="0" smtClean="0">
                <a:solidFill>
                  <a:srgbClr val="FFFF00"/>
                </a:solidFill>
              </a:rPr>
              <a:t>)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3587748" y="5032374"/>
            <a:ext cx="648000" cy="3600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4235748" y="5032375"/>
            <a:ext cx="648000" cy="3600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4881621" y="5020649"/>
            <a:ext cx="648000" cy="3600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99495" y="5048250"/>
            <a:ext cx="51809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00" dirty="0" smtClean="0">
                <a:solidFill>
                  <a:schemeClr val="tx1"/>
                </a:solidFill>
              </a:rPr>
              <a:t>清洗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44022" y="5041900"/>
            <a:ext cx="51809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00" dirty="0" smtClean="0">
                <a:solidFill>
                  <a:schemeClr val="tx1"/>
                </a:solidFill>
              </a:rPr>
              <a:t>转换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72673" y="5051425"/>
            <a:ext cx="51809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00" dirty="0" smtClean="0">
                <a:solidFill>
                  <a:schemeClr val="tx1"/>
                </a:solidFill>
              </a:rPr>
              <a:t>存储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413249" y="2889250"/>
            <a:ext cx="4175125" cy="1285875"/>
          </a:xfrm>
          <a:prstGeom prst="round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riped Right Arrow 29"/>
          <p:cNvSpPr/>
          <p:nvPr/>
        </p:nvSpPr>
        <p:spPr>
          <a:xfrm>
            <a:off x="1285875" y="3270249"/>
            <a:ext cx="627062" cy="381001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riped Right Arrow 30"/>
          <p:cNvSpPr/>
          <p:nvPr/>
        </p:nvSpPr>
        <p:spPr>
          <a:xfrm>
            <a:off x="1285875" y="3921126"/>
            <a:ext cx="627062" cy="381001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-Down Arrow 31"/>
          <p:cNvSpPr/>
          <p:nvPr/>
        </p:nvSpPr>
        <p:spPr>
          <a:xfrm>
            <a:off x="5720123" y="4206876"/>
            <a:ext cx="360002" cy="581024"/>
          </a:xfrm>
          <a:prstGeom prst="up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-Down Arrow 32"/>
          <p:cNvSpPr/>
          <p:nvPr/>
        </p:nvSpPr>
        <p:spPr>
          <a:xfrm>
            <a:off x="6904398" y="4200526"/>
            <a:ext cx="360002" cy="581024"/>
          </a:xfrm>
          <a:prstGeom prst="up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603751" y="3571877"/>
            <a:ext cx="899999" cy="412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SVM</a:t>
            </a:r>
            <a:endParaRPr lang="en-US" sz="1500" b="1" dirty="0"/>
          </a:p>
        </p:txBody>
      </p:sp>
      <p:sp>
        <p:nvSpPr>
          <p:cNvPr id="35" name="Rectangle 34"/>
          <p:cNvSpPr/>
          <p:nvPr/>
        </p:nvSpPr>
        <p:spPr>
          <a:xfrm>
            <a:off x="5577249" y="3571877"/>
            <a:ext cx="899999" cy="412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/>
              <a:t>聚类</a:t>
            </a:r>
            <a:endParaRPr lang="en-US" sz="1500" dirty="0"/>
          </a:p>
        </p:txBody>
      </p:sp>
      <p:sp>
        <p:nvSpPr>
          <p:cNvPr id="36" name="Rectangle 35"/>
          <p:cNvSpPr/>
          <p:nvPr/>
        </p:nvSpPr>
        <p:spPr>
          <a:xfrm>
            <a:off x="6544397" y="3565527"/>
            <a:ext cx="899999" cy="412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/>
              <a:t>贝叶斯</a:t>
            </a:r>
            <a:endParaRPr lang="en-US" sz="1500" dirty="0"/>
          </a:p>
        </p:txBody>
      </p:sp>
      <p:sp>
        <p:nvSpPr>
          <p:cNvPr id="37" name="Rectangle 36"/>
          <p:cNvSpPr/>
          <p:nvPr/>
        </p:nvSpPr>
        <p:spPr>
          <a:xfrm>
            <a:off x="7527420" y="3565527"/>
            <a:ext cx="899999" cy="412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/>
              <a:t>决策树</a:t>
            </a:r>
            <a:endParaRPr lang="en-US" sz="1500" dirty="0"/>
          </a:p>
        </p:txBody>
      </p:sp>
      <p:sp>
        <p:nvSpPr>
          <p:cNvPr id="38" name="Rectangle 37"/>
          <p:cNvSpPr/>
          <p:nvPr/>
        </p:nvSpPr>
        <p:spPr>
          <a:xfrm>
            <a:off x="5111372" y="3079749"/>
            <a:ext cx="1007997" cy="412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/>
              <a:t>线性回归</a:t>
            </a:r>
            <a:endParaRPr lang="en-US" sz="1500" dirty="0"/>
          </a:p>
        </p:txBody>
      </p:sp>
      <p:sp>
        <p:nvSpPr>
          <p:cNvPr id="39" name="Rectangle 38"/>
          <p:cNvSpPr/>
          <p:nvPr/>
        </p:nvSpPr>
        <p:spPr>
          <a:xfrm>
            <a:off x="7023421" y="3025774"/>
            <a:ext cx="1007997" cy="412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/>
              <a:t>时间序列</a:t>
            </a:r>
            <a:endParaRPr lang="en-US" sz="1500" dirty="0"/>
          </a:p>
        </p:txBody>
      </p:sp>
      <p:sp>
        <p:nvSpPr>
          <p:cNvPr id="40" name="Rounded Rectangle 39"/>
          <p:cNvSpPr/>
          <p:nvPr/>
        </p:nvSpPr>
        <p:spPr>
          <a:xfrm>
            <a:off x="4359897" y="1905000"/>
            <a:ext cx="2544501" cy="882650"/>
          </a:xfrm>
          <a:prstGeom prst="round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82767" y="2168524"/>
            <a:ext cx="1007997" cy="412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>
                <a:solidFill>
                  <a:srgbClr val="0000FF"/>
                </a:solidFill>
              </a:rPr>
              <a:t>个股分类</a:t>
            </a:r>
            <a:endParaRPr lang="en-US" sz="1500" dirty="0">
              <a:solidFill>
                <a:srgbClr val="0000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56623" y="2168524"/>
            <a:ext cx="1007997" cy="412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>
                <a:solidFill>
                  <a:srgbClr val="0000FF"/>
                </a:solidFill>
              </a:rPr>
              <a:t>涨跌预测</a:t>
            </a:r>
            <a:endParaRPr lang="en-US" sz="1500" dirty="0">
              <a:solidFill>
                <a:srgbClr val="0000FF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372645" y="2152649"/>
            <a:ext cx="1007997" cy="412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>
                <a:solidFill>
                  <a:srgbClr val="0000FF"/>
                </a:solidFill>
              </a:rPr>
              <a:t>验证优化</a:t>
            </a:r>
            <a:endParaRPr lang="en-US" sz="1500" dirty="0">
              <a:solidFill>
                <a:srgbClr val="0000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056799" y="1882775"/>
            <a:ext cx="1531576" cy="882650"/>
          </a:xfrm>
          <a:prstGeom prst="round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79374" y="889000"/>
            <a:ext cx="8905875" cy="5365750"/>
          </a:xfrm>
          <a:prstGeom prst="roundRect">
            <a:avLst>
              <a:gd name="adj" fmla="val 542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01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51</Words>
  <Application>Microsoft Macintosh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IBM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亮 颜</dc:creator>
  <cp:keywords/>
  <dc:description/>
  <cp:lastModifiedBy>亮 颜</cp:lastModifiedBy>
  <cp:revision>11</cp:revision>
  <dcterms:created xsi:type="dcterms:W3CDTF">2017-09-01T05:42:17Z</dcterms:created>
  <dcterms:modified xsi:type="dcterms:W3CDTF">2017-09-01T06:34:48Z</dcterms:modified>
  <cp:category/>
</cp:coreProperties>
</file>