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354" r:id="rId3"/>
    <p:sldId id="321" r:id="rId4"/>
    <p:sldId id="345" r:id="rId5"/>
    <p:sldId id="346" r:id="rId6"/>
    <p:sldId id="319" r:id="rId7"/>
    <p:sldId id="320" r:id="rId8"/>
    <p:sldId id="329" r:id="rId9"/>
    <p:sldId id="352" r:id="rId10"/>
    <p:sldId id="330" r:id="rId11"/>
    <p:sldId id="353" r:id="rId12"/>
    <p:sldId id="360" r:id="rId13"/>
    <p:sldId id="361" r:id="rId14"/>
    <p:sldId id="362" r:id="rId15"/>
    <p:sldId id="364" r:id="rId16"/>
    <p:sldId id="365" r:id="rId17"/>
    <p:sldId id="366" r:id="rId18"/>
    <p:sldId id="328" r:id="rId19"/>
    <p:sldId id="332" r:id="rId20"/>
    <p:sldId id="333" r:id="rId21"/>
    <p:sldId id="334" r:id="rId22"/>
    <p:sldId id="335" r:id="rId23"/>
    <p:sldId id="347" r:id="rId24"/>
    <p:sldId id="359" r:id="rId25"/>
    <p:sldId id="357" r:id="rId26"/>
    <p:sldId id="344" r:id="rId27"/>
    <p:sldId id="358" r:id="rId28"/>
    <p:sldId id="349" r:id="rId29"/>
    <p:sldId id="337" r:id="rId30"/>
    <p:sldId id="338" r:id="rId31"/>
    <p:sldId id="351" r:id="rId32"/>
    <p:sldId id="341" r:id="rId33"/>
    <p:sldId id="348" r:id="rId34"/>
    <p:sldId id="350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12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434B-7AB3-45B9-86FC-949118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A73FC-65E1-43D5-ABE3-3702CBE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將暴露噪音與非暴露噪音的傍晚</a:t>
            </a:r>
            <a:r>
              <a:rPr lang="en-US" altLang="zh-TW" dirty="0"/>
              <a:t>cortisol</a:t>
            </a:r>
            <a:r>
              <a:rPr lang="zh-TW" altLang="en-US" dirty="0"/>
              <a:t>數值排序，從絕對的數值來觀察睡眠指標，從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r>
              <a:rPr lang="zh-TW" altLang="en-US" dirty="0"/>
              <a:t>由前一頁相關係數圖表中可以觀察到傍晚</a:t>
            </a:r>
            <a:r>
              <a:rPr lang="en-US" altLang="zh-TW" dirty="0"/>
              <a:t>cortisol</a:t>
            </a:r>
            <a:r>
              <a:rPr lang="zh-TW" altLang="en-US" dirty="0"/>
              <a:t>可能會對</a:t>
            </a:r>
            <a:r>
              <a:rPr lang="en-US" altLang="zh-TW" dirty="0"/>
              <a:t>REM</a:t>
            </a:r>
            <a:r>
              <a:rPr lang="zh-TW" altLang="en-US" dirty="0"/>
              <a:t>總時間、整晚占比產生影響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0A78B-742A-4A1C-B6D9-D0F95B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3B30D-F352-49DC-B7F8-D97C3044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5102"/>
            <a:ext cx="12192000" cy="233954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776F160-C2B7-4060-B7B3-E46563522657}"/>
              </a:ext>
            </a:extLst>
          </p:cNvPr>
          <p:cNvCxnSpPr>
            <a:cxnSpLocks/>
          </p:cNvCxnSpPr>
          <p:nvPr/>
        </p:nvCxnSpPr>
        <p:spPr>
          <a:xfrm flipV="1">
            <a:off x="6214294" y="3610843"/>
            <a:ext cx="0" cy="1921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2EEA6-9E13-401D-BAC4-AD9BB51F69D9}"/>
              </a:ext>
            </a:extLst>
          </p:cNvPr>
          <p:cNvSpPr txBox="1"/>
          <p:nvPr/>
        </p:nvSpPr>
        <p:spPr>
          <a:xfrm>
            <a:off x="6214294" y="3610843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31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6F6B6-D967-4132-998A-948D0E2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絕對值高低分群睡眠指標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E50F2-8034-4389-B87F-1464EF3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18335B-FF20-42BF-B5FE-66FED5102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164360"/>
              </p:ext>
            </p:extLst>
          </p:nvPr>
        </p:nvGraphicFramePr>
        <p:xfrm>
          <a:off x="779460" y="1612057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8.36(3.81)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4474(1476)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608(261)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5.43(3.39)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6720(3258)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21.85(10.5)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17.61(5.23)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275DB-62F4-4F0B-B25E-0EB7A459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較低</a:t>
            </a:r>
            <a:r>
              <a:rPr lang="en-US" altLang="zh-TW" dirty="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65412EB-EB5B-4F60-B187-3503065325EB}"/>
              </a:ext>
            </a:extLst>
          </p:cNvPr>
          <p:cNvSpPr txBox="1">
            <a:spLocks/>
          </p:cNvSpPr>
          <p:nvPr/>
        </p:nvSpPr>
        <p:spPr>
          <a:xfrm>
            <a:off x="720436" y="2720151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34C75D-E29E-449D-982F-F44CBE82C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778596"/>
              </p:ext>
            </p:extLst>
          </p:nvPr>
        </p:nvGraphicFramePr>
        <p:xfrm>
          <a:off x="779459" y="3145711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2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6.95(2.8)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3797(1282)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629(316)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6.44(5.07)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7131(4278)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21.73(10.56)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14.84(5.03)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C192A70-5B6F-40F4-A86D-30345F7C4C1C}"/>
              </a:ext>
            </a:extLst>
          </p:cNvPr>
          <p:cNvSpPr txBox="1">
            <a:spLocks/>
          </p:cNvSpPr>
          <p:nvPr/>
        </p:nvSpPr>
        <p:spPr>
          <a:xfrm>
            <a:off x="720436" y="4349599"/>
            <a:ext cx="10633364" cy="264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en-US" altLang="zh-TW" dirty="0"/>
              <a:t>Cortisol</a:t>
            </a:r>
            <a:r>
              <a:rPr lang="zh-TW" altLang="en-US" dirty="0"/>
              <a:t>較高的情況下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11.3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percentage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2.8%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提高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6.9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3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與噪音的關係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</a:t>
            </a:r>
            <a:r>
              <a:rPr lang="zh-TW" altLang="en-US" dirty="0">
                <a:solidFill>
                  <a:srgbClr val="FF0000"/>
                </a:solidFill>
              </a:rPr>
              <a:t>噪音下會受影響，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值會上升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7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EA44B-43A2-4CBE-9EB5-B670B3FC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B5D75-D821-4B3D-B441-821DA3BE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變化量 </a:t>
            </a:r>
            <a:r>
              <a:rPr lang="en-US" altLang="zh-TW" dirty="0"/>
              <a:t>=</a:t>
            </a:r>
            <a:r>
              <a:rPr lang="zh-TW" altLang="en-US" dirty="0"/>
              <a:t> 暴露噪音傍晚</a:t>
            </a:r>
            <a:r>
              <a:rPr lang="en-US" altLang="zh-TW" dirty="0"/>
              <a:t>cortisol – </a:t>
            </a:r>
            <a:r>
              <a:rPr lang="zh-TW" altLang="en-US" dirty="0"/>
              <a:t>非暴露噪音傍晚</a:t>
            </a:r>
            <a:r>
              <a:rPr lang="en-US" altLang="zh-TW" dirty="0"/>
              <a:t>cortisol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預期變化量較大的族群為易受噪音影響，在睡眠指標上會比不易受影響的族群有更明顯的變化表現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68FD3-AD91-4A5C-A1BF-9A64A622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9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BDE57-D90B-4467-B5AB-DD1C0030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DEFF4-7909-4F7F-8A0F-6D9BC84F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此圖為暴露 </a:t>
            </a:r>
            <a:r>
              <a:rPr lang="en-US" altLang="zh-TW" dirty="0"/>
              <a:t>- </a:t>
            </a:r>
            <a:r>
              <a:rPr lang="zh-TW" altLang="en-US" dirty="0"/>
              <a:t>非暴露的傍晚</a:t>
            </a:r>
            <a:r>
              <a:rPr lang="en-US" altLang="zh-TW" dirty="0"/>
              <a:t>cortisol</a:t>
            </a:r>
            <a:r>
              <a:rPr lang="zh-TW" altLang="en-US" dirty="0"/>
              <a:t>變化量，</a:t>
            </a:r>
            <a:r>
              <a:rPr lang="en-US" altLang="zh-TW" dirty="0"/>
              <a:t>0</a:t>
            </a:r>
            <a:r>
              <a:rPr lang="zh-TW" altLang="en-US" dirty="0"/>
              <a:t>以上越大者代表越易受噪音影響導致</a:t>
            </a:r>
            <a:r>
              <a:rPr lang="en-US" altLang="zh-TW" dirty="0"/>
              <a:t>cortisol</a:t>
            </a:r>
            <a:r>
              <a:rPr lang="zh-TW" altLang="en-US" dirty="0"/>
              <a:t>提高</a:t>
            </a:r>
            <a:endParaRPr lang="en-US" altLang="zh-TW" dirty="0"/>
          </a:p>
          <a:p>
            <a:r>
              <a:rPr lang="zh-TW" altLang="en-US" dirty="0"/>
              <a:t>綠線為靠近</a:t>
            </a:r>
            <a:r>
              <a:rPr lang="en-US" altLang="zh-TW" dirty="0"/>
              <a:t>0</a:t>
            </a:r>
            <a:r>
              <a:rPr lang="zh-TW" altLang="en-US" dirty="0"/>
              <a:t>且約為半數的位置，由此分成兩群來觀察睡眠指標的變化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7FA43-B2BA-47FC-901A-00245E1A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8BED8D-346C-426A-9B56-8793F624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2919217"/>
            <a:ext cx="11793596" cy="279121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4BB5FF-E9EF-484A-8775-8D49646867A3}"/>
              </a:ext>
            </a:extLst>
          </p:cNvPr>
          <p:cNvCxnSpPr>
            <a:cxnSpLocks/>
          </p:cNvCxnSpPr>
          <p:nvPr/>
        </p:nvCxnSpPr>
        <p:spPr>
          <a:xfrm flipV="1">
            <a:off x="6096000" y="3117850"/>
            <a:ext cx="0" cy="22860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45421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8.21(3.14)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4492(1297)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612(251)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5.53(4.33)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6144(3391)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18.53(7.69)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17.54(4.83)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3.81(3.81)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4391(1233)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660(324)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5.37(3.52)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5529(2835)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19.34(6.67)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17.15(4.62)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4297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7.61(2.34)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4067(1271)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584(231)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7.6(4.7)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6813(2770)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23.79(11.98)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15.89(4.71)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7.33(4.03)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3848(1629)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627(342)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7.09(5.36)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8168(3992)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23.58(11.16)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15.37(6.06)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9D0F37-45B1-49E4-9AC1-0D99DE1EC35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次數提升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4.4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變晚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37A973-86CC-4519-843D-D0BC7717F856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提早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22.5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9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F2FBD-08FC-43B8-A498-E7A7152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A2BCC-232C-4B23-9F81-0FE204AA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1AFEE7-003C-490D-89C2-E81F5873E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528805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0.32(2.72)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101(1186)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-48(247)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0.17(1.87)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614(3492)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-0.84(7.84)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0.53(4.43)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84023F8-2410-4EDF-97A5-E114D94B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3"/>
            <a:ext cx="10633364" cy="485986"/>
          </a:xfrm>
        </p:spPr>
        <p:txBody>
          <a:bodyPr>
            <a:normAutofit/>
          </a:bodyPr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98A97BC-C95F-4E2D-854B-84709634598E}"/>
              </a:ext>
            </a:extLst>
          </p:cNvPr>
          <p:cNvSpPr txBox="1">
            <a:spLocks/>
          </p:cNvSpPr>
          <p:nvPr/>
        </p:nvSpPr>
        <p:spPr>
          <a:xfrm>
            <a:off x="720436" y="2742429"/>
            <a:ext cx="10633364" cy="48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D1D2D2C-F8E5-4A46-BC05-42B55F30E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078825"/>
              </p:ext>
            </p:extLst>
          </p:nvPr>
        </p:nvGraphicFramePr>
        <p:xfrm>
          <a:off x="838200" y="3267804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0.28(4.69)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218(1360)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-44(360)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-1355(4868)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0.28(9.4)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0.56(5.1)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40406EF-86AB-4B4E-AA48-3F3F894C01A8}"/>
              </a:ext>
            </a:extLst>
          </p:cNvPr>
          <p:cNvSpPr txBox="1">
            <a:spLocks/>
          </p:cNvSpPr>
          <p:nvPr/>
        </p:nvSpPr>
        <p:spPr>
          <a:xfrm>
            <a:off x="838200" y="4675535"/>
            <a:ext cx="10633364" cy="192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REM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latency</a:t>
            </a:r>
            <a:r>
              <a:rPr lang="zh-TW" altLang="en-US" dirty="0">
                <a:solidFill>
                  <a:srgbClr val="FF0000"/>
                </a:solidFill>
              </a:rPr>
              <a:t>呈現兩種的表現，在易受噪音影響的群為縮短，在不易受噪音影響的群為增長</a:t>
            </a:r>
          </a:p>
        </p:txBody>
      </p:sp>
    </p:spTree>
    <p:extLst>
      <p:ext uri="{BB962C8B-B14F-4D97-AF65-F5344CB8AC3E}">
        <p14:creationId xmlns:p14="http://schemas.microsoft.com/office/powerpoint/2010/main" val="358114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053B2-0AC9-4324-9659-FAA1D03A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以傍晚</a:t>
            </a:r>
            <a:r>
              <a:rPr lang="en-US" altLang="zh-TW" dirty="0"/>
              <a:t>cortisol</a:t>
            </a:r>
            <a:r>
              <a:rPr lang="zh-TW" altLang="en-US" dirty="0"/>
              <a:t>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1DEBA-0746-4A85-B7DE-2A8273A0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67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0B3E6-E314-42FC-9DB5-0A4B9C6F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CDC6A7-B906-4CA7-8FBB-A96B8BF4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19402"/>
            <a:ext cx="11726912" cy="477269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CF61FFC-0A10-40C9-B1D1-F6DAE1E17013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6096000" y="1819402"/>
            <a:ext cx="0" cy="458139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3F811-25BC-4A1C-971E-8300C4A613DE}"/>
              </a:ext>
            </a:extLst>
          </p:cNvPr>
          <p:cNvSpPr txBox="1"/>
          <p:nvPr/>
        </p:nvSpPr>
        <p:spPr>
          <a:xfrm>
            <a:off x="6348651" y="1963686"/>
            <a:ext cx="25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有以綠線為分界，左側暴露較高，右側非暴露較高的現象</a:t>
            </a:r>
          </a:p>
        </p:txBody>
      </p:sp>
    </p:spTree>
    <p:extLst>
      <p:ext uri="{BB962C8B-B14F-4D97-AF65-F5344CB8AC3E}">
        <p14:creationId xmlns:p14="http://schemas.microsoft.com/office/powerpoint/2010/main" val="65555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CE65F-EB53-4137-B435-2FC1BC8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11BF1-F012-419C-AC92-AAB4AA8E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變化量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暴露噪音早晨 </a:t>
            </a:r>
            <a:r>
              <a:rPr lang="en-US" altLang="zh-TW" dirty="0"/>
              <a:t>- </a:t>
            </a:r>
            <a:r>
              <a:rPr lang="zh-TW" altLang="en-US" dirty="0"/>
              <a:t>暴露噪音傍晚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(</a:t>
            </a:r>
            <a:r>
              <a:rPr lang="zh-TW" altLang="en-US" dirty="0"/>
              <a:t>非暴露噪音早晨 </a:t>
            </a:r>
            <a:r>
              <a:rPr lang="en-US" altLang="zh-TW" dirty="0"/>
              <a:t>– </a:t>
            </a:r>
            <a:r>
              <a:rPr lang="zh-TW" altLang="en-US" dirty="0"/>
              <a:t>非暴露噪音傍晚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預期暴露噪音當天</a:t>
            </a:r>
            <a:r>
              <a:rPr lang="en-US" altLang="zh-TW" dirty="0"/>
              <a:t>cortisol</a:t>
            </a:r>
            <a:r>
              <a:rPr lang="zh-TW" altLang="en-US" dirty="0"/>
              <a:t>可能傍晚就處於相對高點，或睡眠中無法將</a:t>
            </a:r>
            <a:r>
              <a:rPr lang="en-US" altLang="zh-TW" dirty="0"/>
              <a:t>cortisol</a:t>
            </a:r>
            <a:r>
              <a:rPr lang="zh-TW" altLang="en-US" dirty="0"/>
              <a:t>拉回早晨高點，因此相減值較小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預期非暴露噪音當天</a:t>
            </a:r>
            <a:r>
              <a:rPr lang="en-US" altLang="zh-TW" dirty="0"/>
              <a:t>cortisol</a:t>
            </a:r>
            <a:r>
              <a:rPr lang="zh-TW" altLang="en-US" dirty="0"/>
              <a:t>數值較為正常，傍晚進入低點，早晨進入高點，因此相減值較大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兩者相減後得到此人的噪音非噪音變化值，可以假設數值越偏離</a:t>
            </a:r>
            <a:r>
              <a:rPr lang="en-US" altLang="zh-TW" dirty="0"/>
              <a:t>0</a:t>
            </a:r>
            <a:r>
              <a:rPr lang="zh-TW" altLang="en-US" dirty="0"/>
              <a:t>者，受噪音的影響程度越大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7FF9E-DF46-405A-901B-A8E73E5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7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22B3B-BE12-4C8B-AB8A-34D5B7C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F113D-D4A8-4017-AC17-D6A9DB70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預期暴露噪音的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變化量應該要較小，而非暴露噪音的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變化量應該要較大，但結果顯示大部分的人數值皆在</a:t>
            </a:r>
            <a:r>
              <a:rPr lang="en-US" altLang="zh-TW" dirty="0"/>
              <a:t>0</a:t>
            </a:r>
            <a:r>
              <a:rPr lang="zh-TW" altLang="en-US" dirty="0"/>
              <a:t>以上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D7327E-B8B4-4730-AC06-7E23F48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AAA4BA-F7F5-47A6-B594-5168F687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E1A25-06B3-42A5-A70A-AB338B0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此分析使用的睡眠指標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147616-43DF-44FD-8661-721C076F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(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總時間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short arousal duration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rapid eye movements in relation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睡眠階段比例</a:t>
            </a:r>
            <a:r>
              <a:rPr lang="en-US" altLang="zh-TW" dirty="0"/>
              <a:t>(%)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565C8-2DA6-403A-86CD-5DF9C3F2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，代表在噪音下會受影響，</a:t>
            </a:r>
            <a:r>
              <a:rPr lang="en-US" altLang="zh-TW" dirty="0"/>
              <a:t>cortisol</a:t>
            </a:r>
            <a:r>
              <a:rPr lang="zh-TW" altLang="en-US" dirty="0"/>
              <a:t>值會上升，由前一頁的圖可以推測，在噪音下無論早晨還是傍晚</a:t>
            </a:r>
            <a:r>
              <a:rPr lang="en-US" altLang="zh-TW" dirty="0"/>
              <a:t>cortisol</a:t>
            </a:r>
            <a:r>
              <a:rPr lang="zh-TW" altLang="en-US" dirty="0"/>
              <a:t>都容易上升，且在</a:t>
            </a:r>
            <a:r>
              <a:rPr lang="zh-TW" altLang="en-US" dirty="0">
                <a:solidFill>
                  <a:srgbClr val="FF0000"/>
                </a:solidFill>
              </a:rPr>
              <a:t>噪音下早晨的上升量還會更高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3F928-205A-4B26-A70F-B045E27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C8F0-103E-469E-8137-9E9DA9B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2790464"/>
          </a:xfrm>
        </p:spPr>
        <p:txBody>
          <a:bodyPr>
            <a:normAutofit/>
          </a:bodyPr>
          <a:lstStyle/>
          <a:p>
            <a:r>
              <a:rPr lang="zh-TW" altLang="en-US" dirty="0"/>
              <a:t>下圖紅色部分為在噪音下早晨和傍晚</a:t>
            </a:r>
            <a:r>
              <a:rPr lang="en-US" altLang="zh-TW" dirty="0"/>
              <a:t>cortisol</a:t>
            </a:r>
            <a:r>
              <a:rPr lang="zh-TW" altLang="en-US" dirty="0"/>
              <a:t>都上升的例子</a:t>
            </a:r>
            <a:endParaRPr lang="en-US" altLang="zh-TW" dirty="0"/>
          </a:p>
          <a:p>
            <a:r>
              <a:rPr lang="zh-TW" altLang="en-US" dirty="0"/>
              <a:t>可以觀察到暴露噪音的早晨</a:t>
            </a:r>
            <a:r>
              <a:rPr lang="en-US" altLang="zh-TW" dirty="0"/>
              <a:t>cortisol</a:t>
            </a:r>
            <a:r>
              <a:rPr lang="zh-TW" altLang="en-US" dirty="0"/>
              <a:t>有明顯飆高的現象，因此導致暴露噪音的當天</a:t>
            </a:r>
            <a:r>
              <a:rPr lang="en-US" altLang="zh-TW" dirty="0"/>
              <a:t>cortisol</a:t>
            </a:r>
            <a:r>
              <a:rPr lang="zh-TW" altLang="en-US" dirty="0"/>
              <a:t>變化量比非暴露噪音當天的</a:t>
            </a:r>
            <a:r>
              <a:rPr lang="en-US" altLang="zh-TW" dirty="0"/>
              <a:t>cortisol</a:t>
            </a:r>
            <a:r>
              <a:rPr lang="zh-TW" altLang="en-US" dirty="0"/>
              <a:t>變化量來得大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與一開始假設的相反</a:t>
            </a:r>
            <a:r>
              <a:rPr lang="zh-TW" altLang="en-US" dirty="0"/>
              <a:t>，也許在高</a:t>
            </a:r>
            <a:r>
              <a:rPr lang="en-US" altLang="zh-TW" dirty="0"/>
              <a:t>cortisol</a:t>
            </a:r>
            <a:r>
              <a:rPr lang="zh-TW" altLang="en-US" dirty="0"/>
              <a:t>情況下入睡，身體為了適應隔天的高壓環境而產生比平常更多的</a:t>
            </a:r>
            <a:r>
              <a:rPr lang="en-US" altLang="zh-TW" dirty="0"/>
              <a:t>cortisol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5FB65-83A7-41BA-99DB-A5A694C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A82CBC-7537-4725-8CBC-3BFC16E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189"/>
            <a:ext cx="12192000" cy="224981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F44E2-BCC4-4399-8CE9-65E7B42D283E}"/>
              </a:ext>
            </a:extLst>
          </p:cNvPr>
          <p:cNvCxnSpPr>
            <a:cxnSpLocks/>
          </p:cNvCxnSpPr>
          <p:nvPr/>
        </p:nvCxnSpPr>
        <p:spPr>
          <a:xfrm>
            <a:off x="31813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348BB8-633D-4EFC-AA7E-B19BC8AB61F0}"/>
              </a:ext>
            </a:extLst>
          </p:cNvPr>
          <p:cNvCxnSpPr>
            <a:cxnSpLocks/>
          </p:cNvCxnSpPr>
          <p:nvPr/>
        </p:nvCxnSpPr>
        <p:spPr>
          <a:xfrm>
            <a:off x="123158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BFBFC35-7878-40A7-AD4E-3182AD1E399D}"/>
              </a:ext>
            </a:extLst>
          </p:cNvPr>
          <p:cNvCxnSpPr>
            <a:cxnSpLocks/>
          </p:cNvCxnSpPr>
          <p:nvPr/>
        </p:nvCxnSpPr>
        <p:spPr>
          <a:xfrm>
            <a:off x="275558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8E62607-C20D-4BB0-A18C-ADCE0DED38D7}"/>
              </a:ext>
            </a:extLst>
          </p:cNvPr>
          <p:cNvCxnSpPr>
            <a:cxnSpLocks/>
          </p:cNvCxnSpPr>
          <p:nvPr/>
        </p:nvCxnSpPr>
        <p:spPr>
          <a:xfrm>
            <a:off x="304942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B16C31E-7EAE-4594-8B5B-8754C9AB99CA}"/>
              </a:ext>
            </a:extLst>
          </p:cNvPr>
          <p:cNvCxnSpPr>
            <a:cxnSpLocks/>
          </p:cNvCxnSpPr>
          <p:nvPr/>
        </p:nvCxnSpPr>
        <p:spPr>
          <a:xfrm>
            <a:off x="335946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D3A49F9-1311-486B-A380-CC3259B23341}"/>
              </a:ext>
            </a:extLst>
          </p:cNvPr>
          <p:cNvCxnSpPr>
            <a:cxnSpLocks/>
          </p:cNvCxnSpPr>
          <p:nvPr/>
        </p:nvCxnSpPr>
        <p:spPr>
          <a:xfrm>
            <a:off x="425719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DE63C80-6DE7-4B41-82A3-336775D8B29A}"/>
              </a:ext>
            </a:extLst>
          </p:cNvPr>
          <p:cNvCxnSpPr>
            <a:cxnSpLocks/>
          </p:cNvCxnSpPr>
          <p:nvPr/>
        </p:nvCxnSpPr>
        <p:spPr>
          <a:xfrm>
            <a:off x="4570571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E0479E-4E35-4CBC-AE38-22B8FA2140E5}"/>
              </a:ext>
            </a:extLst>
          </p:cNvPr>
          <p:cNvCxnSpPr>
            <a:cxnSpLocks/>
          </p:cNvCxnSpPr>
          <p:nvPr/>
        </p:nvCxnSpPr>
        <p:spPr>
          <a:xfrm>
            <a:off x="488061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A2B50BF-2BB2-47A7-885E-94795CB320AC}"/>
              </a:ext>
            </a:extLst>
          </p:cNvPr>
          <p:cNvCxnSpPr>
            <a:cxnSpLocks/>
          </p:cNvCxnSpPr>
          <p:nvPr/>
        </p:nvCxnSpPr>
        <p:spPr>
          <a:xfrm>
            <a:off x="518493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087A1BE-E90B-46DB-9C74-BA4CCB4BD7AC}"/>
              </a:ext>
            </a:extLst>
          </p:cNvPr>
          <p:cNvCxnSpPr>
            <a:cxnSpLocks/>
          </p:cNvCxnSpPr>
          <p:nvPr/>
        </p:nvCxnSpPr>
        <p:spPr>
          <a:xfrm>
            <a:off x="548020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C04A766-A8CE-4376-9F51-3F5C96C4B38D}"/>
              </a:ext>
            </a:extLst>
          </p:cNvPr>
          <p:cNvCxnSpPr>
            <a:cxnSpLocks/>
          </p:cNvCxnSpPr>
          <p:nvPr/>
        </p:nvCxnSpPr>
        <p:spPr>
          <a:xfrm>
            <a:off x="609600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BFA1D89-A620-41BD-8BDC-6576753AD324}"/>
              </a:ext>
            </a:extLst>
          </p:cNvPr>
          <p:cNvCxnSpPr>
            <a:cxnSpLocks/>
          </p:cNvCxnSpPr>
          <p:nvPr/>
        </p:nvCxnSpPr>
        <p:spPr>
          <a:xfrm>
            <a:off x="7904797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40B33F-1901-43E5-981A-8DBCA9A0AD5F}"/>
              </a:ext>
            </a:extLst>
          </p:cNvPr>
          <p:cNvCxnSpPr>
            <a:cxnSpLocks/>
          </p:cNvCxnSpPr>
          <p:nvPr/>
        </p:nvCxnSpPr>
        <p:spPr>
          <a:xfrm>
            <a:off x="851106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C7E675-AA6A-485B-81AD-B87568CB72B3}"/>
              </a:ext>
            </a:extLst>
          </p:cNvPr>
          <p:cNvCxnSpPr>
            <a:cxnSpLocks/>
          </p:cNvCxnSpPr>
          <p:nvPr/>
        </p:nvCxnSpPr>
        <p:spPr>
          <a:xfrm>
            <a:off x="882396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835EB39-FADC-4892-A410-DA710586832B}"/>
              </a:ext>
            </a:extLst>
          </p:cNvPr>
          <p:cNvCxnSpPr>
            <a:cxnSpLocks/>
          </p:cNvCxnSpPr>
          <p:nvPr/>
        </p:nvCxnSpPr>
        <p:spPr>
          <a:xfrm>
            <a:off x="913257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10FEE4D-9F7C-4F49-B5A6-F14ED41F2A84}"/>
              </a:ext>
            </a:extLst>
          </p:cNvPr>
          <p:cNvCxnSpPr>
            <a:cxnSpLocks/>
          </p:cNvCxnSpPr>
          <p:nvPr/>
        </p:nvCxnSpPr>
        <p:spPr>
          <a:xfrm>
            <a:off x="943308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3000A60-6710-43B1-971C-221034E51907}"/>
              </a:ext>
            </a:extLst>
          </p:cNvPr>
          <p:cNvCxnSpPr>
            <a:cxnSpLocks/>
          </p:cNvCxnSpPr>
          <p:nvPr/>
        </p:nvCxnSpPr>
        <p:spPr>
          <a:xfrm>
            <a:off x="973169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6166319-76D1-4EB6-9029-9B7519144EB3}"/>
              </a:ext>
            </a:extLst>
          </p:cNvPr>
          <p:cNvCxnSpPr>
            <a:cxnSpLocks/>
          </p:cNvCxnSpPr>
          <p:nvPr/>
        </p:nvCxnSpPr>
        <p:spPr>
          <a:xfrm>
            <a:off x="1034415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8EFE32D-5E43-41FA-B045-0FC42CA2BC4E}"/>
              </a:ext>
            </a:extLst>
          </p:cNvPr>
          <p:cNvCxnSpPr>
            <a:cxnSpLocks/>
          </p:cNvCxnSpPr>
          <p:nvPr/>
        </p:nvCxnSpPr>
        <p:spPr>
          <a:xfrm>
            <a:off x="1125664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16470E8-7C10-44AC-9272-013451ADB665}"/>
              </a:ext>
            </a:extLst>
          </p:cNvPr>
          <p:cNvCxnSpPr>
            <a:cxnSpLocks/>
          </p:cNvCxnSpPr>
          <p:nvPr/>
        </p:nvCxnSpPr>
        <p:spPr>
          <a:xfrm>
            <a:off x="11563926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7D6AF24-957A-4E6F-A97F-1F5216343992}"/>
              </a:ext>
            </a:extLst>
          </p:cNvPr>
          <p:cNvCxnSpPr>
            <a:cxnSpLocks/>
          </p:cNvCxnSpPr>
          <p:nvPr/>
        </p:nvCxnSpPr>
        <p:spPr>
          <a:xfrm>
            <a:off x="1185148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B9F7-B03D-49FC-BEE5-33FE574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1F8B5-9BE2-4011-B78D-3C2BA834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zh-TW" altLang="en-US" dirty="0"/>
              <a:t>觀察暴露噪音下早晚</a:t>
            </a:r>
            <a:r>
              <a:rPr lang="en-US" altLang="zh-TW" dirty="0"/>
              <a:t>cortisol</a:t>
            </a:r>
            <a:r>
              <a:rPr lang="zh-TW" altLang="en-US" dirty="0"/>
              <a:t>差值較大族群的睡眠指標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81811-6398-4A02-BA33-C3AFCC4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8D448B-EDFA-4C37-A715-7F5D5A72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9736DC5-BF27-446D-83D2-9582BE25EBB3}"/>
              </a:ext>
            </a:extLst>
          </p:cNvPr>
          <p:cNvCxnSpPr>
            <a:cxnSpLocks/>
          </p:cNvCxnSpPr>
          <p:nvPr/>
        </p:nvCxnSpPr>
        <p:spPr>
          <a:xfrm flipV="1">
            <a:off x="4027570" y="2901950"/>
            <a:ext cx="0" cy="240030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0B49A31-4F1C-40FC-A59A-36A024868DE4}"/>
              </a:ext>
            </a:extLst>
          </p:cNvPr>
          <p:cNvCxnSpPr>
            <a:cxnSpLocks/>
          </p:cNvCxnSpPr>
          <p:nvPr/>
        </p:nvCxnSpPr>
        <p:spPr>
          <a:xfrm flipV="1">
            <a:off x="6323095" y="2901950"/>
            <a:ext cx="0" cy="240030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1D3E6-1C0D-4DDB-A92A-3C2D58192E2E}"/>
              </a:ext>
            </a:extLst>
          </p:cNvPr>
          <p:cNvSpPr txBox="1"/>
          <p:nvPr/>
        </p:nvSpPr>
        <p:spPr>
          <a:xfrm>
            <a:off x="4027570" y="300672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6C05E3-CE0F-4C92-890F-3CB050F0B776}"/>
              </a:ext>
            </a:extLst>
          </p:cNvPr>
          <p:cNvSpPr txBox="1"/>
          <p:nvPr/>
        </p:nvSpPr>
        <p:spPr>
          <a:xfrm>
            <a:off x="6296026" y="3006725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37530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321867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7.5(3.35)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4219(1418)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645(270)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4.33(3.04)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7183(3273)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19.18(7.54)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16.46(5.09)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7.4(2.44)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607(254)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4.44(2.62)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7354(4380)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22.2(9.48)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16.26(5.48)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56234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7.88(1.81)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4221(1224)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548(153)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8.18(5.23)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6310(3545)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23(11.95)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16.38(4.95)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7.71(5.23)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3887(1328)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681(386)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7.23(5.39)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7081(3931)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23.34(12.63)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15.84(5.24)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9D0F37-45B1-49E4-9AC1-0D99DE1EC35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3.02%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37A973-86CC-4519-843D-D0BC7717F856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平均長度降低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2.2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12.8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488230-8C9E-4277-B96A-436F629308D7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67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B5DD9-782D-48C2-9E24-B404C1D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392A2-E0EA-4A01-B000-E78A3021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有兩組</a:t>
            </a:r>
            <a:r>
              <a:rPr lang="en-US" altLang="zh-TW" dirty="0"/>
              <a:t>REM fragmentation</a:t>
            </a:r>
            <a:r>
              <a:rPr lang="zh-TW" altLang="en-US" dirty="0"/>
              <a:t>差異很大的現象</a:t>
            </a:r>
            <a:endParaRPr lang="en-US" altLang="zh-TW" dirty="0"/>
          </a:p>
          <a:p>
            <a:r>
              <a:rPr lang="zh-TW" altLang="en-US" dirty="0"/>
              <a:t>兩組</a:t>
            </a:r>
            <a:r>
              <a:rPr lang="en-US" altLang="zh-TW" dirty="0"/>
              <a:t>AHI mean</a:t>
            </a:r>
            <a:r>
              <a:rPr lang="zh-TW" altLang="en-US" dirty="0"/>
              <a:t>分別是</a:t>
            </a:r>
            <a:r>
              <a:rPr lang="en-US" altLang="zh-TW" dirty="0"/>
              <a:t>13.44, 23.42</a:t>
            </a:r>
          </a:p>
          <a:p>
            <a:r>
              <a:rPr lang="zh-TW" altLang="en-US" dirty="0"/>
              <a:t>由於</a:t>
            </a:r>
            <a:r>
              <a:rPr lang="en-US" altLang="zh-TW" dirty="0">
                <a:solidFill>
                  <a:srgbClr val="FF0000"/>
                </a:solidFill>
              </a:rPr>
              <a:t>fragmentation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高度正相關</a:t>
            </a:r>
            <a:r>
              <a:rPr lang="zh-TW" altLang="en-US" dirty="0"/>
              <a:t>導致這個現象，但是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無相關</a:t>
            </a:r>
            <a:r>
              <a:rPr lang="zh-TW" altLang="en-US" dirty="0"/>
              <a:t>，且在噪音暴露下</a:t>
            </a:r>
            <a:r>
              <a:rPr lang="en-US" altLang="zh-TW" dirty="0"/>
              <a:t>AHI</a:t>
            </a:r>
            <a:r>
              <a:rPr lang="zh-TW" altLang="en-US" dirty="0"/>
              <a:t>並無提高的現象</a:t>
            </a:r>
            <a:endParaRPr lang="en-US" altLang="zh-TW" dirty="0"/>
          </a:p>
          <a:p>
            <a:r>
              <a:rPr lang="zh-TW" altLang="en-US" dirty="0"/>
              <a:t>如下圖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的恢復能力也與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無相關性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8263AD-07A8-408D-92E0-FFD1F7D6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C9AF51-4FF2-44DF-80D3-B66576D0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3532857"/>
            <a:ext cx="4119159" cy="10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8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70F3D-0077-4568-89F5-6148A91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2DE34-3349-45A3-9011-E0D4C63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56BAA6-796F-4E7B-9903-7FD3A4D3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771160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0.1(2.91)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-1.5(1302)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38(276)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-0.11(1.76)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-171(3708)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-3.0(8.43)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0.25(4.58)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25674FF-A5CC-4742-BDC5-1692FE6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7233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B6DF5D-F774-4093-97ED-DDE586C3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92196"/>
              </p:ext>
            </p:extLst>
          </p:nvPr>
        </p:nvGraphicFramePr>
        <p:xfrm>
          <a:off x="838200" y="32128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0.18(4.42)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334(1202)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-133(324)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0.95(1.7)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-771(4963)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-0.41(10.44)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0.65(4.6)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E5FC77-8436-43C9-A9AB-6E5C298B02A9}"/>
              </a:ext>
            </a:extLst>
          </p:cNvPr>
          <p:cNvSpPr txBox="1">
            <a:spLocks/>
          </p:cNvSpPr>
          <p:nvPr/>
        </p:nvSpPr>
        <p:spPr>
          <a:xfrm>
            <a:off x="720436" y="2733633"/>
            <a:ext cx="10633364" cy="13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63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–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186835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8.33(3.68)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4150(1561)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549(181)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4.21(3.15)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6710(3500)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18.2(7.87)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16.08(5.59)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7.17(2.7)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3995(1750)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583(242)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4.14(2.37)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8515(5185)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22.02(10.83)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15.28(6.31)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49108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7.8(2.1)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4291(1157)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589(232)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7.12(5.03)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6508(3204)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23.33(11.49)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16.78(4.56)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7.56(4.44)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4004(1384)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662(361)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6.68(5.13)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6687(3453)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23.05(11.13)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16.05(5.32)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07E44F2-DD72-488A-BE43-F9C63D6158C9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A647919-2D75-451D-9E2A-B751021CB26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總次數提高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1.2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3.82%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B20874F-6ACD-494C-B5A0-061CB4C016F5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4.8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70F3D-0077-4568-89F5-6148A91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2DE34-3349-45A3-9011-E0D4C63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56BAA6-796F-4E7B-9903-7FD3A4D3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946066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1.17(2.41)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155(1507)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-34(253)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0.08(1.87)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-1805(3358)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-3.75(9.58)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0.83(5.38)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25674FF-A5CC-4742-BDC5-1692FE6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7233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B6DF5D-F774-4093-97ED-DDE586C3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701652"/>
              </p:ext>
            </p:extLst>
          </p:nvPr>
        </p:nvGraphicFramePr>
        <p:xfrm>
          <a:off x="838200" y="32128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0.24(4)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287(1164)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-73(291)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0.44(1.85)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-178(4498)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0.28(9.89)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0.8(4.47)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E5FC77-8436-43C9-A9AB-6E5C298B02A9}"/>
              </a:ext>
            </a:extLst>
          </p:cNvPr>
          <p:cNvSpPr txBox="1">
            <a:spLocks/>
          </p:cNvSpPr>
          <p:nvPr/>
        </p:nvSpPr>
        <p:spPr>
          <a:xfrm>
            <a:off x="720436" y="2733633"/>
            <a:ext cx="10633364" cy="13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623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C7AD6-37C0-4064-AA7B-A745D8C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AA680-D882-45CE-9E05-7D8FEF49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244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2E320-8FC0-416F-B4DD-E50CF53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58F1D-04BC-4BF3-B2AB-DDDACC0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0" y="1818969"/>
            <a:ext cx="11726912" cy="475363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86D34D-FBB2-4451-B3EB-43A64A1B6D1A}"/>
              </a:ext>
            </a:extLst>
          </p:cNvPr>
          <p:cNvCxnSpPr>
            <a:cxnSpLocks/>
          </p:cNvCxnSpPr>
          <p:nvPr/>
        </p:nvCxnSpPr>
        <p:spPr>
          <a:xfrm flipV="1">
            <a:off x="4199020" y="1876195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D20F8B2-1FB1-430F-91C2-B5133A8AB018}"/>
              </a:ext>
            </a:extLst>
          </p:cNvPr>
          <p:cNvCxnSpPr>
            <a:cxnSpLocks/>
          </p:cNvCxnSpPr>
          <p:nvPr/>
        </p:nvCxnSpPr>
        <p:spPr>
          <a:xfrm flipV="1">
            <a:off x="6334793" y="1876196"/>
            <a:ext cx="0" cy="44712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49F28-42E2-4640-8FCC-FB827BFFC03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76134-C402-4AEB-B125-11B2F6FDCC0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BD660F-D331-466F-9E6B-B27C6E4CD4DB}"/>
              </a:ext>
            </a:extLst>
          </p:cNvPr>
          <p:cNvSpPr txBox="1"/>
          <p:nvPr/>
        </p:nvSpPr>
        <p:spPr>
          <a:xfrm>
            <a:off x="1640010" y="1864930"/>
            <a:ext cx="25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有以綠線為分界，左側非暴露較高，右側暴露較高的現象</a:t>
            </a:r>
          </a:p>
        </p:txBody>
      </p:sp>
    </p:spTree>
    <p:extLst>
      <p:ext uri="{BB962C8B-B14F-4D97-AF65-F5344CB8AC3E}">
        <p14:creationId xmlns:p14="http://schemas.microsoft.com/office/powerpoint/2010/main" val="3479721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C6860C-09FF-4EB8-82B2-E313A5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785449"/>
            <a:ext cx="11707859" cy="48012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5E3360-931D-4543-80D5-EDE9619E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85A6D-FC79-418E-96F5-60C231D6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AFBBC-9235-48F5-9793-7A570CD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1B9203-8AAB-4E65-900B-CEF6C998C878}"/>
              </a:ext>
            </a:extLst>
          </p:cNvPr>
          <p:cNvCxnSpPr>
            <a:cxnSpLocks/>
          </p:cNvCxnSpPr>
          <p:nvPr/>
        </p:nvCxnSpPr>
        <p:spPr>
          <a:xfrm flipV="1">
            <a:off x="4199020" y="1823549"/>
            <a:ext cx="0" cy="45248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EE7073-FCDB-4770-98EC-E4DC3716C7D4}"/>
              </a:ext>
            </a:extLst>
          </p:cNvPr>
          <p:cNvCxnSpPr>
            <a:cxnSpLocks/>
          </p:cNvCxnSpPr>
          <p:nvPr/>
        </p:nvCxnSpPr>
        <p:spPr>
          <a:xfrm flipV="1">
            <a:off x="6351670" y="18235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F99CE3-6ECF-4882-B5B0-588AED4AAC5E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571DB1-808D-4883-9AEE-37782485E3D8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8027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F264F-538B-4111-9AF6-93267F6E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睡眠指標數值參考依據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31EDE-836B-4B96-B95A-BF400CDA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典型為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分鐘週期循環，因此一晚約為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，但對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睡眠的剝奪，會導致嘗試進入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睡眠的次數顯著增加。在允許恢復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睡眠的夜晚，進入第三階段睡眠和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睡眠的速度會加快，並且經歷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反彈，也就是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睡眠的時間會比正常情況大幅增加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Selective REM sleep deprivation in humans: Effects on sleep and sleep EEG. The American journal of physiology. 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duration: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average: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in adult human lasts from 5 to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latency: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70 minutes after sleep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Robert W. McCarley (2007)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，「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Neurobiology of REM and NREM sleep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, Sleep Medicine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percentage: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E9778-C190-4E8A-ACD4-CB5B5B22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2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B8662-F969-4E8A-9575-28C59776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02C68-083C-42DF-958E-856057E2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4A28FFA-7EF5-4C91-A482-A21D86FE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2B9238-5CA0-4B6A-A255-610F875D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23549"/>
            <a:ext cx="11726912" cy="480127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1BF9647-BBAE-4AC5-BFFF-356475E548BE}"/>
              </a:ext>
            </a:extLst>
          </p:cNvPr>
          <p:cNvCxnSpPr>
            <a:cxnSpLocks/>
          </p:cNvCxnSpPr>
          <p:nvPr/>
        </p:nvCxnSpPr>
        <p:spPr>
          <a:xfrm flipV="1">
            <a:off x="4207040" y="188976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FE02BD-957D-4011-910A-2F3D0B8BC421}"/>
              </a:ext>
            </a:extLst>
          </p:cNvPr>
          <p:cNvCxnSpPr>
            <a:cxnSpLocks/>
          </p:cNvCxnSpPr>
          <p:nvPr/>
        </p:nvCxnSpPr>
        <p:spPr>
          <a:xfrm flipV="1">
            <a:off x="6403373" y="1894281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151397-8BA1-4149-87FB-CF5F32FE6A47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CE6066-A6C9-4D42-B6F4-E561D92EBF5F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5661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ACCF-04D5-4C60-A9B6-E2A3C53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percentage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1515F-8446-4A19-8DE9-5F63F77C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4517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FCD4B-E9EE-48C0-9BE6-E5BBF42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79AE12-1746-44B2-9493-148F7B4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776077"/>
            <a:ext cx="11717385" cy="48107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47229D3-5C94-4E92-A1D8-0789E2505E97}"/>
              </a:ext>
            </a:extLst>
          </p:cNvPr>
          <p:cNvCxnSpPr>
            <a:cxnSpLocks/>
          </p:cNvCxnSpPr>
          <p:nvPr/>
        </p:nvCxnSpPr>
        <p:spPr>
          <a:xfrm flipV="1">
            <a:off x="4146080" y="186667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D207F3-32B7-440F-8990-9879278F1F4F}"/>
              </a:ext>
            </a:extLst>
          </p:cNvPr>
          <p:cNvCxnSpPr>
            <a:cxnSpLocks/>
          </p:cNvCxnSpPr>
          <p:nvPr/>
        </p:nvCxnSpPr>
        <p:spPr>
          <a:xfrm flipV="1">
            <a:off x="6342413" y="1871199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93BC15-53FD-497D-801C-0AEA0E6D92DB}"/>
              </a:ext>
            </a:extLst>
          </p:cNvPr>
          <p:cNvSpPr txBox="1"/>
          <p:nvPr/>
        </p:nvSpPr>
        <p:spPr>
          <a:xfrm>
            <a:off x="4138060" y="1926368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BC722-622C-4693-BE34-EFB7A735B9B9}"/>
              </a:ext>
            </a:extLst>
          </p:cNvPr>
          <p:cNvSpPr txBox="1"/>
          <p:nvPr/>
        </p:nvSpPr>
        <p:spPr>
          <a:xfrm>
            <a:off x="6353443" y="1926368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4028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6B0D-6CA6-41D6-8D94-89D48FE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C23BFC-4BC2-4CCE-A1AA-7AF432D7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67EBA-3117-4CAC-B915-C5BF3D4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819988"/>
            <a:ext cx="11755491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FA205F8-9A49-4075-BB05-C2C6914C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8771F4B-F4A8-47C1-8433-45E2F987A4AD}"/>
              </a:ext>
            </a:extLst>
          </p:cNvPr>
          <p:cNvCxnSpPr>
            <a:cxnSpLocks/>
          </p:cNvCxnSpPr>
          <p:nvPr/>
        </p:nvCxnSpPr>
        <p:spPr>
          <a:xfrm flipV="1">
            <a:off x="4207440" y="188523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920FF42-A3A3-4D89-808F-4478FA5EC704}"/>
              </a:ext>
            </a:extLst>
          </p:cNvPr>
          <p:cNvCxnSpPr>
            <a:cxnSpLocks/>
          </p:cNvCxnSpPr>
          <p:nvPr/>
        </p:nvCxnSpPr>
        <p:spPr>
          <a:xfrm flipV="1">
            <a:off x="6342413" y="1885238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8758D5-DE9C-457B-9838-6E271556E2A4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9F7EF-3C68-490A-9361-3028C55604B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118159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05971-6D7A-450F-9AEA-0303E9A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A0F3A4-24D1-46B4-872B-12DC4FD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2FDFD-D6F4-45D5-B759-1134D1A4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9" y="1877962"/>
            <a:ext cx="11453562" cy="475992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21FA8DA-E733-4DCA-AAEC-6B515002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F835812-751D-424B-B740-7ADCCDEEB5C0}"/>
              </a:ext>
            </a:extLst>
          </p:cNvPr>
          <p:cNvCxnSpPr>
            <a:cxnSpLocks/>
          </p:cNvCxnSpPr>
          <p:nvPr/>
        </p:nvCxnSpPr>
        <p:spPr>
          <a:xfrm flipV="1">
            <a:off x="4138860" y="194945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9E35142-C699-4F21-BC85-1220FC7A565C}"/>
              </a:ext>
            </a:extLst>
          </p:cNvPr>
          <p:cNvCxnSpPr>
            <a:cxnSpLocks/>
          </p:cNvCxnSpPr>
          <p:nvPr/>
        </p:nvCxnSpPr>
        <p:spPr>
          <a:xfrm flipV="1">
            <a:off x="6304313" y="19494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7CBFD-88F1-4A64-AEEB-AF9693CCA85F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0C0837-E6C2-4F56-9CE6-EC2278DA26F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665365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87DF8-AE40-42F3-A49B-FD6771C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31CA5-B0E7-4029-82FC-AA3905FA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690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5C243-4E5B-45B7-A969-AA29455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AB7515-1102-485C-881E-2696CA83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" y="1822435"/>
            <a:ext cx="11745964" cy="48584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4EB6FF9-458D-41B0-986E-326752402263}"/>
              </a:ext>
            </a:extLst>
          </p:cNvPr>
          <p:cNvCxnSpPr>
            <a:cxnSpLocks/>
          </p:cNvCxnSpPr>
          <p:nvPr/>
        </p:nvCxnSpPr>
        <p:spPr>
          <a:xfrm flipV="1">
            <a:off x="4118611" y="1885238"/>
            <a:ext cx="8420" cy="461306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F71979F-F7CB-46ED-A47A-90ED8BA11D28}"/>
              </a:ext>
            </a:extLst>
          </p:cNvPr>
          <p:cNvCxnSpPr>
            <a:cxnSpLocks/>
          </p:cNvCxnSpPr>
          <p:nvPr/>
        </p:nvCxnSpPr>
        <p:spPr>
          <a:xfrm flipV="1">
            <a:off x="6243353" y="1885239"/>
            <a:ext cx="0" cy="46130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6ADC8F-26D2-40C1-AB36-B68578B11F1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3E966A-EBFB-4638-BCDB-5A1D1AD7CFB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41758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93190B-7465-4924-A3B2-43257A06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452049"/>
              </p:ext>
            </p:extLst>
          </p:nvPr>
        </p:nvGraphicFramePr>
        <p:xfrm>
          <a:off x="720725" y="1322388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7.77(2.83)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4225(1322)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599(235)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6.28(4.64)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6687(3364)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21.4(10.51)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16.49(4.94)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7.46(3.89)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4025(1493)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636(327)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6.03(4.54)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7171(4114)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22.74(10.8)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15.89(5.58)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88271C3-5694-455A-8344-79B3C3B5B261}"/>
              </a:ext>
            </a:extLst>
          </p:cNvPr>
          <p:cNvSpPr txBox="1">
            <a:spLocks/>
          </p:cNvSpPr>
          <p:nvPr/>
        </p:nvSpPr>
        <p:spPr>
          <a:xfrm>
            <a:off x="720436" y="3185101"/>
            <a:ext cx="10633364" cy="33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總時間、</a:t>
            </a:r>
            <a:r>
              <a:rPr lang="en-US" altLang="zh-TW" dirty="0"/>
              <a:t>REM</a:t>
            </a:r>
            <a:r>
              <a:rPr lang="zh-TW" altLang="en-US" dirty="0"/>
              <a:t>整晚占比些微提升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</a:t>
            </a:r>
            <a:r>
              <a:rPr lang="zh-TW" altLang="en-US" dirty="0"/>
              <a:t>提早約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些微下降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但標準差過大，容易被少數偏離的例子影響平均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22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6C6-AB7F-4982-85D3-83B4D59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B31B4-13AE-49FA-BE1D-41D57868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被稱為壓力荷爾蒙，一般來說在晚上會降至低點，讓人開始放鬆容易入睡，且在早晨升至高點，讓人有活力迎接一天的挑戰</a:t>
            </a:r>
            <a:endParaRPr lang="en-US" altLang="zh-TW" dirty="0"/>
          </a:p>
          <a:p>
            <a:r>
              <a:rPr lang="zh-TW" altLang="en-US" dirty="0"/>
              <a:t>在噪音下可能導致傍晚的</a:t>
            </a:r>
            <a:r>
              <a:rPr lang="en-US" altLang="zh-TW" dirty="0"/>
              <a:t>cortisol</a:t>
            </a:r>
            <a:r>
              <a:rPr lang="zh-TW" altLang="en-US" dirty="0"/>
              <a:t>無法降至低點，進而影響睡眠，或著早晨無法提升至高點，進而影響隔天的活力</a:t>
            </a:r>
            <a:endParaRPr lang="en-US" altLang="zh-TW" dirty="0"/>
          </a:p>
          <a:p>
            <a:r>
              <a:rPr lang="zh-TW" altLang="en-US" dirty="0"/>
              <a:t>觀察</a:t>
            </a:r>
            <a:r>
              <a:rPr lang="en-US" altLang="zh-TW" dirty="0"/>
              <a:t>40</a:t>
            </a:r>
            <a:r>
              <a:rPr lang="zh-TW" altLang="en-US" dirty="0"/>
              <a:t>人中</a:t>
            </a:r>
            <a:r>
              <a:rPr lang="en-US" altLang="zh-TW" dirty="0"/>
              <a:t>cortisol</a:t>
            </a:r>
            <a:r>
              <a:rPr lang="zh-TW" altLang="en-US" dirty="0"/>
              <a:t>受噪音的影響程度，以此依據來做分群觀察，期望能得到更明顯的睡眠指標差異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72D2B-BB83-4616-BA6B-9BEDB47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79B9C-1D54-43B1-8474-F934DBD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早晨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A83BE-7384-4C57-9F7B-A0BA476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A3C01-6DE3-42D5-98C9-8CE36DEB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6368"/>
            <a:ext cx="12192000" cy="339628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0A7D87-F436-4EC9-AD66-3263A76F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844644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生物參考區間</a:t>
            </a:r>
            <a:r>
              <a:rPr lang="en-US" altLang="zh-TW" dirty="0"/>
              <a:t>: 3.7 – 19.4 mg/dL</a:t>
            </a:r>
          </a:p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右側非暴露的早晨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有普遍在暴露的早晨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之下的現象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04EFF-AA11-40CE-9F1A-EE0AB16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傍晚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0043D-8FF1-473E-B9E5-5C71117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3D55EA-E1B3-4C76-8E5D-2DDABB97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570"/>
            <a:ext cx="12192000" cy="338896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D94F5E-2429-422A-B380-819B4EC6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生物參考區間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2.9 – 17.3 mg/dL</a:t>
            </a:r>
          </a:p>
        </p:txBody>
      </p:sp>
    </p:spTree>
    <p:extLst>
      <p:ext uri="{BB962C8B-B14F-4D97-AF65-F5344CB8AC3E}">
        <p14:creationId xmlns:p14="http://schemas.microsoft.com/office/powerpoint/2010/main" val="123641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872FA-A9E8-41FD-97B2-24306A4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來觀察</a:t>
            </a:r>
            <a:r>
              <a:rPr lang="en-US" altLang="zh-TW" dirty="0"/>
              <a:t>REM</a:t>
            </a:r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B1B6-BA51-4AD7-A1F4-CBD90061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數值受到外在刺激條件與內在耐受性影響，可以分兩個面向來觀察與睡眠指標的關係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絕對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值來與他人比較睡眠指標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自身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變化量來比較睡眠指標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噪音耐受性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恢復能力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F6954-B153-46DB-AA53-EE0BB87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9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94EF-FDC0-4A79-903E-2B43A464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睡眠指標與</a:t>
            </a:r>
            <a:r>
              <a:rPr lang="en-US" altLang="zh-TW" dirty="0"/>
              <a:t>cortisol</a:t>
            </a:r>
            <a:r>
              <a:rPr lang="zh-TW" altLang="en-US" dirty="0"/>
              <a:t>相關係數表現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60382-DFCA-478F-AC36-EB6340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5BDD0E-C2D4-4F6B-8D1F-93EA11A7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0" y="2147579"/>
            <a:ext cx="1352739" cy="4410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30911E-3C5B-4E35-83A0-DF1FB465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061" y="2161868"/>
            <a:ext cx="914528" cy="43821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DC4D8C-3696-4BA1-BF97-656B9757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64" y="2161868"/>
            <a:ext cx="876422" cy="43821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9A2AAE-CCAA-4305-B075-AA9F535B4815}"/>
              </a:ext>
            </a:extLst>
          </p:cNvPr>
          <p:cNvSpPr txBox="1"/>
          <p:nvPr/>
        </p:nvSpPr>
        <p:spPr>
          <a:xfrm>
            <a:off x="2914524" y="1790700"/>
            <a:ext cx="105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暴露總時間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827083-D326-405A-84A2-DCE9ED70204B}"/>
              </a:ext>
            </a:extLst>
          </p:cNvPr>
          <p:cNvSpPr txBox="1"/>
          <p:nvPr/>
        </p:nvSpPr>
        <p:spPr>
          <a:xfrm>
            <a:off x="3971864" y="1790700"/>
            <a:ext cx="115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非暴露總時間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9F5998-A5F9-4266-B779-4E5D3DCF1B6C}"/>
              </a:ext>
            </a:extLst>
          </p:cNvPr>
          <p:cNvSpPr/>
          <p:nvPr/>
        </p:nvSpPr>
        <p:spPr>
          <a:xfrm>
            <a:off x="2914524" y="4933950"/>
            <a:ext cx="1048324" cy="200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DEEDB0B-F0B5-43BC-9E64-D2452E61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016" y="2106301"/>
            <a:ext cx="905001" cy="444879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54BBBA5-DE33-4090-A298-0F6F5770C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364" y="2125354"/>
            <a:ext cx="895475" cy="441069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127647-25E5-482E-9674-020EC0756B41}"/>
              </a:ext>
            </a:extLst>
          </p:cNvPr>
          <p:cNvSpPr txBox="1"/>
          <p:nvPr/>
        </p:nvSpPr>
        <p:spPr>
          <a:xfrm>
            <a:off x="7514933" y="1583809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3DBF36-F42F-40A6-8FD3-42A6F87F0683}"/>
              </a:ext>
            </a:extLst>
          </p:cNvPr>
          <p:cNvSpPr txBox="1"/>
          <p:nvPr/>
        </p:nvSpPr>
        <p:spPr>
          <a:xfrm>
            <a:off x="8667519" y="1585913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523FA0-4CE1-4F57-B9C7-B7E5C6BC3B4A}"/>
              </a:ext>
            </a:extLst>
          </p:cNvPr>
          <p:cNvSpPr/>
          <p:nvPr/>
        </p:nvSpPr>
        <p:spPr>
          <a:xfrm>
            <a:off x="7817413" y="6103939"/>
            <a:ext cx="952529" cy="217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2199E27-F397-432C-B01A-73F41E831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968" y="2166632"/>
            <a:ext cx="895475" cy="43916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EE100FC-2C6E-4988-B8A0-A1CAE71A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258" y="2157106"/>
            <a:ext cx="866896" cy="442021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D7EDD7-F918-4D7D-91FA-FFC69DDFBA46}"/>
              </a:ext>
            </a:extLst>
          </p:cNvPr>
          <p:cNvSpPr txBox="1"/>
          <p:nvPr/>
        </p:nvSpPr>
        <p:spPr>
          <a:xfrm>
            <a:off x="4966162" y="1616736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08AD7E-0FDD-489A-B4C6-EE043C2809B4}"/>
              </a:ext>
            </a:extLst>
          </p:cNvPr>
          <p:cNvSpPr/>
          <p:nvPr/>
        </p:nvSpPr>
        <p:spPr>
          <a:xfrm>
            <a:off x="5246969" y="4943478"/>
            <a:ext cx="1014030" cy="190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105BEC-A75C-4C33-AA5F-59C0FCDC5FB3}"/>
              </a:ext>
            </a:extLst>
          </p:cNvPr>
          <p:cNvSpPr txBox="1"/>
          <p:nvPr/>
        </p:nvSpPr>
        <p:spPr>
          <a:xfrm>
            <a:off x="6166195" y="1615561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80D5E4-5C6E-4190-B4BD-49AE1711A748}"/>
              </a:ext>
            </a:extLst>
          </p:cNvPr>
          <p:cNvSpPr/>
          <p:nvPr/>
        </p:nvSpPr>
        <p:spPr>
          <a:xfrm>
            <a:off x="8941364" y="6303708"/>
            <a:ext cx="952529" cy="217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724BBBD-9AFA-47D9-9CBC-5AC39F0D9108}"/>
              </a:ext>
            </a:extLst>
          </p:cNvPr>
          <p:cNvSpPr txBox="1"/>
          <p:nvPr/>
        </p:nvSpPr>
        <p:spPr>
          <a:xfrm>
            <a:off x="8046076" y="445599"/>
            <a:ext cx="15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o: </a:t>
            </a:r>
            <a:r>
              <a:rPr lang="zh-TW" altLang="en-US" dirty="0"/>
              <a:t>暴露</a:t>
            </a:r>
            <a:endParaRPr lang="en-US" altLang="zh-TW" dirty="0"/>
          </a:p>
          <a:p>
            <a:r>
              <a:rPr lang="en-US" altLang="zh-TW" dirty="0"/>
              <a:t>x: </a:t>
            </a:r>
            <a:r>
              <a:rPr lang="zh-TW" altLang="en-US" dirty="0"/>
              <a:t>非暴露</a:t>
            </a:r>
          </a:p>
        </p:txBody>
      </p:sp>
    </p:spTree>
    <p:extLst>
      <p:ext uri="{BB962C8B-B14F-4D97-AF65-F5344CB8AC3E}">
        <p14:creationId xmlns:p14="http://schemas.microsoft.com/office/powerpoint/2010/main" val="1192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15797</TotalTime>
  <Words>2845</Words>
  <Application>Microsoft Office PowerPoint</Application>
  <PresentationFormat>寬螢幕</PresentationFormat>
  <Paragraphs>493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此分析使用的睡眠指標</vt:lpstr>
      <vt:lpstr>睡眠指標數值參考依據</vt:lpstr>
      <vt:lpstr>整體睡眠指標Mean(SD)</vt:lpstr>
      <vt:lpstr>從cortisol分群</vt:lpstr>
      <vt:lpstr>早晨cortisol暴露與非暴露分布</vt:lpstr>
      <vt:lpstr>傍晚cortisol暴露與非暴露分布</vt:lpstr>
      <vt:lpstr>從cortisol來觀察REM睡眠指標</vt:lpstr>
      <vt:lpstr>睡眠指標與cortisol相關係數表現</vt:lpstr>
      <vt:lpstr>絕對cortisol值來與他人比較睡眠指標</vt:lpstr>
      <vt:lpstr>cortisol絕對值高低分群睡眠指標Mean(SD)</vt:lpstr>
      <vt:lpstr>cortisol與噪音的關係</vt:lpstr>
      <vt:lpstr>噪音耐受性</vt:lpstr>
      <vt:lpstr>噪音耐受性</vt:lpstr>
      <vt:lpstr>噪音耐受性變化量分群 - 睡眠指標Mean(SD)</vt:lpstr>
      <vt:lpstr>噪音耐受性變化量分群 - 睡眠指標變化量Mean(SD)</vt:lpstr>
      <vt:lpstr>REM latency (以傍晚cortisol變化量排序)</vt:lpstr>
      <vt:lpstr>Cortisol恢復能力</vt:lpstr>
      <vt:lpstr>Cortisol恢復能力</vt:lpstr>
      <vt:lpstr>Cortisol恢復能力</vt:lpstr>
      <vt:lpstr>Cortisol恢復能力</vt:lpstr>
      <vt:lpstr>Cortisol恢復能力分群</vt:lpstr>
      <vt:lpstr>Cortisol恢復力變化量分群 - 睡眠指標Mean(SD)</vt:lpstr>
      <vt:lpstr>cortisol恢復力變化量分群 - 睡眠指標Mean(SD)</vt:lpstr>
      <vt:lpstr>cortisol恢復力變化量分群 - 睡眠指標變化量Mean(SD)</vt:lpstr>
      <vt:lpstr>cortisol恢復力變化量分群 – 睡眠指標Mean(SD)</vt:lpstr>
      <vt:lpstr>cortisol恢復力變化量分群 - 睡眠指標變化量Mean(SD)</vt:lpstr>
      <vt:lpstr>REM latency (以cortisol早晚差值變化量排序)</vt:lpstr>
      <vt:lpstr>REM總次數圖表(以cortisol早晚差值變化量排序)</vt:lpstr>
      <vt:lpstr>REM總時間圖表(以cortisol早晚差值變化量排序)</vt:lpstr>
      <vt:lpstr>REM percentage (以cortisol早晚差值變化量排序)</vt:lpstr>
      <vt:lpstr>REM平均長度(以cortisol早晚差值變化量排序)</vt:lpstr>
      <vt:lpstr>REM fragmentation(以cortisol早晚差值變化量排序)</vt:lpstr>
      <vt:lpstr>REM density (以cortisol早晚差值變化量排序)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165</cp:revision>
  <dcterms:created xsi:type="dcterms:W3CDTF">2021-07-06T08:18:21Z</dcterms:created>
  <dcterms:modified xsi:type="dcterms:W3CDTF">2021-08-09T04:43:11Z</dcterms:modified>
</cp:coreProperties>
</file>