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346" r:id="rId4"/>
    <p:sldId id="330" r:id="rId5"/>
    <p:sldId id="349" r:id="rId6"/>
    <p:sldId id="350" r:id="rId7"/>
    <p:sldId id="348" r:id="rId8"/>
    <p:sldId id="34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12" autoAdjust="0"/>
  </p:normalViewPr>
  <p:slideViewPr>
    <p:cSldViewPr snapToGrid="0">
      <p:cViewPr>
        <p:scale>
          <a:sx n="100" d="100"/>
          <a:sy n="100" d="100"/>
        </p:scale>
        <p:origin x="95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B5DC6-CCB2-413E-8E4D-68A492D6F2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70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2021/8/7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C5A51-7DEA-4512-9FCC-37539A84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整體暴露非暴露 </a:t>
            </a:r>
            <a:r>
              <a:rPr lang="en-US" altLang="zh-TW" dirty="0"/>
              <a:t>- </a:t>
            </a:r>
            <a:r>
              <a:rPr lang="zh-TW" altLang="en-US" dirty="0"/>
              <a:t>睡眠指標統計</a:t>
            </a:r>
            <a:r>
              <a:rPr lang="en-US" altLang="zh-TW" dirty="0"/>
              <a:t>(Mean</a:t>
            </a:r>
            <a:r>
              <a:rPr lang="zh-TW" altLang="en-US" dirty="0"/>
              <a:t>、</a:t>
            </a:r>
            <a:r>
              <a:rPr lang="en-US" altLang="zh-TW" dirty="0"/>
              <a:t>SD</a:t>
            </a:r>
            <a:r>
              <a:rPr lang="zh-TW" altLang="en-US" dirty="0"/>
              <a:t>、</a:t>
            </a:r>
            <a:r>
              <a:rPr lang="en-US" altLang="zh-TW" dirty="0"/>
              <a:t>p-value)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734BFA-837D-4EEC-92BC-44C7D651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1578792"/>
          </a:xfrm>
        </p:spPr>
        <p:txBody>
          <a:bodyPr>
            <a:normAutofit/>
          </a:bodyPr>
          <a:lstStyle/>
          <a:p>
            <a:r>
              <a:rPr lang="en-US" altLang="zh-TW" dirty="0"/>
              <a:t>39</a:t>
            </a:r>
            <a:r>
              <a:rPr lang="zh-TW" altLang="en-US" dirty="0"/>
              <a:t>筆暴露噪音與</a:t>
            </a:r>
            <a:r>
              <a:rPr lang="en-US" altLang="zh-TW" dirty="0"/>
              <a:t>39</a:t>
            </a:r>
            <a:r>
              <a:rPr lang="zh-TW" altLang="en-US" dirty="0"/>
              <a:t>筆非暴露噪音做統計分析</a:t>
            </a:r>
            <a:r>
              <a:rPr lang="en-US" altLang="zh-TW" dirty="0"/>
              <a:t>(two-tailed t-test)</a:t>
            </a:r>
          </a:p>
          <a:p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藍</a:t>
            </a:r>
            <a:r>
              <a:rPr lang="en-US" altLang="zh-TW" sz="2000" dirty="0"/>
              <a:t>:</a:t>
            </a:r>
            <a:r>
              <a:rPr lang="zh-TW" altLang="en-US" sz="2000" dirty="0"/>
              <a:t> 暴露噪音</a:t>
            </a:r>
            <a:endParaRPr lang="en-US" altLang="zh-TW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橘</a:t>
            </a:r>
            <a:r>
              <a:rPr lang="en-US" altLang="zh-TW" sz="2000" dirty="0"/>
              <a:t>:</a:t>
            </a:r>
            <a:r>
              <a:rPr lang="zh-TW" altLang="en-US" sz="2000" dirty="0"/>
              <a:t> 非暴露噪音</a:t>
            </a:r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9AC70A-5CAF-4868-B6EB-4D5B2C03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3DAB92-ED30-444C-9440-3CDE6CCC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95" y="3185443"/>
            <a:ext cx="11174384" cy="28578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9028461-15C9-45AC-8562-FDCB47448B46}"/>
              </a:ext>
            </a:extLst>
          </p:cNvPr>
          <p:cNvSpPr txBox="1"/>
          <p:nvPr/>
        </p:nvSpPr>
        <p:spPr>
          <a:xfrm>
            <a:off x="766235" y="5992496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0.694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00607D7-27E4-4BFD-89BF-D88530FDA780}"/>
              </a:ext>
            </a:extLst>
          </p:cNvPr>
          <p:cNvSpPr txBox="1"/>
          <p:nvPr/>
        </p:nvSpPr>
        <p:spPr>
          <a:xfrm>
            <a:off x="2407998" y="5992496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0.538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C06039-6D27-4769-9BF5-1127DFE41BB2}"/>
              </a:ext>
            </a:extLst>
          </p:cNvPr>
          <p:cNvSpPr txBox="1"/>
          <p:nvPr/>
        </p:nvSpPr>
        <p:spPr>
          <a:xfrm>
            <a:off x="3977754" y="5992496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0.622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D4FDA8-2D10-4BD5-AF68-74E79DC28DA0}"/>
              </a:ext>
            </a:extLst>
          </p:cNvPr>
          <p:cNvSpPr txBox="1"/>
          <p:nvPr/>
        </p:nvSpPr>
        <p:spPr>
          <a:xfrm>
            <a:off x="5657103" y="5992496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0.576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66A853-8D5B-4FDE-BD2C-752AAEE767DF}"/>
              </a:ext>
            </a:extLst>
          </p:cNvPr>
          <p:cNvSpPr txBox="1"/>
          <p:nvPr/>
        </p:nvSpPr>
        <p:spPr>
          <a:xfrm>
            <a:off x="7354072" y="5992496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0.576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F1FF89-42FA-4707-96E8-422CF304910C}"/>
              </a:ext>
            </a:extLst>
          </p:cNvPr>
          <p:cNvSpPr txBox="1"/>
          <p:nvPr/>
        </p:nvSpPr>
        <p:spPr>
          <a:xfrm>
            <a:off x="8995833" y="5992496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0.81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D251EB-1BB9-42CA-A594-7B78F8F79B83}"/>
              </a:ext>
            </a:extLst>
          </p:cNvPr>
          <p:cNvSpPr txBox="1"/>
          <p:nvPr/>
        </p:nvSpPr>
        <p:spPr>
          <a:xfrm>
            <a:off x="10565589" y="5992496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0.585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3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736C6-AB7F-4982-85D3-83B4D590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Cortisol</a:t>
            </a:r>
            <a:r>
              <a:rPr lang="zh-TW" altLang="en-US" dirty="0"/>
              <a:t>分群觀察睡眠指標表現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B31B4-13AE-49FA-BE1D-41D57868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57378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Cortisol</a:t>
            </a:r>
            <a:r>
              <a:rPr lang="zh-TW" altLang="en-US" dirty="0"/>
              <a:t>被稱為壓力荷爾蒙，一般來說在</a:t>
            </a:r>
            <a:r>
              <a:rPr lang="zh-TW" altLang="en-US" dirty="0">
                <a:solidFill>
                  <a:schemeClr val="accent1"/>
                </a:solidFill>
              </a:rPr>
              <a:t>晚上會降至低點</a:t>
            </a:r>
            <a:r>
              <a:rPr lang="zh-TW" altLang="en-US" dirty="0"/>
              <a:t>，讓人開始放鬆容易入睡，且在</a:t>
            </a:r>
            <a:r>
              <a:rPr lang="zh-TW" altLang="en-US" dirty="0">
                <a:solidFill>
                  <a:schemeClr val="accent1"/>
                </a:solidFill>
              </a:rPr>
              <a:t>早晨升至高點</a:t>
            </a:r>
            <a:r>
              <a:rPr lang="zh-TW" altLang="en-US" dirty="0"/>
              <a:t>，讓人有活力迎接一天的挑戰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在</a:t>
            </a:r>
            <a:r>
              <a:rPr lang="zh-TW" altLang="en-US" dirty="0">
                <a:solidFill>
                  <a:schemeClr val="accent1"/>
                </a:solidFill>
              </a:rPr>
              <a:t>噪音下</a:t>
            </a:r>
            <a:r>
              <a:rPr lang="zh-TW" altLang="en-US" dirty="0"/>
              <a:t>可能導致傍晚的</a:t>
            </a:r>
            <a:r>
              <a:rPr lang="en-US" altLang="zh-TW" dirty="0"/>
              <a:t>cortisol</a:t>
            </a:r>
            <a:r>
              <a:rPr lang="zh-TW" altLang="en-US" dirty="0">
                <a:solidFill>
                  <a:schemeClr val="accent1"/>
                </a:solidFill>
              </a:rPr>
              <a:t>無法降至低點</a:t>
            </a:r>
            <a:r>
              <a:rPr lang="zh-TW" altLang="en-US" dirty="0"/>
              <a:t>，進而影響睡眠，或著早晨</a:t>
            </a:r>
            <a:r>
              <a:rPr lang="zh-TW" altLang="en-US" dirty="0">
                <a:solidFill>
                  <a:schemeClr val="accent1"/>
                </a:solidFill>
              </a:rPr>
              <a:t>無法提升至高點</a:t>
            </a:r>
            <a:r>
              <a:rPr lang="zh-TW" altLang="en-US" dirty="0"/>
              <a:t>，進而影響隔天的活力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/>
              <a:t>cortisol</a:t>
            </a:r>
            <a:r>
              <a:rPr lang="zh-TW" altLang="en-US" dirty="0"/>
              <a:t>數值受到外在刺激條件與內在耐受性影響，可以分兩個面向來觀察與睡眠指標的關係</a:t>
            </a:r>
            <a:endParaRPr lang="en-US" altLang="zh-TW" dirty="0"/>
          </a:p>
          <a:p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絕對</a:t>
            </a:r>
            <a:r>
              <a:rPr lang="en-US" altLang="zh-TW" dirty="0">
                <a:solidFill>
                  <a:schemeClr val="accent1"/>
                </a:solidFill>
              </a:rPr>
              <a:t>cortisol</a:t>
            </a:r>
            <a:r>
              <a:rPr lang="zh-TW" altLang="en-US" dirty="0">
                <a:solidFill>
                  <a:schemeClr val="accent1"/>
                </a:solidFill>
              </a:rPr>
              <a:t>值</a:t>
            </a:r>
            <a:r>
              <a:rPr lang="zh-TW" altLang="en-US" dirty="0"/>
              <a:t>來與他人比較睡眠指標數值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</a:rPr>
              <a:t>自身</a:t>
            </a:r>
            <a:r>
              <a:rPr lang="en-US" altLang="zh-TW" dirty="0">
                <a:solidFill>
                  <a:schemeClr val="accent1"/>
                </a:solidFill>
              </a:rPr>
              <a:t>cortisol</a:t>
            </a:r>
            <a:r>
              <a:rPr lang="zh-TW" altLang="en-US" dirty="0">
                <a:solidFill>
                  <a:schemeClr val="accent1"/>
                </a:solidFill>
              </a:rPr>
              <a:t>變化量</a:t>
            </a:r>
            <a:r>
              <a:rPr lang="zh-TW" altLang="en-US" dirty="0"/>
              <a:t>來比較睡眠指標變化量</a:t>
            </a:r>
            <a:endParaRPr lang="en-US" altLang="zh-TW" dirty="0"/>
          </a:p>
          <a:p>
            <a:pPr lvl="2"/>
            <a:r>
              <a:rPr lang="zh-TW" altLang="en-US" dirty="0"/>
              <a:t>噪音耐受性</a:t>
            </a:r>
            <a:endParaRPr lang="en-US" altLang="zh-TW" dirty="0"/>
          </a:p>
          <a:p>
            <a:pPr lvl="2"/>
            <a:r>
              <a:rPr lang="zh-TW" altLang="en-US" dirty="0"/>
              <a:t>睡眠</a:t>
            </a:r>
            <a:r>
              <a:rPr lang="en-US" altLang="zh-TW" dirty="0"/>
              <a:t>cortisol</a:t>
            </a:r>
            <a:r>
              <a:rPr lang="zh-TW" altLang="en-US"/>
              <a:t>變化量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C72D2B-BB83-4616-BA6B-9BEDB472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32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5434B-7AB3-45B9-86FC-94911894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絕對</a:t>
            </a:r>
            <a:r>
              <a:rPr lang="en-US" altLang="zh-TW" dirty="0"/>
              <a:t>Cortisol</a:t>
            </a:r>
            <a:r>
              <a:rPr lang="zh-TW" altLang="en-US" dirty="0"/>
              <a:t>值排序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1A73FC-65E1-43D5-ABE3-3702CBE7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將暴露與非暴露的傍晚</a:t>
            </a:r>
            <a:r>
              <a:rPr lang="en-US" altLang="zh-TW" dirty="0"/>
              <a:t>cortisol</a:t>
            </a:r>
            <a:r>
              <a:rPr lang="zh-TW" altLang="en-US" dirty="0"/>
              <a:t>數值排序，從絕對的數值來觀察睡眠指標</a:t>
            </a:r>
            <a:endParaRPr lang="en-US" altLang="zh-TW" dirty="0"/>
          </a:p>
          <a:p>
            <a:r>
              <a:rPr lang="zh-TW" altLang="en-US" dirty="0"/>
              <a:t>預期從</a:t>
            </a:r>
            <a:r>
              <a:rPr lang="en-US" altLang="zh-TW" dirty="0"/>
              <a:t>cortisol</a:t>
            </a:r>
            <a:r>
              <a:rPr lang="zh-TW" altLang="en-US" dirty="0"/>
              <a:t>意義來看，若傍晚</a:t>
            </a:r>
            <a:r>
              <a:rPr lang="en-US" altLang="zh-TW" dirty="0"/>
              <a:t>cortisol</a:t>
            </a:r>
            <a:r>
              <a:rPr lang="zh-TW" altLang="en-US" dirty="0"/>
              <a:t>數值較高則可以假設此晚睡眠品質會較差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0A78B-742A-4A1C-B6D9-D0F95B33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93B30D-F352-49DC-B7F8-D97C3044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32" y="3429000"/>
            <a:ext cx="11697136" cy="2630171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776F160-C2B7-4060-B7B3-E46563522657}"/>
              </a:ext>
            </a:extLst>
          </p:cNvPr>
          <p:cNvCxnSpPr>
            <a:cxnSpLocks/>
          </p:cNvCxnSpPr>
          <p:nvPr/>
        </p:nvCxnSpPr>
        <p:spPr>
          <a:xfrm flipV="1">
            <a:off x="6086474" y="3503559"/>
            <a:ext cx="0" cy="21335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D2EEA6-9E13-401D-BAC4-AD9BB51F69D9}"/>
              </a:ext>
            </a:extLst>
          </p:cNvPr>
          <p:cNvSpPr txBox="1"/>
          <p:nvPr/>
        </p:nvSpPr>
        <p:spPr>
          <a:xfrm>
            <a:off x="5505452" y="3136716"/>
            <a:ext cx="118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以半數為區分</a:t>
            </a:r>
          </a:p>
        </p:txBody>
      </p:sp>
    </p:spTree>
    <p:extLst>
      <p:ext uri="{BB962C8B-B14F-4D97-AF65-F5344CB8AC3E}">
        <p14:creationId xmlns:p14="http://schemas.microsoft.com/office/powerpoint/2010/main" val="3131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3974-819D-410A-9FCE-5B3A7204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Cortisol</a:t>
            </a:r>
            <a:r>
              <a:rPr lang="zh-TW" altLang="en-US" dirty="0"/>
              <a:t>與睡眠指標的相關係數表現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3246F-7BF5-4630-969B-B570B994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4727864" cy="204060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暴露下傍晚</a:t>
            </a:r>
            <a:r>
              <a:rPr lang="en-US" altLang="zh-TW" dirty="0"/>
              <a:t>cortisol</a:t>
            </a:r>
            <a:r>
              <a:rPr lang="zh-TW" altLang="en-US" dirty="0"/>
              <a:t>與</a:t>
            </a:r>
            <a:r>
              <a:rPr lang="en-US" altLang="zh-TW" dirty="0"/>
              <a:t>REM</a:t>
            </a:r>
            <a:r>
              <a:rPr lang="zh-TW" altLang="en-US" dirty="0"/>
              <a:t>總時間、整晚佔比有負相關性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可以預期傍晚高</a:t>
            </a:r>
            <a:r>
              <a:rPr lang="en-US" altLang="zh-TW" dirty="0"/>
              <a:t>cortisol</a:t>
            </a:r>
            <a:r>
              <a:rPr lang="zh-TW" altLang="en-US" dirty="0"/>
              <a:t>的族群</a:t>
            </a:r>
            <a:r>
              <a:rPr lang="en-US" altLang="zh-TW" dirty="0"/>
              <a:t>REM</a:t>
            </a:r>
            <a:r>
              <a:rPr lang="zh-TW" altLang="en-US" dirty="0"/>
              <a:t>總時間、整晚佔比可能會縮短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D0F373-9763-40AE-8A48-537916AD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0A907F4D-80B3-4CAB-8EF1-EC7F6842B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98" y="1784330"/>
            <a:ext cx="5925377" cy="48965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82558CF-CBC4-4354-8D13-737C9A368E12}"/>
              </a:ext>
            </a:extLst>
          </p:cNvPr>
          <p:cNvSpPr txBox="1"/>
          <p:nvPr/>
        </p:nvSpPr>
        <p:spPr>
          <a:xfrm>
            <a:off x="4341747" y="5960095"/>
            <a:ext cx="145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o: </a:t>
            </a:r>
            <a:r>
              <a:rPr lang="zh-TW" altLang="en-US" dirty="0"/>
              <a:t>暴露</a:t>
            </a:r>
            <a:endParaRPr lang="en-US" altLang="zh-TW" dirty="0"/>
          </a:p>
          <a:p>
            <a:r>
              <a:rPr lang="en-US" altLang="zh-TW" dirty="0"/>
              <a:t>x: </a:t>
            </a:r>
            <a:r>
              <a:rPr lang="zh-TW" altLang="en-US" dirty="0"/>
              <a:t>非暴露</a:t>
            </a:r>
          </a:p>
        </p:txBody>
      </p:sp>
    </p:spTree>
    <p:extLst>
      <p:ext uri="{BB962C8B-B14F-4D97-AF65-F5344CB8AC3E}">
        <p14:creationId xmlns:p14="http://schemas.microsoft.com/office/powerpoint/2010/main" val="11954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83738-10A3-4C0F-8AB3-1D9D772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傍晚</a:t>
            </a:r>
            <a:r>
              <a:rPr lang="en-US" altLang="zh-TW" dirty="0"/>
              <a:t>cortisol</a:t>
            </a:r>
            <a:r>
              <a:rPr lang="zh-TW" altLang="en-US" dirty="0"/>
              <a:t>分群 </a:t>
            </a:r>
            <a:r>
              <a:rPr lang="en-US" altLang="zh-TW" dirty="0"/>
              <a:t>- </a:t>
            </a:r>
            <a:r>
              <a:rPr lang="zh-TW" altLang="en-US" dirty="0"/>
              <a:t>睡眠指標統計</a:t>
            </a:r>
            <a:r>
              <a:rPr lang="en-US" altLang="zh-TW" dirty="0"/>
              <a:t>(Mean</a:t>
            </a:r>
            <a:r>
              <a:rPr lang="zh-TW" altLang="en-US" dirty="0"/>
              <a:t>、</a:t>
            </a:r>
            <a:r>
              <a:rPr lang="en-US" altLang="zh-TW" dirty="0"/>
              <a:t>SD</a:t>
            </a:r>
            <a:r>
              <a:rPr lang="zh-TW" altLang="en-US" dirty="0"/>
              <a:t>、</a:t>
            </a:r>
            <a:r>
              <a:rPr lang="en-US" altLang="zh-TW" dirty="0"/>
              <a:t>p-value)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B5672-F8AE-4B9B-882B-A94D8408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1431001"/>
          </a:xfrm>
        </p:spPr>
        <p:txBody>
          <a:bodyPr>
            <a:normAutofit/>
          </a:bodyPr>
          <a:lstStyle/>
          <a:p>
            <a:r>
              <a:rPr lang="en-US" altLang="zh-TW" dirty="0"/>
              <a:t>39</a:t>
            </a:r>
            <a:r>
              <a:rPr lang="zh-TW" altLang="en-US" dirty="0"/>
              <a:t>筆低</a:t>
            </a:r>
            <a:r>
              <a:rPr lang="en-US" altLang="zh-TW" dirty="0"/>
              <a:t>p.m. cortisol</a:t>
            </a:r>
            <a:r>
              <a:rPr lang="zh-TW" altLang="en-US" dirty="0"/>
              <a:t>與</a:t>
            </a:r>
            <a:r>
              <a:rPr lang="en-US" altLang="zh-TW" dirty="0"/>
              <a:t>39</a:t>
            </a:r>
            <a:r>
              <a:rPr lang="zh-TW" altLang="en-US" dirty="0"/>
              <a:t>筆高</a:t>
            </a:r>
            <a:r>
              <a:rPr lang="en-US" altLang="zh-TW" dirty="0"/>
              <a:t>p.m. cortisol</a:t>
            </a:r>
            <a:r>
              <a:rPr lang="zh-TW" altLang="en-US" dirty="0"/>
              <a:t>做統計分析結果</a:t>
            </a:r>
            <a:r>
              <a:rPr lang="en-US" altLang="zh-TW" dirty="0"/>
              <a:t>(two-tailed t-test)</a:t>
            </a:r>
          </a:p>
          <a:p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藍</a:t>
            </a:r>
            <a:r>
              <a:rPr lang="en-US" altLang="zh-TW" sz="2000" dirty="0"/>
              <a:t>:</a:t>
            </a:r>
            <a:r>
              <a:rPr lang="zh-TW" altLang="en-US" sz="2000" dirty="0"/>
              <a:t> 低</a:t>
            </a:r>
            <a:r>
              <a:rPr lang="en-US" altLang="zh-TW" sz="2000" dirty="0"/>
              <a:t>p.m.</a:t>
            </a:r>
            <a:r>
              <a:rPr lang="zh-TW" altLang="en-US" sz="2000" dirty="0"/>
              <a:t> </a:t>
            </a:r>
            <a:r>
              <a:rPr lang="en-US" altLang="zh-TW" sz="2000" dirty="0"/>
              <a:t>cortisol</a:t>
            </a:r>
          </a:p>
          <a:p>
            <a:r>
              <a:rPr lang="zh-TW" altLang="en-US" sz="2000" dirty="0">
                <a:solidFill>
                  <a:schemeClr val="accent2"/>
                </a:solidFill>
              </a:rPr>
              <a:t>橘</a:t>
            </a:r>
            <a:r>
              <a:rPr lang="en-US" altLang="zh-TW" sz="2000" dirty="0"/>
              <a:t>:</a:t>
            </a:r>
            <a:r>
              <a:rPr lang="zh-TW" altLang="en-US" sz="2000" dirty="0"/>
              <a:t> 高</a:t>
            </a:r>
            <a:r>
              <a:rPr lang="en-US" altLang="zh-TW" sz="2000" dirty="0"/>
              <a:t>p.m. cortisol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EF2866-28BB-4E90-BFCD-1A5802D9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198639-654B-44AF-9799-98C59E4A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20" y="2883857"/>
            <a:ext cx="11526859" cy="322942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93758FE-FD87-4577-B8B4-A238E8FC20B1}"/>
              </a:ext>
            </a:extLst>
          </p:cNvPr>
          <p:cNvSpPr txBox="1"/>
          <p:nvPr/>
        </p:nvSpPr>
        <p:spPr>
          <a:xfrm>
            <a:off x="599729" y="6031209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0.054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42FD8CC-F554-44EF-A893-C4F3DE11A9FD}"/>
              </a:ext>
            </a:extLst>
          </p:cNvPr>
          <p:cNvSpPr txBox="1"/>
          <p:nvPr/>
        </p:nvSpPr>
        <p:spPr>
          <a:xfrm>
            <a:off x="2362199" y="6031209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0.029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2B9C01B-480D-4E19-B41B-EA5E480C53B9}"/>
              </a:ext>
            </a:extLst>
          </p:cNvPr>
          <p:cNvSpPr txBox="1"/>
          <p:nvPr/>
        </p:nvSpPr>
        <p:spPr>
          <a:xfrm>
            <a:off x="3931955" y="6031209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0.017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6621EF-B798-41FD-870F-8A0DA9811720}"/>
              </a:ext>
            </a:extLst>
          </p:cNvPr>
          <p:cNvSpPr txBox="1"/>
          <p:nvPr/>
        </p:nvSpPr>
        <p:spPr>
          <a:xfrm>
            <a:off x="5666512" y="6031209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0.758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E986C7-AF3C-47E7-A822-A1F07234D24F}"/>
              </a:ext>
            </a:extLst>
          </p:cNvPr>
          <p:cNvSpPr txBox="1"/>
          <p:nvPr/>
        </p:nvSpPr>
        <p:spPr>
          <a:xfrm>
            <a:off x="7401069" y="6031209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0.629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0050C2-51C6-4B7E-8057-AD549BF9D05D}"/>
              </a:ext>
            </a:extLst>
          </p:cNvPr>
          <p:cNvSpPr txBox="1"/>
          <p:nvPr/>
        </p:nvSpPr>
        <p:spPr>
          <a:xfrm>
            <a:off x="9042429" y="6031209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0.165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94C909-5050-4B84-A35C-B27EBB10F9A2}"/>
              </a:ext>
            </a:extLst>
          </p:cNvPr>
          <p:cNvSpPr txBox="1"/>
          <p:nvPr/>
        </p:nvSpPr>
        <p:spPr>
          <a:xfrm>
            <a:off x="10693660" y="6031209"/>
            <a:ext cx="13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p-value:</a:t>
            </a:r>
          </a:p>
          <a:p>
            <a:pPr algn="ctr"/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0.853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A54901-A29E-4F81-BD32-9EB13E08EDE5}"/>
              </a:ext>
            </a:extLst>
          </p:cNvPr>
          <p:cNvSpPr/>
          <p:nvPr/>
        </p:nvSpPr>
        <p:spPr>
          <a:xfrm>
            <a:off x="2581274" y="6031208"/>
            <a:ext cx="243840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0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68CE0-D003-490C-92AD-A07C2EB4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以早晨</a:t>
            </a:r>
            <a:r>
              <a:rPr lang="en-US" altLang="zh-TW" dirty="0"/>
              <a:t>Cortisol</a:t>
            </a:r>
            <a:r>
              <a:rPr lang="zh-TW" altLang="en-US" dirty="0"/>
              <a:t>排序分布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B767B-53F1-459C-9841-5FD5805D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835995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藍</a:t>
            </a:r>
            <a:r>
              <a:rPr lang="en-US" altLang="zh-TW" sz="2000" dirty="0"/>
              <a:t>:</a:t>
            </a:r>
            <a:r>
              <a:rPr lang="zh-TW" altLang="en-US" sz="2000" dirty="0"/>
              <a:t> 暴露</a:t>
            </a:r>
            <a:endParaRPr lang="en-US" altLang="zh-TW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橘</a:t>
            </a:r>
            <a:r>
              <a:rPr lang="en-US" altLang="zh-TW" sz="2000" dirty="0"/>
              <a:t>:</a:t>
            </a:r>
            <a:r>
              <a:rPr lang="zh-TW" altLang="en-US" sz="2000" dirty="0"/>
              <a:t> 非暴露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99EDC4-E896-4122-972F-3AAD6580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E7D66B-4202-4FEE-B5BD-FF024E40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2270172"/>
            <a:ext cx="11698333" cy="4410691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B2C3AFA-E17F-4ED3-A455-A88B38E0AC41}"/>
              </a:ext>
            </a:extLst>
          </p:cNvPr>
          <p:cNvSpPr/>
          <p:nvPr/>
        </p:nvSpPr>
        <p:spPr>
          <a:xfrm rot="21127729">
            <a:off x="4717203" y="2356816"/>
            <a:ext cx="7081719" cy="1641525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FB88475-8B94-49BA-ACBF-ED19E3DAC213}"/>
              </a:ext>
            </a:extLst>
          </p:cNvPr>
          <p:cNvSpPr/>
          <p:nvPr/>
        </p:nvSpPr>
        <p:spPr>
          <a:xfrm rot="21397229">
            <a:off x="674851" y="2797316"/>
            <a:ext cx="4008897" cy="1561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8A2636-D6B9-4117-BB93-C02FE6E2FBF4}"/>
              </a:ext>
            </a:extLst>
          </p:cNvPr>
          <p:cNvSpPr txBox="1"/>
          <p:nvPr/>
        </p:nvSpPr>
        <p:spPr>
          <a:xfrm>
            <a:off x="3943808" y="2357346"/>
            <a:ext cx="163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暴露與非暴露表現不同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CC0EB3-FB06-4367-90DD-FD247B48C40C}"/>
              </a:ext>
            </a:extLst>
          </p:cNvPr>
          <p:cNvSpPr txBox="1"/>
          <p:nvPr/>
        </p:nvSpPr>
        <p:spPr>
          <a:xfrm>
            <a:off x="437622" y="2366871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早晨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078707-92DC-483C-88FC-11D75D3D84EC}"/>
              </a:ext>
            </a:extLst>
          </p:cNvPr>
          <p:cNvSpPr txBox="1"/>
          <p:nvPr/>
        </p:nvSpPr>
        <p:spPr>
          <a:xfrm>
            <a:off x="437622" y="4604491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傍晚</a:t>
            </a:r>
          </a:p>
        </p:txBody>
      </p:sp>
    </p:spTree>
    <p:extLst>
      <p:ext uri="{BB962C8B-B14F-4D97-AF65-F5344CB8AC3E}">
        <p14:creationId xmlns:p14="http://schemas.microsoft.com/office/powerpoint/2010/main" val="30328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BD64C-334E-4886-A43F-EE7869BA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以傍晚</a:t>
            </a:r>
            <a:r>
              <a:rPr lang="en-US" altLang="zh-TW" dirty="0"/>
              <a:t>Cortisol</a:t>
            </a:r>
            <a:r>
              <a:rPr lang="zh-TW" altLang="en-US" dirty="0"/>
              <a:t>排序分布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EB398E-8979-4CED-A2FF-4D231AF4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06232A1-3220-4427-BCDB-CF77E4C6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835995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藍</a:t>
            </a:r>
            <a:r>
              <a:rPr lang="en-US" altLang="zh-TW" sz="2000" dirty="0"/>
              <a:t>:</a:t>
            </a:r>
            <a:r>
              <a:rPr lang="zh-TW" altLang="en-US" sz="2000" dirty="0"/>
              <a:t> 暴露</a:t>
            </a:r>
            <a:endParaRPr lang="en-US" altLang="zh-TW" sz="2000" dirty="0"/>
          </a:p>
          <a:p>
            <a:r>
              <a:rPr lang="zh-TW" altLang="en-US" sz="2000" dirty="0">
                <a:solidFill>
                  <a:schemeClr val="accent2"/>
                </a:solidFill>
              </a:rPr>
              <a:t>橘</a:t>
            </a:r>
            <a:r>
              <a:rPr lang="en-US" altLang="zh-TW" sz="2000" dirty="0"/>
              <a:t>:</a:t>
            </a:r>
            <a:r>
              <a:rPr lang="zh-TW" altLang="en-US" sz="2000" dirty="0"/>
              <a:t> 非暴露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BCABDDF-8667-4A07-ABB6-571D82F7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2279699"/>
            <a:ext cx="11717385" cy="4401164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01011E2-054C-418B-B84E-9768291B8A53}"/>
              </a:ext>
            </a:extLst>
          </p:cNvPr>
          <p:cNvCxnSpPr>
            <a:cxnSpLocks/>
          </p:cNvCxnSpPr>
          <p:nvPr/>
        </p:nvCxnSpPr>
        <p:spPr>
          <a:xfrm flipH="1">
            <a:off x="2467897" y="2349910"/>
            <a:ext cx="9832" cy="1818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D6A8783-CC91-4C27-9ACD-47501684BCBC}"/>
              </a:ext>
            </a:extLst>
          </p:cNvPr>
          <p:cNvCxnSpPr>
            <a:cxnSpLocks/>
          </p:cNvCxnSpPr>
          <p:nvPr/>
        </p:nvCxnSpPr>
        <p:spPr>
          <a:xfrm flipH="1">
            <a:off x="5255342" y="2349910"/>
            <a:ext cx="9832" cy="1818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568ACFC-D0DB-44CB-9382-9902959847A3}"/>
              </a:ext>
            </a:extLst>
          </p:cNvPr>
          <p:cNvCxnSpPr>
            <a:cxnSpLocks/>
          </p:cNvCxnSpPr>
          <p:nvPr/>
        </p:nvCxnSpPr>
        <p:spPr>
          <a:xfrm flipH="1">
            <a:off x="6346723" y="2349910"/>
            <a:ext cx="9832" cy="1818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D3C406C-E6E6-4463-8277-0AC036707484}"/>
              </a:ext>
            </a:extLst>
          </p:cNvPr>
          <p:cNvCxnSpPr>
            <a:cxnSpLocks/>
          </p:cNvCxnSpPr>
          <p:nvPr/>
        </p:nvCxnSpPr>
        <p:spPr>
          <a:xfrm flipH="1">
            <a:off x="7986250" y="2349909"/>
            <a:ext cx="9832" cy="18189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E0773A-513B-4219-8ABF-1D933B5A64F8}"/>
              </a:ext>
            </a:extLst>
          </p:cNvPr>
          <p:cNvSpPr txBox="1"/>
          <p:nvPr/>
        </p:nvSpPr>
        <p:spPr>
          <a:xfrm>
            <a:off x="3640956" y="2347143"/>
            <a:ext cx="163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暴露與非暴露表現不同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3A4716-F392-4876-BA68-656D05214E84}"/>
              </a:ext>
            </a:extLst>
          </p:cNvPr>
          <p:cNvSpPr txBox="1"/>
          <p:nvPr/>
        </p:nvSpPr>
        <p:spPr>
          <a:xfrm>
            <a:off x="437622" y="2366871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早晨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7AED4C-88C4-4A3F-B7D0-964E9235A96E}"/>
              </a:ext>
            </a:extLst>
          </p:cNvPr>
          <p:cNvSpPr txBox="1"/>
          <p:nvPr/>
        </p:nvSpPr>
        <p:spPr>
          <a:xfrm>
            <a:off x="437622" y="4604491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傍晚</a:t>
            </a:r>
          </a:p>
        </p:txBody>
      </p:sp>
    </p:spTree>
    <p:extLst>
      <p:ext uri="{BB962C8B-B14F-4D97-AF65-F5344CB8AC3E}">
        <p14:creationId xmlns:p14="http://schemas.microsoft.com/office/powerpoint/2010/main" val="9422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13266</TotalTime>
  <Words>423</Words>
  <Application>Microsoft Office PowerPoint</Application>
  <PresentationFormat>寬螢幕</PresentationFormat>
  <Paragraphs>78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整體暴露非暴露 - 睡眠指標統計(Mean、SD、p-value)</vt:lpstr>
      <vt:lpstr>從Cortisol分群觀察睡眠指標表現</vt:lpstr>
      <vt:lpstr>絕對Cortisol值排序</vt:lpstr>
      <vt:lpstr>Cortisol與睡眠指標的相關係數表現</vt:lpstr>
      <vt:lpstr>傍晚cortisol分群 - 睡眠指標統計(Mean、SD、p-value)</vt:lpstr>
      <vt:lpstr>以早晨Cortisol排序分布</vt:lpstr>
      <vt:lpstr>以傍晚Cortisol排序分布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183</cp:revision>
  <dcterms:created xsi:type="dcterms:W3CDTF">2021-07-06T08:18:21Z</dcterms:created>
  <dcterms:modified xsi:type="dcterms:W3CDTF">2021-08-07T13:56:44Z</dcterms:modified>
</cp:coreProperties>
</file>