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54" r:id="rId3"/>
    <p:sldId id="321" r:id="rId4"/>
    <p:sldId id="345" r:id="rId5"/>
    <p:sldId id="346" r:id="rId6"/>
    <p:sldId id="319" r:id="rId7"/>
    <p:sldId id="320" r:id="rId8"/>
    <p:sldId id="329" r:id="rId9"/>
    <p:sldId id="352" r:id="rId10"/>
    <p:sldId id="330" r:id="rId11"/>
    <p:sldId id="353" r:id="rId12"/>
    <p:sldId id="360" r:id="rId13"/>
    <p:sldId id="361" r:id="rId14"/>
    <p:sldId id="362" r:id="rId15"/>
    <p:sldId id="364" r:id="rId16"/>
    <p:sldId id="365" r:id="rId17"/>
    <p:sldId id="366" r:id="rId18"/>
    <p:sldId id="328" r:id="rId19"/>
    <p:sldId id="332" r:id="rId20"/>
    <p:sldId id="333" r:id="rId21"/>
    <p:sldId id="334" r:id="rId22"/>
    <p:sldId id="335" r:id="rId23"/>
    <p:sldId id="347" r:id="rId24"/>
    <p:sldId id="359" r:id="rId25"/>
    <p:sldId id="357" r:id="rId26"/>
    <p:sldId id="344" r:id="rId27"/>
    <p:sldId id="358" r:id="rId28"/>
    <p:sldId id="349" r:id="rId29"/>
    <p:sldId id="337" r:id="rId30"/>
    <p:sldId id="338" r:id="rId31"/>
    <p:sldId id="351" r:id="rId32"/>
    <p:sldId id="341" r:id="rId33"/>
    <p:sldId id="348" r:id="rId34"/>
    <p:sldId id="35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086475" y="3584360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105526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8335B-FF20-42BF-B5FE-66FED51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64360"/>
              </p:ext>
            </p:extLst>
          </p:nvPr>
        </p:nvGraphicFramePr>
        <p:xfrm>
          <a:off x="779460" y="1612057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8.36(3.81)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4474(1476)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608(261)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5.43(3.39)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6720(3258)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21.85(10.5)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17.61(5.23)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275DB-62F4-4F0B-B25E-0EB7A45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較低</a:t>
            </a:r>
            <a:r>
              <a:rPr lang="en-US" altLang="zh-TW" dirty="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65412EB-EB5B-4F60-B187-3503065325EB}"/>
              </a:ext>
            </a:extLst>
          </p:cNvPr>
          <p:cNvSpPr txBox="1">
            <a:spLocks/>
          </p:cNvSpPr>
          <p:nvPr/>
        </p:nvSpPr>
        <p:spPr>
          <a:xfrm>
            <a:off x="720436" y="2720151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34C75D-E29E-449D-982F-F44CBE82C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778596"/>
              </p:ext>
            </p:extLst>
          </p:nvPr>
        </p:nvGraphicFramePr>
        <p:xfrm>
          <a:off x="779459" y="3145711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2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6.95(2.8)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3797(1282)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629(316)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6.44(5.07)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7131(4278)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21.73(10.56)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14.84(5.03)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C192A70-5B6F-40F4-A86D-30345F7C4C1C}"/>
              </a:ext>
            </a:extLst>
          </p:cNvPr>
          <p:cNvSpPr txBox="1">
            <a:spLocks/>
          </p:cNvSpPr>
          <p:nvPr/>
        </p:nvSpPr>
        <p:spPr>
          <a:xfrm>
            <a:off x="720436" y="4349599"/>
            <a:ext cx="10633364" cy="264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altLang="zh-TW" dirty="0"/>
              <a:t>Cortisol</a:t>
            </a:r>
            <a:r>
              <a:rPr lang="zh-TW" altLang="en-US" dirty="0"/>
              <a:t>較高的情況下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11.3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2.8%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6.9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與噪音的關係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</a:t>
            </a:r>
            <a:r>
              <a:rPr lang="zh-TW" altLang="en-US" dirty="0">
                <a:solidFill>
                  <a:srgbClr val="FF0000"/>
                </a:solidFill>
              </a:rPr>
              <a:t>噪音下會受影響，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值會上升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EA44B-43A2-4CBE-9EB5-B670B3F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B5D75-D821-4B3D-B441-821DA3B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暴露噪音傍晚</a:t>
            </a:r>
            <a:r>
              <a:rPr lang="en-US" altLang="zh-TW" dirty="0"/>
              <a:t>cortisol – </a:t>
            </a:r>
            <a:r>
              <a:rPr lang="zh-TW" altLang="en-US" dirty="0"/>
              <a:t>非暴露噪音傍晚</a:t>
            </a:r>
            <a:r>
              <a:rPr lang="en-US" altLang="zh-TW" dirty="0"/>
              <a:t>cortisol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預期變化量較大的族群為易受噪音影響，在睡眠指標上會比不易受影響的族群有更明顯的變化表現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8FD3-AD91-4A5C-A1BF-9A64A622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BDE57-D90B-4467-B5AB-DD1C003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DEFF4-7909-4F7F-8A0F-6D9BC84F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此圖為暴露 </a:t>
            </a:r>
            <a:r>
              <a:rPr lang="en-US" altLang="zh-TW" dirty="0"/>
              <a:t>- </a:t>
            </a:r>
            <a:r>
              <a:rPr lang="zh-TW" altLang="en-US" dirty="0"/>
              <a:t>非暴露的傍晚</a:t>
            </a:r>
            <a:r>
              <a:rPr lang="en-US" altLang="zh-TW" dirty="0"/>
              <a:t>cortisol</a:t>
            </a:r>
            <a:r>
              <a:rPr lang="zh-TW" altLang="en-US" dirty="0"/>
              <a:t>變化量，</a:t>
            </a:r>
            <a:r>
              <a:rPr lang="en-US" altLang="zh-TW" dirty="0"/>
              <a:t>0</a:t>
            </a:r>
            <a:r>
              <a:rPr lang="zh-TW" altLang="en-US" dirty="0"/>
              <a:t>以上越大者代表越易受噪音影響導致</a:t>
            </a:r>
            <a:r>
              <a:rPr lang="en-US" altLang="zh-TW" dirty="0"/>
              <a:t>cortisol</a:t>
            </a:r>
            <a:r>
              <a:rPr lang="zh-TW" altLang="en-US" dirty="0"/>
              <a:t>提高</a:t>
            </a:r>
            <a:endParaRPr lang="en-US" altLang="zh-TW" dirty="0"/>
          </a:p>
          <a:p>
            <a:r>
              <a:rPr lang="zh-TW" altLang="en-US" dirty="0"/>
              <a:t>綠線為靠近</a:t>
            </a:r>
            <a:r>
              <a:rPr lang="en-US" altLang="zh-TW" dirty="0"/>
              <a:t>0</a:t>
            </a:r>
            <a:r>
              <a:rPr lang="zh-TW" altLang="en-US" dirty="0"/>
              <a:t>且約為半數的位置，由此分成兩群來觀察睡眠指標的變化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7FA43-B2BA-47FC-901A-00245E1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BED8D-346C-426A-9B56-8793F624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919217"/>
            <a:ext cx="11793596" cy="279121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4BB5FF-E9EF-484A-8775-8D49646867A3}"/>
              </a:ext>
            </a:extLst>
          </p:cNvPr>
          <p:cNvCxnSpPr>
            <a:cxnSpLocks/>
          </p:cNvCxnSpPr>
          <p:nvPr/>
        </p:nvCxnSpPr>
        <p:spPr>
          <a:xfrm flipV="1">
            <a:off x="6096000" y="3117850"/>
            <a:ext cx="0" cy="2286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45421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8.21(3.14)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4492(1297)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612(251)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5.53(4.33)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6144(3391)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18.53(7.69)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17.54(4.83)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3.81(3.81)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4391(1233)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660(324)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5.37(3.52)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5529(2835)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19.34(6.67)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17.15(4.62)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4297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7.61(2.34)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4067(1271)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584(231)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7.6(4.7)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6813(2770)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23.79(11.98)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15.89(4.71)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7.33(4.03)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3848(1629)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627(342)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7.09(5.36)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8168(3992)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23.58(11.16)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15.37(6.06)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次數提升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變晚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22.5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F2FBD-08FC-43B8-A498-E7A7152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A2BCC-232C-4B23-9F81-0FE204A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1AFEE7-003C-490D-89C2-E81F5873E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28805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0.32(2.72)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101(1186)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-48(247)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0.17(1.87)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614(3492)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-0.84(7.84)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0.53(4.43)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84023F8-2410-4EDF-97A5-E114D94B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3"/>
            <a:ext cx="10633364" cy="485986"/>
          </a:xfrm>
        </p:spPr>
        <p:txBody>
          <a:bodyPr>
            <a:normAutofit/>
          </a:bodyPr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98A97BC-C95F-4E2D-854B-84709634598E}"/>
              </a:ext>
            </a:extLst>
          </p:cNvPr>
          <p:cNvSpPr txBox="1">
            <a:spLocks/>
          </p:cNvSpPr>
          <p:nvPr/>
        </p:nvSpPr>
        <p:spPr>
          <a:xfrm>
            <a:off x="720436" y="2742429"/>
            <a:ext cx="10633364" cy="48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1D2D2C-F8E5-4A46-BC05-42B55F30E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78825"/>
              </p:ext>
            </p:extLst>
          </p:nvPr>
        </p:nvGraphicFramePr>
        <p:xfrm>
          <a:off x="838200" y="3267804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0.28(4.69)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218(1360)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-44(360)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-1355(4868)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0.56(5.1)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40406EF-86AB-4B4E-AA48-3F3F894C01A8}"/>
              </a:ext>
            </a:extLst>
          </p:cNvPr>
          <p:cNvSpPr txBox="1">
            <a:spLocks/>
          </p:cNvSpPr>
          <p:nvPr/>
        </p:nvSpPr>
        <p:spPr>
          <a:xfrm>
            <a:off x="838200" y="4675535"/>
            <a:ext cx="10633364" cy="192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REM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latency</a:t>
            </a:r>
            <a:r>
              <a:rPr lang="zh-TW" altLang="en-US" dirty="0">
                <a:solidFill>
                  <a:srgbClr val="FF0000"/>
                </a:solidFill>
              </a:rPr>
              <a:t>呈現兩種的表現，在易受噪音影響的群為縮短，在不易受噪音影響的群為增長</a:t>
            </a:r>
          </a:p>
        </p:txBody>
      </p:sp>
    </p:spTree>
    <p:extLst>
      <p:ext uri="{BB962C8B-B14F-4D97-AF65-F5344CB8AC3E}">
        <p14:creationId xmlns:p14="http://schemas.microsoft.com/office/powerpoint/2010/main" val="358114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053B2-0AC9-4324-9659-FAA1D03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以傍晚</a:t>
            </a:r>
            <a:r>
              <a:rPr lang="en-US" altLang="zh-TW" dirty="0"/>
              <a:t>cortisol</a:t>
            </a:r>
            <a:r>
              <a:rPr lang="zh-TW" altLang="en-US" dirty="0"/>
              <a:t>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1DEBA-0746-4A85-B7DE-2A8273A0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67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0B3E6-E314-42FC-9DB5-0A4B9C6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CDC6A7-B906-4CA7-8FBB-A96B8BF4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19402"/>
            <a:ext cx="11726912" cy="477269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CF61FFC-0A10-40C9-B1D1-F6DAE1E17013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1819402"/>
            <a:ext cx="0" cy="458139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3F811-25BC-4A1C-971E-8300C4A613DE}"/>
              </a:ext>
            </a:extLst>
          </p:cNvPr>
          <p:cNvSpPr txBox="1"/>
          <p:nvPr/>
        </p:nvSpPr>
        <p:spPr>
          <a:xfrm>
            <a:off x="6348651" y="1963686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有以綠線為分界，左側暴露較高，右側非暴露較高的現象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65555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A25-06B3-42A5-A70A-AB338B0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47616-43DF-44FD-8661-721C076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總時間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short arousal duration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rapid eye movements in relation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  <a:r>
              <a:rPr lang="en-US" altLang="zh-TW" dirty="0"/>
              <a:t>(%)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565C8-2DA6-403A-86CD-5DF9C3F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</a:t>
            </a:r>
            <a:r>
              <a:rPr lang="zh-TW" altLang="en-US" dirty="0">
                <a:solidFill>
                  <a:srgbClr val="FF0000"/>
                </a:solidFill>
              </a:rPr>
              <a:t>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2790464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與一開始假設的相反</a:t>
            </a:r>
            <a:r>
              <a:rPr lang="zh-TW" altLang="en-US" dirty="0"/>
              <a:t>，也許在高</a:t>
            </a:r>
            <a:r>
              <a:rPr lang="en-US" altLang="zh-TW" dirty="0"/>
              <a:t>cortisol</a:t>
            </a:r>
            <a:r>
              <a:rPr lang="zh-TW" altLang="en-US" dirty="0"/>
              <a:t>情況下入睡，身體為了適應隔天的高壓環境而產生比平常更多的</a:t>
            </a:r>
            <a:r>
              <a:rPr lang="en-US" altLang="zh-TW" dirty="0"/>
              <a:t>cortisol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3.02%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平均長度降低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12.8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488230-8C9E-4277-B96A-436F629308D7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B5DD9-782D-48C2-9E24-B404C1D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392A2-E0EA-4A01-B000-E78A302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有兩組</a:t>
            </a:r>
            <a:r>
              <a:rPr lang="en-US" altLang="zh-TW" dirty="0"/>
              <a:t>REM fragmentation</a:t>
            </a:r>
            <a:r>
              <a:rPr lang="zh-TW" altLang="en-US" dirty="0"/>
              <a:t>差異很大的現象</a:t>
            </a:r>
            <a:endParaRPr lang="en-US" altLang="zh-TW" dirty="0"/>
          </a:p>
          <a:p>
            <a:r>
              <a:rPr lang="zh-TW" altLang="en-US" dirty="0"/>
              <a:t>兩組</a:t>
            </a:r>
            <a:r>
              <a:rPr lang="en-US" altLang="zh-TW" dirty="0"/>
              <a:t>AHI mean</a:t>
            </a:r>
            <a:r>
              <a:rPr lang="zh-TW" altLang="en-US" dirty="0"/>
              <a:t>分別是</a:t>
            </a:r>
            <a:r>
              <a:rPr lang="en-US" altLang="zh-TW" dirty="0"/>
              <a:t>13.44, 23.42</a:t>
            </a:r>
          </a:p>
          <a:p>
            <a:r>
              <a:rPr lang="zh-TW" altLang="en-US" dirty="0"/>
              <a:t>由於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  <a:r>
              <a:rPr lang="zh-TW" altLang="en-US" dirty="0"/>
              <a:t>導致這個現象，但是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無相關</a:t>
            </a:r>
            <a:r>
              <a:rPr lang="zh-TW" altLang="en-US" dirty="0"/>
              <a:t>，且在噪音暴露下</a:t>
            </a:r>
            <a:r>
              <a:rPr lang="en-US" altLang="zh-TW" dirty="0"/>
              <a:t>AHI</a:t>
            </a:r>
            <a:r>
              <a:rPr lang="zh-TW" altLang="en-US" dirty="0"/>
              <a:t>並無提高的現象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的恢復能力也與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無相關性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263AD-07A8-408D-92E0-FFD1F7D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C9AF51-4FF2-44DF-80D3-B66576D0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3532857"/>
            <a:ext cx="4119159" cy="10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71160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0.1(2.91)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-1.5(1302)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38(276)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-0.11(1.76)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-171(3708)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-3.0(8.43)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0.25(4.58)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92196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0.18(4.42)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334(1202)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-133(324)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0.95(1.7)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-771(4963)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-0.41(10.44)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0.65(4.6)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5B88924-D239-403B-8327-40E8C771F9C7}"/>
              </a:ext>
            </a:extLst>
          </p:cNvPr>
          <p:cNvSpPr txBox="1">
            <a:spLocks/>
          </p:cNvSpPr>
          <p:nvPr/>
        </p:nvSpPr>
        <p:spPr>
          <a:xfrm>
            <a:off x="6274084" y="4581125"/>
            <a:ext cx="6600825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早晚差值在暴露下較大的情況下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總時間有增長的現象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有縮短的現象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(10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D8AE47-3661-4719-A492-218CA1FE37F4}"/>
              </a:ext>
            </a:extLst>
          </p:cNvPr>
          <p:cNvSpPr txBox="1">
            <a:spLocks/>
          </p:cNvSpPr>
          <p:nvPr/>
        </p:nvSpPr>
        <p:spPr>
          <a:xfrm>
            <a:off x="720436" y="4602000"/>
            <a:ext cx="6600825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早晚差值在暴露下較小的情況下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有減少的現象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EB5D3B9-847A-43D9-A721-EF1F27E0E1AA}"/>
              </a:ext>
            </a:extLst>
          </p:cNvPr>
          <p:cNvCxnSpPr>
            <a:cxnSpLocks/>
          </p:cNvCxnSpPr>
          <p:nvPr/>
        </p:nvCxnSpPr>
        <p:spPr>
          <a:xfrm>
            <a:off x="7038975" y="5857875"/>
            <a:ext cx="4670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–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A647919-2D75-451D-9E2A-B751021CB26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3.82%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20874F-6ACD-494C-B5A0-061CB4C016F5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46066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1.17(2.41)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155(1507)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-34(253)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0.08(1.87)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-1805(3358)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-3.75(9.58)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0.83(5.38)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早晚差值在暴露下較小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01652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0.24(4)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287(1164)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-73(291)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0.44(1.85)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-178(4498)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0.8(4.47)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早晚差值在暴露下較大</a:t>
            </a:r>
            <a:r>
              <a:rPr lang="en-US" altLang="zh-TW" dirty="0"/>
              <a:t>)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E4CBB58-3400-4D12-9A14-B7EC2B9B1171}"/>
              </a:ext>
            </a:extLst>
          </p:cNvPr>
          <p:cNvSpPr txBox="1">
            <a:spLocks/>
          </p:cNvSpPr>
          <p:nvPr/>
        </p:nvSpPr>
        <p:spPr>
          <a:xfrm>
            <a:off x="6274084" y="4581125"/>
            <a:ext cx="6600825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早晚差值在暴露下較大的情況下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總時間有增長的現象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5B79073-CCAE-4B45-90FA-E17E61C32438}"/>
              </a:ext>
            </a:extLst>
          </p:cNvPr>
          <p:cNvSpPr txBox="1">
            <a:spLocks/>
          </p:cNvSpPr>
          <p:nvPr/>
        </p:nvSpPr>
        <p:spPr>
          <a:xfrm>
            <a:off x="720436" y="4602000"/>
            <a:ext cx="6600825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早晚差值在暴露下較小的情況下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有縮短的現象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(30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有減少的現象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2CBEF5F-F193-4177-A39F-C277C9A26A99}"/>
              </a:ext>
            </a:extLst>
          </p:cNvPr>
          <p:cNvCxnSpPr>
            <a:cxnSpLocks/>
          </p:cNvCxnSpPr>
          <p:nvPr/>
        </p:nvCxnSpPr>
        <p:spPr>
          <a:xfrm>
            <a:off x="1425007" y="5429250"/>
            <a:ext cx="46709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3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BD660F-D331-466F-9E6B-B27C6E4CD4DB}"/>
              </a:ext>
            </a:extLst>
          </p:cNvPr>
          <p:cNvSpPr txBox="1"/>
          <p:nvPr/>
        </p:nvSpPr>
        <p:spPr>
          <a:xfrm>
            <a:off x="1640010" y="1864930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有以綠線為分界，左側非暴露較高，右側暴露較高的現象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但標準差過大，容易被少數偏離的例子影響平均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被稱為壓力荷爾蒙，一般來說在晚上會降至低點，讓人開始放鬆容易入睡，且在早晨升至高點，讓人有活力迎接一天的挑戰</a:t>
            </a:r>
            <a:endParaRPr lang="en-US" altLang="zh-TW" dirty="0"/>
          </a:p>
          <a:p>
            <a:r>
              <a:rPr lang="zh-TW" altLang="en-US" dirty="0"/>
              <a:t>在噪音下可能導致傍晚的</a:t>
            </a:r>
            <a:r>
              <a:rPr lang="en-US" altLang="zh-TW" dirty="0"/>
              <a:t>cortisol</a:t>
            </a:r>
            <a:r>
              <a:rPr lang="zh-TW" altLang="en-US" dirty="0"/>
              <a:t>無法降至低點，進而影響睡眠，或著早晨無法提升至高點，進而影響隔天的活力</a:t>
            </a:r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</a:t>
            </a:r>
            <a:r>
              <a:rPr lang="en-US" altLang="zh-TW" dirty="0"/>
              <a:t>cortisol</a:t>
            </a:r>
            <a:r>
              <a:rPr lang="zh-TW" altLang="en-US" dirty="0"/>
              <a:t>受噪音的影響程度，以此依據來做分群觀察，期望能得到更明顯的睡眠指標差異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05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右側非暴露的早晨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有普遍在暴露的早晨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之下的現象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143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值來與他人比較睡眠指標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自身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變化量來比較睡眠指標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噪音耐受性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恢復能力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睡眠指標相關性表現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0" y="214757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061" y="216186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64" y="216186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2914524" y="179070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3971864" y="179070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2914524" y="4933950"/>
            <a:ext cx="1048324" cy="200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016" y="210630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364" y="212535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514933" y="158380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667519" y="158591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7817413" y="6103939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968" y="216663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58" y="215710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4966162" y="161673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246969" y="4943478"/>
            <a:ext cx="1014030" cy="19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166195" y="161556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80D5E4-5C6E-4190-B4BD-49AE1711A748}"/>
              </a:ext>
            </a:extLst>
          </p:cNvPr>
          <p:cNvSpPr/>
          <p:nvPr/>
        </p:nvSpPr>
        <p:spPr>
          <a:xfrm>
            <a:off x="8941364" y="6303708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24BBBD-9AFA-47D9-9CBC-5AC39F0D9108}"/>
              </a:ext>
            </a:extLst>
          </p:cNvPr>
          <p:cNvSpPr txBox="1"/>
          <p:nvPr/>
        </p:nvSpPr>
        <p:spPr>
          <a:xfrm>
            <a:off x="916141" y="129042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</a:t>
            </a:r>
            <a:r>
              <a:rPr lang="zh-TW" altLang="en-US" dirty="0"/>
              <a:t>暴露</a:t>
            </a:r>
            <a:endParaRPr lang="en-US" altLang="zh-TW" dirty="0"/>
          </a:p>
          <a:p>
            <a:r>
              <a:rPr lang="en-US" altLang="zh-TW" dirty="0"/>
              <a:t>x: </a:t>
            </a:r>
            <a:r>
              <a:rPr lang="zh-TW" altLang="en-US" dirty="0"/>
              <a:t>非暴露</a:t>
            </a:r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13029</TotalTime>
  <Words>2939</Words>
  <Application>Microsoft Office PowerPoint</Application>
  <PresentationFormat>寬螢幕</PresentationFormat>
  <Paragraphs>501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睡眠指標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睡眠指標相關性表現</vt:lpstr>
      <vt:lpstr>絕對cortisol值來與他人比較睡眠指標</vt:lpstr>
      <vt:lpstr>cortisol絕對值高低分群睡眠指標Mean(SD)</vt:lpstr>
      <vt:lpstr>cortisol與噪音的關係</vt:lpstr>
      <vt:lpstr>噪音耐受性</vt:lpstr>
      <vt:lpstr>噪音耐受性</vt:lpstr>
      <vt:lpstr>噪音耐受性變化量分群 - 睡眠指標Mean(SD)</vt:lpstr>
      <vt:lpstr>噪音耐受性變化量分群 - 睡眠指標變化量Mean(SD)</vt:lpstr>
      <vt:lpstr>REM latency (以傍晚cortisol變化量排序)</vt:lpstr>
      <vt:lpstr>Cortisol恢復能力</vt:lpstr>
      <vt:lpstr>Cortisol恢復能力</vt:lpstr>
      <vt:lpstr>Cortisol恢復能力</vt:lpstr>
      <vt:lpstr>Cortisol恢復能力</vt:lpstr>
      <vt:lpstr>Cortisol恢復能力分群</vt:lpstr>
      <vt:lpstr>Cortisol恢復力變化量分群 - 睡眠指標Mean(SD)</vt:lpstr>
      <vt:lpstr>cortisol恢復力變化量分群 - 睡眠指標Mean(SD)</vt:lpstr>
      <vt:lpstr>cortisol恢復力變化量分群 - 睡眠指標變化量Mean(SD)</vt:lpstr>
      <vt:lpstr>cortisol恢復力變化量分群 – 睡眠指標Mean(SD)</vt:lpstr>
      <vt:lpstr>cortisol恢復力變化量分群 - 睡眠指標變化量Mean(SD)</vt:lpstr>
      <vt:lpstr>REM latency (以cortisol早晚差值變化量排序)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density (以cortisol早晚差值變化量排序)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157</cp:revision>
  <dcterms:created xsi:type="dcterms:W3CDTF">2021-07-06T08:18:21Z</dcterms:created>
  <dcterms:modified xsi:type="dcterms:W3CDTF">2021-08-05T18:53:24Z</dcterms:modified>
</cp:coreProperties>
</file>