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259" r:id="rId3"/>
    <p:sldId id="346" r:id="rId4"/>
    <p:sldId id="330" r:id="rId5"/>
    <p:sldId id="349" r:id="rId6"/>
    <p:sldId id="350" r:id="rId7"/>
    <p:sldId id="361" r:id="rId8"/>
    <p:sldId id="362" r:id="rId9"/>
    <p:sldId id="363" r:id="rId10"/>
    <p:sldId id="372" r:id="rId11"/>
    <p:sldId id="370" r:id="rId12"/>
    <p:sldId id="371" r:id="rId13"/>
    <p:sldId id="328" r:id="rId14"/>
    <p:sldId id="332" r:id="rId15"/>
    <p:sldId id="334" r:id="rId16"/>
    <p:sldId id="335" r:id="rId17"/>
    <p:sldId id="367" r:id="rId18"/>
    <p:sldId id="368" r:id="rId19"/>
    <p:sldId id="369" r:id="rId20"/>
    <p:sldId id="375" r:id="rId21"/>
    <p:sldId id="374" r:id="rId22"/>
    <p:sldId id="373" r:id="rId23"/>
    <p:sldId id="348" r:id="rId24"/>
    <p:sldId id="347" r:id="rId25"/>
    <p:sldId id="376" r:id="rId26"/>
    <p:sldId id="377" r:id="rId27"/>
    <p:sldId id="382" r:id="rId28"/>
    <p:sldId id="378" r:id="rId29"/>
    <p:sldId id="381" r:id="rId30"/>
    <p:sldId id="379" r:id="rId31"/>
    <p:sldId id="380"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12" autoAdjust="0"/>
  </p:normalViewPr>
  <p:slideViewPr>
    <p:cSldViewPr snapToGrid="0">
      <p:cViewPr varScale="1">
        <p:scale>
          <a:sx n="97" d="100"/>
          <a:sy n="97" d="100"/>
        </p:scale>
        <p:origin x="10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76E1B-E228-429A-ABE7-09AA4AD7327C}" type="datetimeFigureOut">
              <a:rPr lang="zh-TW" altLang="en-US" smtClean="0"/>
              <a:t>2021/8/11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B5DC6-CCB2-413E-8E4D-68A492D6F246}" type="slidenum">
              <a:rPr lang="zh-TW" altLang="en-US" smtClean="0"/>
              <a:t>‹#›</a:t>
            </a:fld>
            <a:endParaRPr lang="zh-TW" altLang="en-US"/>
          </a:p>
        </p:txBody>
      </p:sp>
    </p:spTree>
    <p:extLst>
      <p:ext uri="{BB962C8B-B14F-4D97-AF65-F5344CB8AC3E}">
        <p14:creationId xmlns:p14="http://schemas.microsoft.com/office/powerpoint/2010/main" val="333746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2</a:t>
            </a:fld>
            <a:endParaRPr lang="zh-TW" altLang="en-US"/>
          </a:p>
        </p:txBody>
      </p:sp>
    </p:spTree>
    <p:extLst>
      <p:ext uri="{BB962C8B-B14F-4D97-AF65-F5344CB8AC3E}">
        <p14:creationId xmlns:p14="http://schemas.microsoft.com/office/powerpoint/2010/main" val="350570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15</a:t>
            </a:fld>
            <a:endParaRPr lang="zh-TW" altLang="en-US"/>
          </a:p>
        </p:txBody>
      </p:sp>
    </p:spTree>
    <p:extLst>
      <p:ext uri="{BB962C8B-B14F-4D97-AF65-F5344CB8AC3E}">
        <p14:creationId xmlns:p14="http://schemas.microsoft.com/office/powerpoint/2010/main" val="129566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22</a:t>
            </a:fld>
            <a:endParaRPr lang="zh-TW" altLang="en-US"/>
          </a:p>
        </p:txBody>
      </p:sp>
    </p:spTree>
    <p:extLst>
      <p:ext uri="{BB962C8B-B14F-4D97-AF65-F5344CB8AC3E}">
        <p14:creationId xmlns:p14="http://schemas.microsoft.com/office/powerpoint/2010/main" val="1752556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8" name="图片 6">
            <a:extLst>
              <a:ext uri="{FF2B5EF4-FFF2-40B4-BE49-F238E27FC236}">
                <a16:creationId xmlns:a16="http://schemas.microsoft.com/office/drawing/2014/main" id="{AC79DB3A-64D2-468E-B008-4C3251A110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0BD3CD1E-EA31-4515-BBE4-D319B019DE91}"/>
              </a:ext>
            </a:extLst>
          </p:cNvPr>
          <p:cNvSpPr>
            <a:spLocks noGrp="1"/>
          </p:cNvSpPr>
          <p:nvPr>
            <p:ph type="ctrTitle"/>
          </p:nvPr>
        </p:nvSpPr>
        <p:spPr>
          <a:xfrm>
            <a:off x="1524000" y="1122363"/>
            <a:ext cx="9144000" cy="2387600"/>
          </a:xfrm>
        </p:spPr>
        <p:txBody>
          <a:bodyPr anchor="b">
            <a:normAutofit/>
          </a:bodyPr>
          <a:lstStyle>
            <a:lvl1pPr algn="ctr">
              <a:defRPr sz="4400" b="1"/>
            </a:lvl1pPr>
          </a:lstStyle>
          <a:p>
            <a:r>
              <a:rPr lang="zh-TW" altLang="en-US" dirty="0"/>
              <a:t>按一下以編輯母片標題樣式</a:t>
            </a:r>
          </a:p>
        </p:txBody>
      </p:sp>
      <p:sp>
        <p:nvSpPr>
          <p:cNvPr id="3" name="副標題 2">
            <a:extLst>
              <a:ext uri="{FF2B5EF4-FFF2-40B4-BE49-F238E27FC236}">
                <a16:creationId xmlns:a16="http://schemas.microsoft.com/office/drawing/2014/main" id="{95832B2E-74BF-4AAC-A481-AA7C0D660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DFA879D3-2FB9-4A1B-90EA-1A8BD5F8EF1B}"/>
              </a:ext>
            </a:extLst>
          </p:cNvPr>
          <p:cNvSpPr>
            <a:spLocks noGrp="1"/>
          </p:cNvSpPr>
          <p:nvPr>
            <p:ph type="dt" sz="half" idx="10"/>
          </p:nvPr>
        </p:nvSpPr>
        <p:spPr/>
        <p:txBody>
          <a:bodyPr/>
          <a:lstStyle/>
          <a:p>
            <a:fld id="{FCF6783C-4B54-4D72-A1A7-A087B316A3B8}"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BBA3E701-11FB-4096-BEEA-6D718ED1CB88}"/>
              </a:ext>
            </a:extLst>
          </p:cNvPr>
          <p:cNvSpPr>
            <a:spLocks noGrp="1"/>
          </p:cNvSpPr>
          <p:nvPr>
            <p:ph type="ftr" sz="quarter" idx="11"/>
          </p:nvPr>
        </p:nvSpPr>
        <p:spPr/>
        <p:txBody>
          <a:bodyPr/>
          <a:lstStyle/>
          <a:p>
            <a:endParaRPr lang="zh-TW" altLang="en-US"/>
          </a:p>
        </p:txBody>
      </p:sp>
      <p:sp>
        <p:nvSpPr>
          <p:cNvPr id="9" name="投影片編號版面配置區 5">
            <a:extLst>
              <a:ext uri="{FF2B5EF4-FFF2-40B4-BE49-F238E27FC236}">
                <a16:creationId xmlns:a16="http://schemas.microsoft.com/office/drawing/2014/main" id="{89478393-5462-40D9-9E8C-FF0B056FED17}"/>
              </a:ext>
            </a:extLst>
          </p:cNvPr>
          <p:cNvSpPr>
            <a:spLocks noGrp="1"/>
          </p:cNvSpPr>
          <p:nvPr>
            <p:ph type="sldNum" sz="quarter" idx="12"/>
          </p:nvPr>
        </p:nvSpPr>
        <p:spPr>
          <a:xfrm>
            <a:off x="9448800" y="6498301"/>
            <a:ext cx="2743200" cy="365125"/>
          </a:xfrm>
        </p:spPr>
        <p:txBody>
          <a:bodyPr/>
          <a:lstStyle/>
          <a:p>
            <a:fld id="{F230EE04-BD3A-40AA-92AC-647453D5DADF}" type="slidenum">
              <a:rPr lang="zh-TW" altLang="en-US" smtClean="0"/>
              <a:t>‹#›</a:t>
            </a:fld>
            <a:endParaRPr lang="zh-TW" altLang="en-US" dirty="0"/>
          </a:p>
        </p:txBody>
      </p:sp>
      <p:cxnSp>
        <p:nvCxnSpPr>
          <p:cNvPr id="10" name="直線接點 9">
            <a:extLst>
              <a:ext uri="{FF2B5EF4-FFF2-40B4-BE49-F238E27FC236}">
                <a16:creationId xmlns:a16="http://schemas.microsoft.com/office/drawing/2014/main" id="{974F925D-88A0-48B2-A069-4C687816CCB5}"/>
              </a:ext>
            </a:extLst>
          </p:cNvPr>
          <p:cNvCxnSpPr/>
          <p:nvPr userDrawn="1"/>
        </p:nvCxnSpPr>
        <p:spPr>
          <a:xfrm flipH="1">
            <a:off x="8654472" y="6858000"/>
            <a:ext cx="3537528" cy="0"/>
          </a:xfrm>
          <a:prstGeom prst="line">
            <a:avLst/>
          </a:prstGeom>
          <a:ln w="28575">
            <a:gradFill flip="none" rotWithShape="1">
              <a:gsLst>
                <a:gs pos="0">
                  <a:schemeClr val="tx1"/>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69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484F5-7BD2-4982-B6C1-43ED988B6D8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990A363-3772-46C7-9C9B-42EAE37E937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F03266C-8442-4C62-BF64-9E1E40418806}"/>
              </a:ext>
            </a:extLst>
          </p:cNvPr>
          <p:cNvSpPr>
            <a:spLocks noGrp="1"/>
          </p:cNvSpPr>
          <p:nvPr>
            <p:ph type="dt" sz="half" idx="10"/>
          </p:nvPr>
        </p:nvSpPr>
        <p:spPr/>
        <p:txBody>
          <a:bodyPr/>
          <a:lstStyle/>
          <a:p>
            <a:fld id="{D1ED406B-07A6-44BF-906E-0E6F2225B991}"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3DA3E0D8-6826-4350-8221-B12E167488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01F8973-96C2-476F-802F-55DE5CB8D9A2}"/>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87272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06127A8-8032-4FA5-A906-28FC422ADF0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C42F9A7-B168-42E2-9B21-4C6AB30C4C5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5293AA-EA33-4FB8-9CC0-CC032276A6B7}"/>
              </a:ext>
            </a:extLst>
          </p:cNvPr>
          <p:cNvSpPr>
            <a:spLocks noGrp="1"/>
          </p:cNvSpPr>
          <p:nvPr>
            <p:ph type="dt" sz="half" idx="10"/>
          </p:nvPr>
        </p:nvSpPr>
        <p:spPr/>
        <p:txBody>
          <a:bodyPr/>
          <a:lstStyle/>
          <a:p>
            <a:fld id="{4855A211-7B8B-40E6-8051-77D0F92598CB}"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45D63EDB-98AA-4C96-94EB-83BADC521B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BA1B10-79BB-4901-8DCE-802119A2D978}"/>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78147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308F6E-BB3A-4EA6-8818-89A922E22C9B}"/>
              </a:ext>
            </a:extLst>
          </p:cNvPr>
          <p:cNvSpPr>
            <a:spLocks noGrp="1"/>
          </p:cNvSpPr>
          <p:nvPr>
            <p:ph type="title"/>
          </p:nvPr>
        </p:nvSpPr>
        <p:spPr>
          <a:xfrm>
            <a:off x="720436" y="365126"/>
            <a:ext cx="10633364" cy="649028"/>
          </a:xfrm>
        </p:spPr>
        <p:txBody>
          <a:bodyPr>
            <a:normAutofit/>
          </a:bodyPr>
          <a:lstStyle>
            <a:lvl1pPr>
              <a:defRPr sz="3200" b="1"/>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5003177-C7F8-4D8E-9A73-7EB317E708EC}"/>
              </a:ext>
            </a:extLst>
          </p:cNvPr>
          <p:cNvSpPr>
            <a:spLocks noGrp="1"/>
          </p:cNvSpPr>
          <p:nvPr>
            <p:ph idx="1"/>
          </p:nvPr>
        </p:nvSpPr>
        <p:spPr>
          <a:xfrm>
            <a:off x="720436" y="1321724"/>
            <a:ext cx="10633364" cy="4855239"/>
          </a:xfrm>
        </p:spPr>
        <p:txBody>
          <a:bodyPr/>
          <a:lstStyle>
            <a:lvl1pPr marL="0" indent="0">
              <a:buFontTx/>
              <a:buNone/>
              <a:defRPr sz="2400"/>
            </a:lvl1pPr>
            <a:lvl3pPr marL="1143000" indent="-228600">
              <a:buFont typeface="Wingdings" panose="05000000000000000000" pitchFamily="2" charset="2"/>
              <a:buChar char="ü"/>
              <a:defRPr/>
            </a:lvl3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29FA0E28-FEA0-4B3A-9BE5-FBF2215A5156}"/>
              </a:ext>
            </a:extLst>
          </p:cNvPr>
          <p:cNvSpPr>
            <a:spLocks noGrp="1"/>
          </p:cNvSpPr>
          <p:nvPr>
            <p:ph type="dt" sz="half" idx="10"/>
          </p:nvPr>
        </p:nvSpPr>
        <p:spPr/>
        <p:txBody>
          <a:bodyPr/>
          <a:lstStyle/>
          <a:p>
            <a:fld id="{607AB6BC-4133-47A1-955B-86DB465411C3}"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5BFB05B7-860A-4F69-9BA3-592EE0A058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A0B9E3-EA23-44D3-AE39-FC03E24FF0FF}"/>
              </a:ext>
            </a:extLst>
          </p:cNvPr>
          <p:cNvSpPr>
            <a:spLocks noGrp="1"/>
          </p:cNvSpPr>
          <p:nvPr>
            <p:ph type="sldNum" sz="quarter" idx="12"/>
          </p:nvPr>
        </p:nvSpPr>
        <p:spPr>
          <a:xfrm>
            <a:off x="11563926" y="6498301"/>
            <a:ext cx="628073" cy="365125"/>
          </a:xfrm>
        </p:spPr>
        <p:txBody>
          <a:bodyPr/>
          <a:lstStyle/>
          <a:p>
            <a:fld id="{F230EE04-BD3A-40AA-92AC-647453D5DADF}" type="slidenum">
              <a:rPr lang="zh-TW" altLang="en-US" smtClean="0"/>
              <a:t>‹#›</a:t>
            </a:fld>
            <a:endParaRPr lang="zh-TW" altLang="en-US"/>
          </a:p>
        </p:txBody>
      </p:sp>
      <p:cxnSp>
        <p:nvCxnSpPr>
          <p:cNvPr id="10" name="直線接點 9">
            <a:extLst>
              <a:ext uri="{FF2B5EF4-FFF2-40B4-BE49-F238E27FC236}">
                <a16:creationId xmlns:a16="http://schemas.microsoft.com/office/drawing/2014/main" id="{E346D699-3238-4747-8C32-7C48096EE81C}"/>
              </a:ext>
            </a:extLst>
          </p:cNvPr>
          <p:cNvCxnSpPr>
            <a:cxnSpLocks/>
          </p:cNvCxnSpPr>
          <p:nvPr userDrawn="1"/>
        </p:nvCxnSpPr>
        <p:spPr>
          <a:xfrm>
            <a:off x="785812" y="1014154"/>
            <a:ext cx="6042891" cy="0"/>
          </a:xfrm>
          <a:prstGeom prst="line">
            <a:avLst/>
          </a:prstGeom>
          <a:ln w="28575">
            <a:gradFill flip="none" rotWithShape="1">
              <a:gsLst>
                <a:gs pos="0">
                  <a:schemeClr val="tx1">
                    <a:lumMod val="65000"/>
                    <a:lumOff val="3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20C62D73-D4DF-4956-8A98-FA11CD6655C9}"/>
              </a:ext>
            </a:extLst>
          </p:cNvPr>
          <p:cNvCxnSpPr/>
          <p:nvPr userDrawn="1"/>
        </p:nvCxnSpPr>
        <p:spPr>
          <a:xfrm flipH="1">
            <a:off x="8654472" y="6848764"/>
            <a:ext cx="3537528" cy="0"/>
          </a:xfrm>
          <a:prstGeom prst="line">
            <a:avLst/>
          </a:prstGeom>
          <a:ln w="28575">
            <a:gradFill flip="none" rotWithShape="1">
              <a:gsLst>
                <a:gs pos="0">
                  <a:schemeClr val="tx1"/>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1BF526A8-7DC6-477B-9B0D-B475E2ADA2D0}"/>
              </a:ext>
            </a:extLst>
          </p:cNvPr>
          <p:cNvCxnSpPr>
            <a:cxnSpLocks/>
          </p:cNvCxnSpPr>
          <p:nvPr userDrawn="1"/>
        </p:nvCxnSpPr>
        <p:spPr>
          <a:xfrm>
            <a:off x="785812" y="963280"/>
            <a:ext cx="2065338" cy="0"/>
          </a:xfrm>
          <a:prstGeom prst="line">
            <a:avLst/>
          </a:prstGeom>
          <a:ln w="28575">
            <a:gradFill flip="none" rotWithShape="1">
              <a:gsLst>
                <a:gs pos="0">
                  <a:schemeClr val="tx1">
                    <a:lumMod val="65000"/>
                    <a:lumOff val="3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9A9EC-CD10-45DA-B994-550EBECB9B8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7265ACF-7239-47FE-952A-B75F2ED24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83FC5C7-1928-4ED9-90F8-7E7A7453A4DF}"/>
              </a:ext>
            </a:extLst>
          </p:cNvPr>
          <p:cNvSpPr>
            <a:spLocks noGrp="1"/>
          </p:cNvSpPr>
          <p:nvPr>
            <p:ph type="dt" sz="half" idx="10"/>
          </p:nvPr>
        </p:nvSpPr>
        <p:spPr/>
        <p:txBody>
          <a:bodyPr/>
          <a:lstStyle/>
          <a:p>
            <a:fld id="{063DD569-35D5-40ED-99FD-76D2F54A9038}"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24BD890C-B933-48F5-977C-369DE1817FF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5E1551-D718-4056-A88F-BE99277C371F}"/>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27742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264CD7-5B1A-4158-9100-21941289D8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BB0F575-B370-49AA-A802-F54684A4702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0652229-A265-4612-9309-AFE75AED5C7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BFFA397-2D3B-40BE-8AE1-271E31D9488D}"/>
              </a:ext>
            </a:extLst>
          </p:cNvPr>
          <p:cNvSpPr>
            <a:spLocks noGrp="1"/>
          </p:cNvSpPr>
          <p:nvPr>
            <p:ph type="dt" sz="half" idx="10"/>
          </p:nvPr>
        </p:nvSpPr>
        <p:spPr/>
        <p:txBody>
          <a:bodyPr/>
          <a:lstStyle/>
          <a:p>
            <a:fld id="{753AB039-4F1A-4616-B8B5-F977F76AB712}" type="datetime1">
              <a:rPr lang="zh-TW" altLang="en-US" smtClean="0"/>
              <a:t>2021/8/11</a:t>
            </a:fld>
            <a:endParaRPr lang="zh-TW" altLang="en-US"/>
          </a:p>
        </p:txBody>
      </p:sp>
      <p:sp>
        <p:nvSpPr>
          <p:cNvPr id="6" name="頁尾版面配置區 5">
            <a:extLst>
              <a:ext uri="{FF2B5EF4-FFF2-40B4-BE49-F238E27FC236}">
                <a16:creationId xmlns:a16="http://schemas.microsoft.com/office/drawing/2014/main" id="{A467B22E-F518-4B7C-AE88-020F1792FBB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5103E6E-B56D-4E5A-A247-0D94C55A4AB4}"/>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218010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E6ED53-B8EC-4F98-8703-D627F500B2B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01F2BD1-E9FD-496F-80F6-3680F044DE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88DF321-C9F4-43FA-BE98-CB3997D3D68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DB5F5EC-EFB0-4317-9262-6B8E3037D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15F3672-0C36-45B2-91FD-3CFEEBEC674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7955B9C-2FE1-47BB-B6A3-F2D6A7B35885}"/>
              </a:ext>
            </a:extLst>
          </p:cNvPr>
          <p:cNvSpPr>
            <a:spLocks noGrp="1"/>
          </p:cNvSpPr>
          <p:nvPr>
            <p:ph type="dt" sz="half" idx="10"/>
          </p:nvPr>
        </p:nvSpPr>
        <p:spPr/>
        <p:txBody>
          <a:bodyPr/>
          <a:lstStyle/>
          <a:p>
            <a:fld id="{AEEA35C1-5758-4143-A641-B2D8C25FD431}" type="datetime1">
              <a:rPr lang="zh-TW" altLang="en-US" smtClean="0"/>
              <a:t>2021/8/11</a:t>
            </a:fld>
            <a:endParaRPr lang="zh-TW" altLang="en-US"/>
          </a:p>
        </p:txBody>
      </p:sp>
      <p:sp>
        <p:nvSpPr>
          <p:cNvPr id="8" name="頁尾版面配置區 7">
            <a:extLst>
              <a:ext uri="{FF2B5EF4-FFF2-40B4-BE49-F238E27FC236}">
                <a16:creationId xmlns:a16="http://schemas.microsoft.com/office/drawing/2014/main" id="{2A1374ED-33AD-4F33-94C5-D8A7C2E7E18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FAAEDEC-8D51-42E3-9F7A-B7958C9CA619}"/>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8695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FDC090-6EB8-4495-809E-37725435DF4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C1E09DF-0433-4FFE-8496-C9A04A300FBA}"/>
              </a:ext>
            </a:extLst>
          </p:cNvPr>
          <p:cNvSpPr>
            <a:spLocks noGrp="1"/>
          </p:cNvSpPr>
          <p:nvPr>
            <p:ph type="dt" sz="half" idx="10"/>
          </p:nvPr>
        </p:nvSpPr>
        <p:spPr/>
        <p:txBody>
          <a:bodyPr/>
          <a:lstStyle/>
          <a:p>
            <a:fld id="{60EC041C-EC38-4789-9350-644DCCF8A061}" type="datetime1">
              <a:rPr lang="zh-TW" altLang="en-US" smtClean="0"/>
              <a:t>2021/8/11</a:t>
            </a:fld>
            <a:endParaRPr lang="zh-TW" altLang="en-US"/>
          </a:p>
        </p:txBody>
      </p:sp>
      <p:sp>
        <p:nvSpPr>
          <p:cNvPr id="4" name="頁尾版面配置區 3">
            <a:extLst>
              <a:ext uri="{FF2B5EF4-FFF2-40B4-BE49-F238E27FC236}">
                <a16:creationId xmlns:a16="http://schemas.microsoft.com/office/drawing/2014/main" id="{228B9930-13D9-4561-945D-6F76E6EC87B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472236D-2F70-4D34-9D49-75D55DF3826D}"/>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41881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C942178-72EA-40DF-922C-8FAC3D6EA0D4}"/>
              </a:ext>
            </a:extLst>
          </p:cNvPr>
          <p:cNvSpPr>
            <a:spLocks noGrp="1"/>
          </p:cNvSpPr>
          <p:nvPr>
            <p:ph type="dt" sz="half" idx="10"/>
          </p:nvPr>
        </p:nvSpPr>
        <p:spPr/>
        <p:txBody>
          <a:bodyPr/>
          <a:lstStyle/>
          <a:p>
            <a:fld id="{7223D8F3-4ECC-4891-A5C4-0D72C29D1563}" type="datetime1">
              <a:rPr lang="zh-TW" altLang="en-US" smtClean="0"/>
              <a:t>2021/8/11</a:t>
            </a:fld>
            <a:endParaRPr lang="zh-TW" altLang="en-US"/>
          </a:p>
        </p:txBody>
      </p:sp>
      <p:sp>
        <p:nvSpPr>
          <p:cNvPr id="3" name="頁尾版面配置區 2">
            <a:extLst>
              <a:ext uri="{FF2B5EF4-FFF2-40B4-BE49-F238E27FC236}">
                <a16:creationId xmlns:a16="http://schemas.microsoft.com/office/drawing/2014/main" id="{4A9780BE-A84D-435A-A425-690BF18AF5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057DF18-D655-4C2C-BF9E-2E57E08909A9}"/>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46083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635A8-C031-4407-9C9A-4F6FABC551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5BC594F-6192-4D87-8568-B86B603091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568C4C3-927E-4F02-BA77-13A9583C8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39D572F-A558-4141-A8DE-E4B1DE5BC508}"/>
              </a:ext>
            </a:extLst>
          </p:cNvPr>
          <p:cNvSpPr>
            <a:spLocks noGrp="1"/>
          </p:cNvSpPr>
          <p:nvPr>
            <p:ph type="dt" sz="half" idx="10"/>
          </p:nvPr>
        </p:nvSpPr>
        <p:spPr/>
        <p:txBody>
          <a:bodyPr/>
          <a:lstStyle/>
          <a:p>
            <a:fld id="{F2649D45-65D8-4A22-BC50-ED872CAB048D}" type="datetime1">
              <a:rPr lang="zh-TW" altLang="en-US" smtClean="0"/>
              <a:t>2021/8/11</a:t>
            </a:fld>
            <a:endParaRPr lang="zh-TW" altLang="en-US"/>
          </a:p>
        </p:txBody>
      </p:sp>
      <p:sp>
        <p:nvSpPr>
          <p:cNvPr id="6" name="頁尾版面配置區 5">
            <a:extLst>
              <a:ext uri="{FF2B5EF4-FFF2-40B4-BE49-F238E27FC236}">
                <a16:creationId xmlns:a16="http://schemas.microsoft.com/office/drawing/2014/main" id="{0A6A318F-A109-4D88-8B81-126AD8E2CA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4DD318D-20D4-494A-98FA-C42B8C8772CD}"/>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45186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79D3EE-4E25-4F2D-A2B5-19CCA134869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A12A729-60E6-4213-9ACF-69203E8B4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ECB0B9E-9264-4799-B2DE-23FC551F2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64E2B3-F08E-4AF8-AD4E-C6B779A7E26B}"/>
              </a:ext>
            </a:extLst>
          </p:cNvPr>
          <p:cNvSpPr>
            <a:spLocks noGrp="1"/>
          </p:cNvSpPr>
          <p:nvPr>
            <p:ph type="dt" sz="half" idx="10"/>
          </p:nvPr>
        </p:nvSpPr>
        <p:spPr/>
        <p:txBody>
          <a:bodyPr/>
          <a:lstStyle/>
          <a:p>
            <a:fld id="{0ABBE3BD-5EE8-423F-AC10-4B07DD1F877C}" type="datetime1">
              <a:rPr lang="zh-TW" altLang="en-US" smtClean="0"/>
              <a:t>2021/8/11</a:t>
            </a:fld>
            <a:endParaRPr lang="zh-TW" altLang="en-US"/>
          </a:p>
        </p:txBody>
      </p:sp>
      <p:sp>
        <p:nvSpPr>
          <p:cNvPr id="6" name="頁尾版面配置區 5">
            <a:extLst>
              <a:ext uri="{FF2B5EF4-FFF2-40B4-BE49-F238E27FC236}">
                <a16:creationId xmlns:a16="http://schemas.microsoft.com/office/drawing/2014/main" id="{C0E8E6B4-FE8C-4600-B080-6B7B8C0443E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808857F-30AF-4B7B-9662-2D1F02BC39D6}"/>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423410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C3C4DA3-379E-4B0D-96B4-A7C981EDE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5CE1C4F-13AE-4F6F-A2C4-4727C3DCE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80A677B-3B7D-4F24-AF87-E17FD48BF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92120-7A61-4EBE-8DC9-30D2102A9B6B}"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5CAC5476-758E-4763-A988-8836B1C87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308D3AF-F923-4EC1-A9E8-D12CCF55B6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3818020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3245C19-E162-4C14-B4A0-B19F2FAB0507}"/>
              </a:ext>
            </a:extLst>
          </p:cNvPr>
          <p:cNvSpPr>
            <a:spLocks noGrp="1"/>
          </p:cNvSpPr>
          <p:nvPr>
            <p:ph type="ctrTitle"/>
          </p:nvPr>
        </p:nvSpPr>
        <p:spPr/>
        <p:txBody>
          <a:bodyPr/>
          <a:lstStyle/>
          <a:p>
            <a:r>
              <a:rPr lang="zh-TW" altLang="en-US" dirty="0"/>
              <a:t>輪班工人暴露噪音下</a:t>
            </a:r>
            <a:r>
              <a:rPr lang="en-US" altLang="zh-TW" dirty="0"/>
              <a:t>REM</a:t>
            </a:r>
            <a:r>
              <a:rPr lang="zh-TW" altLang="en-US" dirty="0"/>
              <a:t>片斷化分析</a:t>
            </a:r>
            <a:endParaRPr lang="zh-TW" altLang="en-US" b="1" dirty="0"/>
          </a:p>
        </p:txBody>
      </p:sp>
      <p:sp>
        <p:nvSpPr>
          <p:cNvPr id="6" name="副標題 5">
            <a:extLst>
              <a:ext uri="{FF2B5EF4-FFF2-40B4-BE49-F238E27FC236}">
                <a16:creationId xmlns:a16="http://schemas.microsoft.com/office/drawing/2014/main" id="{13E14495-A659-4B01-854C-9ECA482412C6}"/>
              </a:ext>
            </a:extLst>
          </p:cNvPr>
          <p:cNvSpPr>
            <a:spLocks noGrp="1"/>
          </p:cNvSpPr>
          <p:nvPr>
            <p:ph type="subTitle" idx="1"/>
          </p:nvPr>
        </p:nvSpPr>
        <p:spPr/>
        <p:txBody>
          <a:bodyPr/>
          <a:lstStyle/>
          <a:p>
            <a:r>
              <a:rPr lang="en-US" altLang="zh-TW"/>
              <a:t>2021/08/11</a:t>
            </a:r>
            <a:endParaRPr lang="zh-TW" altLang="en-US" dirty="0"/>
          </a:p>
        </p:txBody>
      </p:sp>
      <p:sp>
        <p:nvSpPr>
          <p:cNvPr id="4" name="投影片編號版面配置區 3">
            <a:extLst>
              <a:ext uri="{FF2B5EF4-FFF2-40B4-BE49-F238E27FC236}">
                <a16:creationId xmlns:a16="http://schemas.microsoft.com/office/drawing/2014/main" id="{555ED150-F213-4F6C-9C0D-E5E12F01EBFF}"/>
              </a:ext>
            </a:extLst>
          </p:cNvPr>
          <p:cNvSpPr>
            <a:spLocks noGrp="1"/>
          </p:cNvSpPr>
          <p:nvPr>
            <p:ph type="sldNum" sz="quarter" idx="12"/>
          </p:nvPr>
        </p:nvSpPr>
        <p:spPr/>
        <p:txBody>
          <a:bodyPr/>
          <a:lstStyle/>
          <a:p>
            <a:fld id="{F230EE04-BD3A-40AA-92AC-647453D5DADF}" type="slidenum">
              <a:rPr lang="zh-TW" altLang="en-US" smtClean="0"/>
              <a:t>1</a:t>
            </a:fld>
            <a:endParaRPr lang="zh-TW" altLang="en-US"/>
          </a:p>
        </p:txBody>
      </p:sp>
    </p:spTree>
    <p:extLst>
      <p:ext uri="{BB962C8B-B14F-4D97-AF65-F5344CB8AC3E}">
        <p14:creationId xmlns:p14="http://schemas.microsoft.com/office/powerpoint/2010/main" val="121388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6F19A-B76D-46E3-A28C-52827F71A93C}"/>
              </a:ext>
            </a:extLst>
          </p:cNvPr>
          <p:cNvSpPr>
            <a:spLocks noGrp="1"/>
          </p:cNvSpPr>
          <p:nvPr>
            <p:ph type="title"/>
          </p:nvPr>
        </p:nvSpPr>
        <p:spPr/>
        <p:txBody>
          <a:bodyPr>
            <a:normAutofit fontScale="90000"/>
          </a:bodyPr>
          <a:lstStyle/>
          <a:p>
            <a:r>
              <a:rPr lang="zh-TW" altLang="en-US" dirty="0"/>
              <a:t>傍晚</a:t>
            </a:r>
            <a:r>
              <a:rPr lang="en-US" altLang="zh-TW" dirty="0"/>
              <a:t>Cortisol</a:t>
            </a:r>
            <a:r>
              <a:rPr lang="zh-TW" altLang="en-US" dirty="0"/>
              <a:t>變化量分群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8539C829-2BEB-45E0-9BE6-6CD38B3739F3}"/>
              </a:ext>
            </a:extLst>
          </p:cNvPr>
          <p:cNvSpPr>
            <a:spLocks noGrp="1"/>
          </p:cNvSpPr>
          <p:nvPr>
            <p:ph idx="1"/>
          </p:nvPr>
        </p:nvSpPr>
        <p:spPr>
          <a:xfrm>
            <a:off x="720436" y="1321725"/>
            <a:ext cx="10633364" cy="981878"/>
          </a:xfrm>
        </p:spPr>
        <p:txBody>
          <a:bodyPr/>
          <a:lstStyle/>
          <a:p>
            <a:r>
              <a:rPr lang="en-US" altLang="zh-TW" dirty="0">
                <a:solidFill>
                  <a:schemeClr val="accent1"/>
                </a:solidFill>
              </a:rPr>
              <a:t>20</a:t>
            </a:r>
            <a:r>
              <a:rPr lang="zh-TW" altLang="en-US" dirty="0">
                <a:solidFill>
                  <a:schemeClr val="accent1"/>
                </a:solidFill>
              </a:rPr>
              <a:t>筆高</a:t>
            </a:r>
            <a:r>
              <a:rPr lang="en-US" altLang="zh-TW" dirty="0">
                <a:solidFill>
                  <a:schemeClr val="accent1"/>
                </a:solidFill>
              </a:rPr>
              <a:t>p.m. cortisol</a:t>
            </a:r>
            <a:r>
              <a:rPr lang="zh-TW" altLang="en-US" dirty="0">
                <a:solidFill>
                  <a:schemeClr val="accent1"/>
                </a:solidFill>
              </a:rPr>
              <a:t>變化量暴露</a:t>
            </a:r>
            <a:r>
              <a:rPr lang="zh-TW" altLang="en-US" dirty="0">
                <a:solidFill>
                  <a:schemeClr val="accent2"/>
                </a:solidFill>
              </a:rPr>
              <a:t>與</a:t>
            </a:r>
            <a:r>
              <a:rPr lang="en-US" altLang="zh-TW" dirty="0">
                <a:solidFill>
                  <a:schemeClr val="accent2"/>
                </a:solidFill>
              </a:rPr>
              <a:t>20</a:t>
            </a:r>
            <a:r>
              <a:rPr lang="zh-TW" altLang="en-US" dirty="0">
                <a:solidFill>
                  <a:schemeClr val="accent2"/>
                </a:solidFill>
              </a:rPr>
              <a:t>筆高</a:t>
            </a:r>
            <a:r>
              <a:rPr lang="en-US" altLang="zh-TW" dirty="0">
                <a:solidFill>
                  <a:schemeClr val="accent2"/>
                </a:solidFill>
              </a:rPr>
              <a:t>p.m. cortisol</a:t>
            </a:r>
            <a:r>
              <a:rPr lang="zh-TW" altLang="en-US" dirty="0">
                <a:solidFill>
                  <a:schemeClr val="accent2"/>
                </a:solidFill>
              </a:rPr>
              <a:t>變化量非暴露</a:t>
            </a:r>
            <a:r>
              <a:rPr lang="zh-TW" altLang="en-US" dirty="0"/>
              <a:t>做統計檢定</a:t>
            </a:r>
            <a:r>
              <a:rPr lang="en-US" altLang="zh-TW" dirty="0"/>
              <a:t>(two-tailed paired t-test)</a:t>
            </a:r>
            <a:endParaRPr lang="zh-TW" altLang="en-US" dirty="0"/>
          </a:p>
        </p:txBody>
      </p:sp>
      <p:sp>
        <p:nvSpPr>
          <p:cNvPr id="4" name="投影片編號版面配置區 3">
            <a:extLst>
              <a:ext uri="{FF2B5EF4-FFF2-40B4-BE49-F238E27FC236}">
                <a16:creationId xmlns:a16="http://schemas.microsoft.com/office/drawing/2014/main" id="{EA445DD4-A8D0-4C5B-AA16-DA9C018C4678}"/>
              </a:ext>
            </a:extLst>
          </p:cNvPr>
          <p:cNvSpPr>
            <a:spLocks noGrp="1"/>
          </p:cNvSpPr>
          <p:nvPr>
            <p:ph type="sldNum" sz="quarter" idx="12"/>
          </p:nvPr>
        </p:nvSpPr>
        <p:spPr/>
        <p:txBody>
          <a:bodyPr/>
          <a:lstStyle/>
          <a:p>
            <a:fld id="{F230EE04-BD3A-40AA-92AC-647453D5DADF}" type="slidenum">
              <a:rPr lang="zh-TW" altLang="en-US" smtClean="0"/>
              <a:t>10</a:t>
            </a:fld>
            <a:endParaRPr lang="zh-TW" altLang="en-US"/>
          </a:p>
        </p:txBody>
      </p:sp>
      <p:pic>
        <p:nvPicPr>
          <p:cNvPr id="6" name="圖片 5">
            <a:extLst>
              <a:ext uri="{FF2B5EF4-FFF2-40B4-BE49-F238E27FC236}">
                <a16:creationId xmlns:a16="http://schemas.microsoft.com/office/drawing/2014/main" id="{206F5A83-2062-4327-95B9-C3031FCD38E7}"/>
              </a:ext>
            </a:extLst>
          </p:cNvPr>
          <p:cNvPicPr>
            <a:picLocks noChangeAspect="1"/>
          </p:cNvPicPr>
          <p:nvPr/>
        </p:nvPicPr>
        <p:blipFill>
          <a:blip r:embed="rId2"/>
          <a:stretch>
            <a:fillRect/>
          </a:stretch>
        </p:blipFill>
        <p:spPr>
          <a:xfrm>
            <a:off x="990985" y="2666023"/>
            <a:ext cx="10210030" cy="3269326"/>
          </a:xfrm>
          <a:prstGeom prst="rect">
            <a:avLst/>
          </a:prstGeom>
        </p:spPr>
      </p:pic>
      <p:sp>
        <p:nvSpPr>
          <p:cNvPr id="7" name="文字方塊 6">
            <a:extLst>
              <a:ext uri="{FF2B5EF4-FFF2-40B4-BE49-F238E27FC236}">
                <a16:creationId xmlns:a16="http://schemas.microsoft.com/office/drawing/2014/main" id="{25F10D45-75BD-412B-A542-80BD486F5E30}"/>
              </a:ext>
            </a:extLst>
          </p:cNvPr>
          <p:cNvSpPr txBox="1"/>
          <p:nvPr/>
        </p:nvSpPr>
        <p:spPr>
          <a:xfrm>
            <a:off x="1095241"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0.775</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BD7EB94F-80A1-4E9F-9221-59B848AF8170}"/>
              </a:ext>
            </a:extLst>
          </p:cNvPr>
          <p:cNvSpPr txBox="1"/>
          <p:nvPr/>
        </p:nvSpPr>
        <p:spPr>
          <a:xfrm>
            <a:off x="2564281"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0.353</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73F9530C-C731-4605-B3BC-442722D14659}"/>
              </a:ext>
            </a:extLst>
          </p:cNvPr>
          <p:cNvSpPr txBox="1"/>
          <p:nvPr/>
        </p:nvSpPr>
        <p:spPr>
          <a:xfrm>
            <a:off x="3980785"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0.38</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AFE1913E-7E2B-42EC-B5D8-CD5FED8C75EA}"/>
              </a:ext>
            </a:extLst>
          </p:cNvPr>
          <p:cNvSpPr txBox="1"/>
          <p:nvPr/>
        </p:nvSpPr>
        <p:spPr>
          <a:xfrm>
            <a:off x="5481651"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0.754</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206F46F9-E4A1-4607-9981-71834E26544B}"/>
              </a:ext>
            </a:extLst>
          </p:cNvPr>
          <p:cNvSpPr txBox="1"/>
          <p:nvPr/>
        </p:nvSpPr>
        <p:spPr>
          <a:xfrm>
            <a:off x="7099339"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0.168</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DE8A6CB9-D83A-4FB1-8572-9CC8717F9160}"/>
              </a:ext>
            </a:extLst>
          </p:cNvPr>
          <p:cNvSpPr txBox="1"/>
          <p:nvPr/>
        </p:nvSpPr>
        <p:spPr>
          <a:xfrm>
            <a:off x="8600205"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0.431</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DBAD7905-E8A6-4E93-8E23-85415330A02F}"/>
              </a:ext>
            </a:extLst>
          </p:cNvPr>
          <p:cNvSpPr txBox="1"/>
          <p:nvPr/>
        </p:nvSpPr>
        <p:spPr>
          <a:xfrm>
            <a:off x="9988299"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0.485</a:t>
            </a:r>
            <a:endParaRPr lang="zh-TW" altLang="en-US" sz="1200" dirty="0">
              <a:solidFill>
                <a:schemeClr val="accent1">
                  <a:lumMod val="75000"/>
                </a:schemeClr>
              </a:solidFill>
            </a:endParaRPr>
          </a:p>
        </p:txBody>
      </p:sp>
      <p:pic>
        <p:nvPicPr>
          <p:cNvPr id="14" name="圖片 13">
            <a:extLst>
              <a:ext uri="{FF2B5EF4-FFF2-40B4-BE49-F238E27FC236}">
                <a16:creationId xmlns:a16="http://schemas.microsoft.com/office/drawing/2014/main" id="{8C26AC8F-D140-48EA-B304-5E1CB6DF5CF4}"/>
              </a:ext>
            </a:extLst>
          </p:cNvPr>
          <p:cNvPicPr>
            <a:picLocks noChangeAspect="1"/>
          </p:cNvPicPr>
          <p:nvPr/>
        </p:nvPicPr>
        <p:blipFill>
          <a:blip r:embed="rId3"/>
          <a:stretch>
            <a:fillRect/>
          </a:stretch>
        </p:blipFill>
        <p:spPr>
          <a:xfrm>
            <a:off x="3861407" y="2666023"/>
            <a:ext cx="1335509" cy="3269326"/>
          </a:xfrm>
          <a:prstGeom prst="rect">
            <a:avLst/>
          </a:prstGeom>
        </p:spPr>
      </p:pic>
      <p:sp>
        <p:nvSpPr>
          <p:cNvPr id="15" name="文字方塊 14">
            <a:extLst>
              <a:ext uri="{FF2B5EF4-FFF2-40B4-BE49-F238E27FC236}">
                <a16:creationId xmlns:a16="http://schemas.microsoft.com/office/drawing/2014/main" id="{3AA06B55-AEEA-407B-AF99-D9BF59D71D7A}"/>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250833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A764DC-C6AD-45D3-928D-8BE6068E7A9D}"/>
              </a:ext>
            </a:extLst>
          </p:cNvPr>
          <p:cNvSpPr>
            <a:spLocks noGrp="1"/>
          </p:cNvSpPr>
          <p:nvPr>
            <p:ph type="title"/>
          </p:nvPr>
        </p:nvSpPr>
        <p:spPr/>
        <p:txBody>
          <a:bodyPr/>
          <a:lstStyle/>
          <a:p>
            <a:r>
              <a:rPr lang="zh-TW" altLang="en-US" dirty="0"/>
              <a:t>耐受性 </a:t>
            </a:r>
            <a:r>
              <a:rPr lang="en-US" altLang="zh-TW" dirty="0"/>
              <a:t>x </a:t>
            </a:r>
            <a:r>
              <a:rPr lang="zh-TW" altLang="en-US" dirty="0"/>
              <a:t>絕對值</a:t>
            </a:r>
          </a:p>
        </p:txBody>
      </p:sp>
      <p:sp>
        <p:nvSpPr>
          <p:cNvPr id="3" name="內容版面配置區 2">
            <a:extLst>
              <a:ext uri="{FF2B5EF4-FFF2-40B4-BE49-F238E27FC236}">
                <a16:creationId xmlns:a16="http://schemas.microsoft.com/office/drawing/2014/main" id="{878B0714-5D57-44B3-9C17-2B713B945359}"/>
              </a:ext>
            </a:extLst>
          </p:cNvPr>
          <p:cNvSpPr>
            <a:spLocks noGrp="1"/>
          </p:cNvSpPr>
          <p:nvPr>
            <p:ph idx="1"/>
          </p:nvPr>
        </p:nvSpPr>
        <p:spPr>
          <a:xfrm>
            <a:off x="720436" y="1321725"/>
            <a:ext cx="10633364" cy="1545300"/>
          </a:xfrm>
        </p:spPr>
        <p:txBody>
          <a:bodyPr>
            <a:normAutofit/>
          </a:bodyPr>
          <a:lstStyle/>
          <a:p>
            <a:r>
              <a:rPr lang="zh-TW" altLang="en-US" dirty="0"/>
              <a:t>已經確定在高</a:t>
            </a:r>
            <a:r>
              <a:rPr lang="en-US" altLang="zh-TW" dirty="0"/>
              <a:t>p.m. cortisol</a:t>
            </a:r>
            <a:r>
              <a:rPr lang="zh-TW" altLang="en-US" dirty="0"/>
              <a:t>下</a:t>
            </a:r>
            <a:r>
              <a:rPr lang="en-US" altLang="zh-TW" dirty="0"/>
              <a:t>REM</a:t>
            </a:r>
            <a:r>
              <a:rPr lang="zh-TW" altLang="en-US" dirty="0"/>
              <a:t>整晚占比會有顯著提升</a:t>
            </a:r>
            <a:endParaRPr lang="en-US" altLang="zh-TW" dirty="0"/>
          </a:p>
          <a:p>
            <a:r>
              <a:rPr lang="zh-TW" altLang="en-US" dirty="0"/>
              <a:t>從耐受性來觀察無顯著差異，但易受影響的人不一定絕對數值很高，因此加入另一變數</a:t>
            </a:r>
            <a:r>
              <a:rPr lang="en-US" altLang="zh-TW" dirty="0"/>
              <a:t>“</a:t>
            </a:r>
            <a:r>
              <a:rPr lang="zh-TW" altLang="en-US" dirty="0"/>
              <a:t>絕對值</a:t>
            </a:r>
            <a:r>
              <a:rPr lang="en-US" altLang="zh-TW" dirty="0"/>
              <a:t>”</a:t>
            </a:r>
            <a:r>
              <a:rPr lang="zh-TW" altLang="en-US" dirty="0"/>
              <a:t>來做觀察</a:t>
            </a:r>
          </a:p>
        </p:txBody>
      </p:sp>
      <p:sp>
        <p:nvSpPr>
          <p:cNvPr id="4" name="投影片編號版面配置區 3">
            <a:extLst>
              <a:ext uri="{FF2B5EF4-FFF2-40B4-BE49-F238E27FC236}">
                <a16:creationId xmlns:a16="http://schemas.microsoft.com/office/drawing/2014/main" id="{4482C115-D408-4FAE-A43E-49EEE239C25E}"/>
              </a:ext>
            </a:extLst>
          </p:cNvPr>
          <p:cNvSpPr>
            <a:spLocks noGrp="1"/>
          </p:cNvSpPr>
          <p:nvPr>
            <p:ph type="sldNum" sz="quarter" idx="12"/>
          </p:nvPr>
        </p:nvSpPr>
        <p:spPr/>
        <p:txBody>
          <a:bodyPr/>
          <a:lstStyle/>
          <a:p>
            <a:fld id="{F230EE04-BD3A-40AA-92AC-647453D5DADF}" type="slidenum">
              <a:rPr lang="zh-TW" altLang="en-US" smtClean="0"/>
              <a:t>11</a:t>
            </a:fld>
            <a:endParaRPr lang="zh-TW" altLang="en-US"/>
          </a:p>
        </p:txBody>
      </p:sp>
      <p:graphicFrame>
        <p:nvGraphicFramePr>
          <p:cNvPr id="6" name="表格 6">
            <a:extLst>
              <a:ext uri="{FF2B5EF4-FFF2-40B4-BE49-F238E27FC236}">
                <a16:creationId xmlns:a16="http://schemas.microsoft.com/office/drawing/2014/main" id="{F7F1EAC8-D22F-4E8A-8BEA-039ED2D96A21}"/>
              </a:ext>
            </a:extLst>
          </p:cNvPr>
          <p:cNvGraphicFramePr>
            <a:graphicFrameLocks noGrp="1"/>
          </p:cNvGraphicFramePr>
          <p:nvPr>
            <p:extLst>
              <p:ext uri="{D42A27DB-BD31-4B8C-83A1-F6EECF244321}">
                <p14:modId xmlns:p14="http://schemas.microsoft.com/office/powerpoint/2010/main" val="1745587123"/>
              </p:ext>
            </p:extLst>
          </p:nvPr>
        </p:nvGraphicFramePr>
        <p:xfrm>
          <a:off x="5957118" y="5109262"/>
          <a:ext cx="5997574" cy="1170816"/>
        </p:xfrm>
        <a:graphic>
          <a:graphicData uri="http://schemas.openxmlformats.org/drawingml/2006/table">
            <a:tbl>
              <a:tblPr firstRow="1" bandRow="1">
                <a:tableStyleId>{5C22544A-7EE6-4342-B048-85BDC9FD1C3A}</a:tableStyleId>
              </a:tblPr>
              <a:tblGrid>
                <a:gridCol w="1382254">
                  <a:extLst>
                    <a:ext uri="{9D8B030D-6E8A-4147-A177-3AD203B41FA5}">
                      <a16:colId xmlns:a16="http://schemas.microsoft.com/office/drawing/2014/main" val="627759662"/>
                    </a:ext>
                  </a:extLst>
                </a:gridCol>
                <a:gridCol w="2108522">
                  <a:extLst>
                    <a:ext uri="{9D8B030D-6E8A-4147-A177-3AD203B41FA5}">
                      <a16:colId xmlns:a16="http://schemas.microsoft.com/office/drawing/2014/main" val="3266818399"/>
                    </a:ext>
                  </a:extLst>
                </a:gridCol>
                <a:gridCol w="2506798">
                  <a:extLst>
                    <a:ext uri="{9D8B030D-6E8A-4147-A177-3AD203B41FA5}">
                      <a16:colId xmlns:a16="http://schemas.microsoft.com/office/drawing/2014/main" val="4036022139"/>
                    </a:ext>
                  </a:extLst>
                </a:gridCol>
              </a:tblGrid>
              <a:tr h="390272">
                <a:tc>
                  <a:txBody>
                    <a:bodyPr/>
                    <a:lstStyle/>
                    <a:p>
                      <a:pPr algn="ctr"/>
                      <a:endParaRPr lang="zh-TW" altLang="en-US" dirty="0"/>
                    </a:p>
                  </a:txBody>
                  <a:tcPr anchor="ctr"/>
                </a:tc>
                <a:tc>
                  <a:txBody>
                    <a:bodyPr/>
                    <a:lstStyle/>
                    <a:p>
                      <a:pPr algn="ctr"/>
                      <a:r>
                        <a:rPr lang="en-US" altLang="zh-TW" dirty="0"/>
                        <a:t>p.m. cortisol</a:t>
                      </a:r>
                      <a:r>
                        <a:rPr lang="zh-TW" altLang="en-US" dirty="0"/>
                        <a:t>高</a:t>
                      </a:r>
                    </a:p>
                  </a:txBody>
                  <a:tcPr anchor="ctr"/>
                </a:tc>
                <a:tc>
                  <a:txBody>
                    <a:bodyPr/>
                    <a:lstStyle/>
                    <a:p>
                      <a:pPr algn="ctr"/>
                      <a:r>
                        <a:rPr lang="en-US" altLang="zh-TW" dirty="0"/>
                        <a:t>p.m.</a:t>
                      </a:r>
                      <a:r>
                        <a:rPr lang="zh-TW" altLang="en-US" dirty="0"/>
                        <a:t> </a:t>
                      </a:r>
                      <a:r>
                        <a:rPr lang="en-US" altLang="zh-TW" dirty="0"/>
                        <a:t>cortisol</a:t>
                      </a:r>
                      <a:r>
                        <a:rPr lang="zh-TW" altLang="en-US" dirty="0"/>
                        <a:t>低</a:t>
                      </a:r>
                    </a:p>
                  </a:txBody>
                  <a:tcPr anchor="ctr"/>
                </a:tc>
                <a:extLst>
                  <a:ext uri="{0D108BD9-81ED-4DB2-BD59-A6C34878D82A}">
                    <a16:rowId xmlns:a16="http://schemas.microsoft.com/office/drawing/2014/main" val="1103164029"/>
                  </a:ext>
                </a:extLst>
              </a:tr>
              <a:tr h="390272">
                <a:tc>
                  <a:txBody>
                    <a:bodyPr/>
                    <a:lstStyle/>
                    <a:p>
                      <a:pPr algn="ctr"/>
                      <a:r>
                        <a:rPr lang="zh-TW" altLang="en-US" dirty="0"/>
                        <a:t>耐受性高</a:t>
                      </a:r>
                    </a:p>
                  </a:txBody>
                  <a:tcPr anchor="ctr"/>
                </a:tc>
                <a:tc>
                  <a:txBody>
                    <a:bodyPr/>
                    <a:lstStyle/>
                    <a:p>
                      <a:pPr algn="ctr"/>
                      <a:r>
                        <a:rPr lang="en-US" altLang="zh-TW" dirty="0"/>
                        <a:t>7</a:t>
                      </a:r>
                      <a:r>
                        <a:rPr lang="zh-TW" altLang="en-US" dirty="0"/>
                        <a:t>位</a:t>
                      </a:r>
                    </a:p>
                  </a:txBody>
                  <a:tcPr anchor="ctr"/>
                </a:tc>
                <a:tc>
                  <a:txBody>
                    <a:bodyPr/>
                    <a:lstStyle/>
                    <a:p>
                      <a:pPr algn="ctr"/>
                      <a:r>
                        <a:rPr lang="en-US" altLang="zh-TW" dirty="0"/>
                        <a:t>12</a:t>
                      </a:r>
                      <a:r>
                        <a:rPr lang="zh-TW" altLang="en-US" dirty="0"/>
                        <a:t>位</a:t>
                      </a:r>
                    </a:p>
                  </a:txBody>
                  <a:tcPr anchor="ctr"/>
                </a:tc>
                <a:extLst>
                  <a:ext uri="{0D108BD9-81ED-4DB2-BD59-A6C34878D82A}">
                    <a16:rowId xmlns:a16="http://schemas.microsoft.com/office/drawing/2014/main" val="2508743662"/>
                  </a:ext>
                </a:extLst>
              </a:tr>
              <a:tr h="390272">
                <a:tc>
                  <a:txBody>
                    <a:bodyPr/>
                    <a:lstStyle/>
                    <a:p>
                      <a:pPr algn="ctr"/>
                      <a:r>
                        <a:rPr lang="zh-TW" altLang="en-US" dirty="0"/>
                        <a:t>耐受性低</a:t>
                      </a:r>
                    </a:p>
                  </a:txBody>
                  <a:tcPr anchor="ctr"/>
                </a:tc>
                <a:tc>
                  <a:txBody>
                    <a:bodyPr/>
                    <a:lstStyle/>
                    <a:p>
                      <a:pPr algn="ctr"/>
                      <a:r>
                        <a:rPr lang="en-US" altLang="zh-TW" dirty="0"/>
                        <a:t>15</a:t>
                      </a:r>
                      <a:r>
                        <a:rPr lang="zh-TW" altLang="en-US" dirty="0"/>
                        <a:t>位</a:t>
                      </a:r>
                    </a:p>
                  </a:txBody>
                  <a:tcPr anchor="ctr"/>
                </a:tc>
                <a:tc>
                  <a:txBody>
                    <a:bodyPr/>
                    <a:lstStyle/>
                    <a:p>
                      <a:pPr algn="ctr"/>
                      <a:r>
                        <a:rPr lang="en-US" altLang="zh-TW" dirty="0"/>
                        <a:t>5</a:t>
                      </a:r>
                      <a:r>
                        <a:rPr lang="zh-TW" altLang="en-US" dirty="0"/>
                        <a:t>位</a:t>
                      </a:r>
                    </a:p>
                  </a:txBody>
                  <a:tcPr anchor="ctr"/>
                </a:tc>
                <a:extLst>
                  <a:ext uri="{0D108BD9-81ED-4DB2-BD59-A6C34878D82A}">
                    <a16:rowId xmlns:a16="http://schemas.microsoft.com/office/drawing/2014/main" val="215654280"/>
                  </a:ext>
                </a:extLst>
              </a:tr>
            </a:tbl>
          </a:graphicData>
        </a:graphic>
      </p:graphicFrame>
      <p:sp>
        <p:nvSpPr>
          <p:cNvPr id="8" name="矩形 7">
            <a:extLst>
              <a:ext uri="{FF2B5EF4-FFF2-40B4-BE49-F238E27FC236}">
                <a16:creationId xmlns:a16="http://schemas.microsoft.com/office/drawing/2014/main" id="{BE3E6E94-3C56-4E1E-8202-2735DA8686DA}"/>
              </a:ext>
            </a:extLst>
          </p:cNvPr>
          <p:cNvSpPr/>
          <p:nvPr/>
        </p:nvSpPr>
        <p:spPr>
          <a:xfrm>
            <a:off x="7335066" y="5883361"/>
            <a:ext cx="2108522" cy="3967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EC8366D-5BF5-488B-8604-6ACBB4B8C73D}"/>
              </a:ext>
            </a:extLst>
          </p:cNvPr>
          <p:cNvSpPr txBox="1"/>
          <p:nvPr/>
        </p:nvSpPr>
        <p:spPr>
          <a:xfrm>
            <a:off x="6922477" y="6280078"/>
            <a:ext cx="2933699" cy="369332"/>
          </a:xfrm>
          <a:prstGeom prst="rect">
            <a:avLst/>
          </a:prstGeom>
          <a:noFill/>
        </p:spPr>
        <p:txBody>
          <a:bodyPr wrap="square" rtlCol="0">
            <a:spAutoFit/>
          </a:bodyPr>
          <a:lstStyle/>
          <a:p>
            <a:r>
              <a:rPr lang="zh-TW" altLang="en-US" dirty="0">
                <a:solidFill>
                  <a:srgbClr val="FF0000"/>
                </a:solidFill>
              </a:rPr>
              <a:t>期望有顯著差異的觀察族群</a:t>
            </a:r>
          </a:p>
        </p:txBody>
      </p:sp>
      <p:pic>
        <p:nvPicPr>
          <p:cNvPr id="10" name="圖片 9">
            <a:extLst>
              <a:ext uri="{FF2B5EF4-FFF2-40B4-BE49-F238E27FC236}">
                <a16:creationId xmlns:a16="http://schemas.microsoft.com/office/drawing/2014/main" id="{B6678FF8-FF7D-4F5D-BD95-620D0DF20090}"/>
              </a:ext>
            </a:extLst>
          </p:cNvPr>
          <p:cNvPicPr>
            <a:picLocks noChangeAspect="1"/>
          </p:cNvPicPr>
          <p:nvPr/>
        </p:nvPicPr>
        <p:blipFill rotWithShape="1">
          <a:blip r:embed="rId2"/>
          <a:srcRect b="51162"/>
          <a:stretch/>
        </p:blipFill>
        <p:spPr>
          <a:xfrm>
            <a:off x="633004" y="2871704"/>
            <a:ext cx="11116492" cy="2039199"/>
          </a:xfrm>
          <a:prstGeom prst="rect">
            <a:avLst/>
          </a:prstGeom>
        </p:spPr>
      </p:pic>
      <p:cxnSp>
        <p:nvCxnSpPr>
          <p:cNvPr id="11" name="直線接點 10">
            <a:extLst>
              <a:ext uri="{FF2B5EF4-FFF2-40B4-BE49-F238E27FC236}">
                <a16:creationId xmlns:a16="http://schemas.microsoft.com/office/drawing/2014/main" id="{F7BE4719-BE4C-4283-BED6-129A38F7A7D4}"/>
              </a:ext>
            </a:extLst>
          </p:cNvPr>
          <p:cNvCxnSpPr>
            <a:cxnSpLocks/>
          </p:cNvCxnSpPr>
          <p:nvPr/>
        </p:nvCxnSpPr>
        <p:spPr>
          <a:xfrm flipH="1">
            <a:off x="2753647" y="2920962"/>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F2F57B61-61E2-4343-9985-658BC220B03E}"/>
              </a:ext>
            </a:extLst>
          </p:cNvPr>
          <p:cNvCxnSpPr>
            <a:cxnSpLocks/>
          </p:cNvCxnSpPr>
          <p:nvPr/>
        </p:nvCxnSpPr>
        <p:spPr>
          <a:xfrm flipH="1">
            <a:off x="5426178" y="2920962"/>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0FA277C6-AE1C-4C3F-B66E-038CB8D01205}"/>
              </a:ext>
            </a:extLst>
          </p:cNvPr>
          <p:cNvCxnSpPr>
            <a:cxnSpLocks/>
          </p:cNvCxnSpPr>
          <p:nvPr/>
        </p:nvCxnSpPr>
        <p:spPr>
          <a:xfrm flipH="1">
            <a:off x="6441973" y="2905608"/>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4DF748EE-67FF-4207-A3B1-34EA87BAF282}"/>
              </a:ext>
            </a:extLst>
          </p:cNvPr>
          <p:cNvCxnSpPr>
            <a:cxnSpLocks/>
          </p:cNvCxnSpPr>
          <p:nvPr/>
        </p:nvCxnSpPr>
        <p:spPr>
          <a:xfrm flipH="1">
            <a:off x="7948150" y="2903245"/>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F301543A-46C7-4B3B-9CB5-C69DD3A967B1}"/>
              </a:ext>
            </a:extLst>
          </p:cNvPr>
          <p:cNvSpPr txBox="1"/>
          <p:nvPr/>
        </p:nvSpPr>
        <p:spPr>
          <a:xfrm>
            <a:off x="856722" y="3004104"/>
            <a:ext cx="1170260" cy="369332"/>
          </a:xfrm>
          <a:prstGeom prst="rect">
            <a:avLst/>
          </a:prstGeom>
          <a:noFill/>
        </p:spPr>
        <p:txBody>
          <a:bodyPr wrap="square" rtlCol="0">
            <a:spAutoFit/>
          </a:bodyPr>
          <a:lstStyle/>
          <a:p>
            <a:r>
              <a:rPr lang="zh-TW" altLang="en-US" dirty="0"/>
              <a:t>傍晚</a:t>
            </a:r>
          </a:p>
        </p:txBody>
      </p:sp>
      <p:sp>
        <p:nvSpPr>
          <p:cNvPr id="17" name="內容版面配置區 2">
            <a:extLst>
              <a:ext uri="{FF2B5EF4-FFF2-40B4-BE49-F238E27FC236}">
                <a16:creationId xmlns:a16="http://schemas.microsoft.com/office/drawing/2014/main" id="{641BC1A2-05FA-446D-88D3-F179113DD925}"/>
              </a:ext>
            </a:extLst>
          </p:cNvPr>
          <p:cNvSpPr txBox="1">
            <a:spLocks/>
          </p:cNvSpPr>
          <p:nvPr/>
        </p:nvSpPr>
        <p:spPr>
          <a:xfrm>
            <a:off x="779318" y="5136646"/>
            <a:ext cx="1984161" cy="8359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a:solidFill>
                  <a:schemeClr val="accent1">
                    <a:lumMod val="75000"/>
                  </a:schemeClr>
                </a:solidFill>
              </a:rPr>
              <a:t>藍</a:t>
            </a:r>
            <a:r>
              <a:rPr lang="en-US" altLang="zh-TW" sz="2000"/>
              <a:t>:</a:t>
            </a:r>
            <a:r>
              <a:rPr lang="zh-TW" altLang="en-US" sz="2000"/>
              <a:t> 暴露噪音</a:t>
            </a:r>
            <a:endParaRPr lang="en-US" altLang="zh-TW" sz="2000"/>
          </a:p>
          <a:p>
            <a:r>
              <a:rPr lang="zh-TW" altLang="en-US" sz="2000">
                <a:solidFill>
                  <a:schemeClr val="accent2"/>
                </a:solidFill>
              </a:rPr>
              <a:t>橘</a:t>
            </a:r>
            <a:r>
              <a:rPr lang="en-US" altLang="zh-TW" sz="2000"/>
              <a:t>:</a:t>
            </a:r>
            <a:r>
              <a:rPr lang="zh-TW" altLang="en-US" sz="2000"/>
              <a:t> 非暴露噪音</a:t>
            </a:r>
            <a:endParaRPr lang="zh-TW" altLang="en-US" sz="2000" dirty="0"/>
          </a:p>
        </p:txBody>
      </p:sp>
    </p:spTree>
    <p:extLst>
      <p:ext uri="{BB962C8B-B14F-4D97-AF65-F5344CB8AC3E}">
        <p14:creationId xmlns:p14="http://schemas.microsoft.com/office/powerpoint/2010/main" val="43345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BFAEC7-E376-4BE3-B57A-A677080EAF4D}"/>
              </a:ext>
            </a:extLst>
          </p:cNvPr>
          <p:cNvSpPr>
            <a:spLocks noGrp="1"/>
          </p:cNvSpPr>
          <p:nvPr>
            <p:ph type="title"/>
          </p:nvPr>
        </p:nvSpPr>
        <p:spPr/>
        <p:txBody>
          <a:bodyPr/>
          <a:lstStyle/>
          <a:p>
            <a:r>
              <a:rPr lang="zh-TW" altLang="en-US" dirty="0"/>
              <a:t>耐受性 </a:t>
            </a:r>
            <a:r>
              <a:rPr lang="en-US" altLang="zh-TW" dirty="0"/>
              <a:t>x </a:t>
            </a:r>
            <a:r>
              <a:rPr lang="zh-TW" altLang="en-US" dirty="0"/>
              <a:t>絕對值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936CCC53-E0DD-4703-B9C7-B2BE323ABA34}"/>
              </a:ext>
            </a:extLst>
          </p:cNvPr>
          <p:cNvSpPr>
            <a:spLocks noGrp="1"/>
          </p:cNvSpPr>
          <p:nvPr>
            <p:ph idx="1"/>
          </p:nvPr>
        </p:nvSpPr>
        <p:spPr>
          <a:xfrm>
            <a:off x="720436" y="1321725"/>
            <a:ext cx="10633364" cy="1059526"/>
          </a:xfrm>
        </p:spPr>
        <p:txBody>
          <a:bodyPr/>
          <a:lstStyle/>
          <a:p>
            <a:r>
              <a:rPr lang="en-US" altLang="zh-TW" dirty="0">
                <a:solidFill>
                  <a:schemeClr val="accent1"/>
                </a:solidFill>
              </a:rPr>
              <a:t>15</a:t>
            </a:r>
            <a:r>
              <a:rPr lang="zh-TW" altLang="en-US" dirty="0">
                <a:solidFill>
                  <a:schemeClr val="accent1"/>
                </a:solidFill>
              </a:rPr>
              <a:t>筆暴露噪音</a:t>
            </a:r>
            <a:r>
              <a:rPr lang="zh-TW" altLang="en-US" dirty="0"/>
              <a:t>與</a:t>
            </a:r>
            <a:r>
              <a:rPr lang="en-US" altLang="zh-TW" dirty="0">
                <a:solidFill>
                  <a:schemeClr val="accent2"/>
                </a:solidFill>
              </a:rPr>
              <a:t>15</a:t>
            </a:r>
            <a:r>
              <a:rPr lang="zh-TW" altLang="en-US" dirty="0">
                <a:solidFill>
                  <a:schemeClr val="accent2"/>
                </a:solidFill>
              </a:rPr>
              <a:t>筆非暴露噪音</a:t>
            </a:r>
            <a:r>
              <a:rPr lang="zh-TW" altLang="en-US" dirty="0"/>
              <a:t>做統計檢定</a:t>
            </a:r>
            <a:r>
              <a:rPr lang="en-US" altLang="zh-TW" dirty="0"/>
              <a:t>(two-tailed paired t-test)</a:t>
            </a:r>
          </a:p>
        </p:txBody>
      </p:sp>
      <p:sp>
        <p:nvSpPr>
          <p:cNvPr id="4" name="投影片編號版面配置區 3">
            <a:extLst>
              <a:ext uri="{FF2B5EF4-FFF2-40B4-BE49-F238E27FC236}">
                <a16:creationId xmlns:a16="http://schemas.microsoft.com/office/drawing/2014/main" id="{61A30DB7-3E56-4A65-848E-48974630BF02}"/>
              </a:ext>
            </a:extLst>
          </p:cNvPr>
          <p:cNvSpPr>
            <a:spLocks noGrp="1"/>
          </p:cNvSpPr>
          <p:nvPr>
            <p:ph type="sldNum" sz="quarter" idx="12"/>
          </p:nvPr>
        </p:nvSpPr>
        <p:spPr/>
        <p:txBody>
          <a:bodyPr/>
          <a:lstStyle/>
          <a:p>
            <a:fld id="{F230EE04-BD3A-40AA-92AC-647453D5DADF}" type="slidenum">
              <a:rPr lang="zh-TW" altLang="en-US" smtClean="0"/>
              <a:t>12</a:t>
            </a:fld>
            <a:endParaRPr lang="zh-TW" altLang="en-US"/>
          </a:p>
        </p:txBody>
      </p:sp>
      <p:pic>
        <p:nvPicPr>
          <p:cNvPr id="6" name="圖片 5">
            <a:extLst>
              <a:ext uri="{FF2B5EF4-FFF2-40B4-BE49-F238E27FC236}">
                <a16:creationId xmlns:a16="http://schemas.microsoft.com/office/drawing/2014/main" id="{EDC2145E-751D-4970-84D8-1678D019EB14}"/>
              </a:ext>
            </a:extLst>
          </p:cNvPr>
          <p:cNvPicPr>
            <a:picLocks noChangeAspect="1"/>
          </p:cNvPicPr>
          <p:nvPr/>
        </p:nvPicPr>
        <p:blipFill>
          <a:blip r:embed="rId2"/>
          <a:stretch>
            <a:fillRect/>
          </a:stretch>
        </p:blipFill>
        <p:spPr>
          <a:xfrm>
            <a:off x="461440" y="2670175"/>
            <a:ext cx="11269120" cy="3250275"/>
          </a:xfrm>
          <a:prstGeom prst="rect">
            <a:avLst/>
          </a:prstGeom>
        </p:spPr>
      </p:pic>
      <p:sp>
        <p:nvSpPr>
          <p:cNvPr id="7" name="文字方塊 6">
            <a:extLst>
              <a:ext uri="{FF2B5EF4-FFF2-40B4-BE49-F238E27FC236}">
                <a16:creationId xmlns:a16="http://schemas.microsoft.com/office/drawing/2014/main" id="{EE3E5935-4870-4D74-9804-7CF34DDF52D4}"/>
              </a:ext>
            </a:extLst>
          </p:cNvPr>
          <p:cNvSpPr txBox="1"/>
          <p:nvPr/>
        </p:nvSpPr>
        <p:spPr>
          <a:xfrm>
            <a:off x="638844"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0.92</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E39C5D51-8268-45D0-AED2-D7CE4574AD54}"/>
              </a:ext>
            </a:extLst>
          </p:cNvPr>
          <p:cNvSpPr txBox="1"/>
          <p:nvPr/>
        </p:nvSpPr>
        <p:spPr>
          <a:xfrm>
            <a:off x="2280607"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0.513</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981994E9-445E-441A-ABD0-F42A04E8FD21}"/>
              </a:ext>
            </a:extLst>
          </p:cNvPr>
          <p:cNvSpPr txBox="1"/>
          <p:nvPr/>
        </p:nvSpPr>
        <p:spPr>
          <a:xfrm>
            <a:off x="3850363"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0.603</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76035FF4-4346-48D6-B225-8A3E97FB5A08}"/>
              </a:ext>
            </a:extLst>
          </p:cNvPr>
          <p:cNvSpPr txBox="1"/>
          <p:nvPr/>
        </p:nvSpPr>
        <p:spPr>
          <a:xfrm>
            <a:off x="5529712"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0.733</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F416AE59-65C7-47C0-BE97-849580749D62}"/>
              </a:ext>
            </a:extLst>
          </p:cNvPr>
          <p:cNvSpPr txBox="1"/>
          <p:nvPr/>
        </p:nvSpPr>
        <p:spPr>
          <a:xfrm>
            <a:off x="7226681"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0.158</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1B4FD48E-3CD2-47EC-B386-277903D2014D}"/>
              </a:ext>
            </a:extLst>
          </p:cNvPr>
          <p:cNvSpPr txBox="1"/>
          <p:nvPr/>
        </p:nvSpPr>
        <p:spPr>
          <a:xfrm>
            <a:off x="8868442"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0.88</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316A4D1E-3B74-4A0F-B636-CC802102AE27}"/>
              </a:ext>
            </a:extLst>
          </p:cNvPr>
          <p:cNvSpPr txBox="1"/>
          <p:nvPr/>
        </p:nvSpPr>
        <p:spPr>
          <a:xfrm>
            <a:off x="10438198"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0.446</a:t>
            </a:r>
            <a:endParaRPr lang="zh-TW" altLang="en-US" sz="1200" dirty="0">
              <a:solidFill>
                <a:schemeClr val="accent1">
                  <a:lumMod val="75000"/>
                </a:schemeClr>
              </a:solidFill>
            </a:endParaRPr>
          </a:p>
        </p:txBody>
      </p:sp>
      <p:pic>
        <p:nvPicPr>
          <p:cNvPr id="14" name="圖片 13">
            <a:extLst>
              <a:ext uri="{FF2B5EF4-FFF2-40B4-BE49-F238E27FC236}">
                <a16:creationId xmlns:a16="http://schemas.microsoft.com/office/drawing/2014/main" id="{298159BF-7664-43F7-A7BF-4F3E4AFD2C4D}"/>
              </a:ext>
            </a:extLst>
          </p:cNvPr>
          <p:cNvPicPr>
            <a:picLocks noChangeAspect="1"/>
          </p:cNvPicPr>
          <p:nvPr/>
        </p:nvPicPr>
        <p:blipFill>
          <a:blip r:embed="rId3"/>
          <a:stretch>
            <a:fillRect/>
          </a:stretch>
        </p:blipFill>
        <p:spPr>
          <a:xfrm>
            <a:off x="3541555" y="2688822"/>
            <a:ext cx="1521929" cy="3231628"/>
          </a:xfrm>
          <a:prstGeom prst="rect">
            <a:avLst/>
          </a:prstGeom>
        </p:spPr>
      </p:pic>
      <p:sp>
        <p:nvSpPr>
          <p:cNvPr id="15" name="文字方塊 14">
            <a:extLst>
              <a:ext uri="{FF2B5EF4-FFF2-40B4-BE49-F238E27FC236}">
                <a16:creationId xmlns:a16="http://schemas.microsoft.com/office/drawing/2014/main" id="{3B825A89-8BB0-4375-B02C-1C4EBCFC6B66}"/>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63253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2CE65F-EB53-4137-B435-2FC1BC8822D6}"/>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AE711BF1-F012-419C-AC92-AAB4AA8E30CE}"/>
              </a:ext>
            </a:extLst>
          </p:cNvPr>
          <p:cNvSpPr>
            <a:spLocks noGrp="1"/>
          </p:cNvSpPr>
          <p:nvPr>
            <p:ph idx="1"/>
          </p:nvPr>
        </p:nvSpPr>
        <p:spPr/>
        <p:txBody>
          <a:bodyPr/>
          <a:lstStyle/>
          <a:p>
            <a:r>
              <a:rPr lang="zh-TW" altLang="en-US" dirty="0"/>
              <a:t>變化量 </a:t>
            </a:r>
            <a:r>
              <a:rPr lang="en-US" altLang="zh-TW" dirty="0"/>
              <a:t>=</a:t>
            </a:r>
            <a:r>
              <a:rPr lang="zh-TW" altLang="en-US" dirty="0"/>
              <a:t> </a:t>
            </a:r>
            <a:r>
              <a:rPr lang="en-US" altLang="zh-TW" dirty="0"/>
              <a:t>(</a:t>
            </a:r>
            <a:r>
              <a:rPr lang="zh-TW" altLang="en-US" dirty="0"/>
              <a:t>暴露噪音早晨 </a:t>
            </a:r>
            <a:r>
              <a:rPr lang="en-US" altLang="zh-TW" dirty="0"/>
              <a:t>- </a:t>
            </a:r>
            <a:r>
              <a:rPr lang="zh-TW" altLang="en-US" dirty="0"/>
              <a:t>暴露噪音傍晚</a:t>
            </a:r>
            <a:r>
              <a:rPr lang="en-US" altLang="zh-TW" dirty="0"/>
              <a:t>)</a:t>
            </a:r>
            <a:r>
              <a:rPr lang="zh-TW" altLang="en-US" dirty="0"/>
              <a:t> </a:t>
            </a:r>
            <a:r>
              <a:rPr lang="en-US" altLang="zh-TW" dirty="0"/>
              <a:t>– (</a:t>
            </a:r>
            <a:r>
              <a:rPr lang="zh-TW" altLang="en-US" dirty="0"/>
              <a:t>非暴露噪音早晨 </a:t>
            </a:r>
            <a:r>
              <a:rPr lang="en-US" altLang="zh-TW" dirty="0"/>
              <a:t>– </a:t>
            </a:r>
            <a:r>
              <a:rPr lang="zh-TW" altLang="en-US" dirty="0"/>
              <a:t>非暴露噪音傍晚</a:t>
            </a:r>
            <a:r>
              <a:rPr lang="en-US" altLang="zh-TW" dirty="0"/>
              <a:t>)</a:t>
            </a:r>
          </a:p>
          <a:p>
            <a:endParaRPr lang="en-US" altLang="zh-TW" dirty="0"/>
          </a:p>
          <a:p>
            <a:pPr lvl="1"/>
            <a:r>
              <a:rPr lang="zh-TW" altLang="en-US" dirty="0"/>
              <a:t>預期</a:t>
            </a:r>
            <a:r>
              <a:rPr lang="zh-TW" altLang="en-US" dirty="0">
                <a:solidFill>
                  <a:schemeClr val="accent1"/>
                </a:solidFill>
              </a:rPr>
              <a:t>暴露噪音</a:t>
            </a:r>
            <a:r>
              <a:rPr lang="zh-TW" altLang="en-US" dirty="0"/>
              <a:t>當天</a:t>
            </a:r>
            <a:r>
              <a:rPr lang="en-US" altLang="zh-TW" dirty="0"/>
              <a:t>cortisol</a:t>
            </a:r>
            <a:r>
              <a:rPr lang="zh-TW" altLang="en-US" dirty="0"/>
              <a:t>可能</a:t>
            </a:r>
            <a:r>
              <a:rPr lang="zh-TW" altLang="en-US" dirty="0">
                <a:solidFill>
                  <a:schemeClr val="accent1"/>
                </a:solidFill>
              </a:rPr>
              <a:t>傍晚就處於相對高點</a:t>
            </a:r>
            <a:r>
              <a:rPr lang="zh-TW" altLang="en-US" dirty="0"/>
              <a:t>，或睡眠中</a:t>
            </a:r>
            <a:r>
              <a:rPr lang="zh-TW" altLang="en-US" dirty="0">
                <a:solidFill>
                  <a:schemeClr val="accent1"/>
                </a:solidFill>
              </a:rPr>
              <a:t>無法將</a:t>
            </a:r>
            <a:r>
              <a:rPr lang="en-US" altLang="zh-TW" dirty="0">
                <a:solidFill>
                  <a:schemeClr val="accent1"/>
                </a:solidFill>
              </a:rPr>
              <a:t>cortisol</a:t>
            </a:r>
            <a:r>
              <a:rPr lang="zh-TW" altLang="en-US" dirty="0">
                <a:solidFill>
                  <a:schemeClr val="accent1"/>
                </a:solidFill>
              </a:rPr>
              <a:t>拉回早晨高點</a:t>
            </a:r>
            <a:r>
              <a:rPr lang="zh-TW" altLang="en-US" dirty="0"/>
              <a:t>，因此相減值較小</a:t>
            </a:r>
            <a:endParaRPr lang="en-US" altLang="zh-TW" dirty="0"/>
          </a:p>
          <a:p>
            <a:pPr lvl="1"/>
            <a:endParaRPr lang="en-US" altLang="zh-TW" dirty="0"/>
          </a:p>
          <a:p>
            <a:pPr lvl="1"/>
            <a:r>
              <a:rPr lang="zh-TW" altLang="en-US" dirty="0"/>
              <a:t>預期</a:t>
            </a:r>
            <a:r>
              <a:rPr lang="zh-TW" altLang="en-US" dirty="0">
                <a:solidFill>
                  <a:schemeClr val="accent1"/>
                </a:solidFill>
              </a:rPr>
              <a:t>非暴露噪音</a:t>
            </a:r>
            <a:r>
              <a:rPr lang="zh-TW" altLang="en-US" dirty="0"/>
              <a:t>當天</a:t>
            </a:r>
            <a:r>
              <a:rPr lang="en-US" altLang="zh-TW" dirty="0"/>
              <a:t>cortisol</a:t>
            </a:r>
            <a:r>
              <a:rPr lang="zh-TW" altLang="en-US" dirty="0"/>
              <a:t>數值較為正常，傍晚進入低點，早晨進入高點，因此相減值較大</a:t>
            </a:r>
            <a:endParaRPr lang="en-US" altLang="zh-TW" dirty="0"/>
          </a:p>
          <a:p>
            <a:pPr lvl="1"/>
            <a:endParaRPr lang="en-US" altLang="zh-TW" dirty="0"/>
          </a:p>
          <a:p>
            <a:pPr lvl="1"/>
            <a:r>
              <a:rPr lang="zh-TW" altLang="en-US" dirty="0"/>
              <a:t>兩者相減後得到此人的噪音非噪音變化值，</a:t>
            </a:r>
            <a:r>
              <a:rPr lang="zh-TW" altLang="en-US" dirty="0">
                <a:solidFill>
                  <a:schemeClr val="accent1"/>
                </a:solidFill>
              </a:rPr>
              <a:t>負數越大者，在噪音下睡眠過程</a:t>
            </a:r>
            <a:r>
              <a:rPr lang="en-US" altLang="zh-TW" dirty="0">
                <a:solidFill>
                  <a:schemeClr val="accent1"/>
                </a:solidFill>
              </a:rPr>
              <a:t>cortisol</a:t>
            </a:r>
            <a:r>
              <a:rPr lang="zh-TW" altLang="en-US" dirty="0">
                <a:solidFill>
                  <a:schemeClr val="accent1"/>
                </a:solidFill>
              </a:rPr>
              <a:t>變化量較小</a:t>
            </a:r>
            <a:endParaRPr lang="en-US" altLang="zh-TW" dirty="0">
              <a:solidFill>
                <a:schemeClr val="accent1"/>
              </a:solidFill>
            </a:endParaRPr>
          </a:p>
        </p:txBody>
      </p:sp>
      <p:sp>
        <p:nvSpPr>
          <p:cNvPr id="4" name="投影片編號版面配置區 3">
            <a:extLst>
              <a:ext uri="{FF2B5EF4-FFF2-40B4-BE49-F238E27FC236}">
                <a16:creationId xmlns:a16="http://schemas.microsoft.com/office/drawing/2014/main" id="{D217FF9E-DF46-405A-901B-A8E73E5A36FF}"/>
              </a:ext>
            </a:extLst>
          </p:cNvPr>
          <p:cNvSpPr>
            <a:spLocks noGrp="1"/>
          </p:cNvSpPr>
          <p:nvPr>
            <p:ph type="sldNum" sz="quarter" idx="12"/>
          </p:nvPr>
        </p:nvSpPr>
        <p:spPr/>
        <p:txBody>
          <a:bodyPr/>
          <a:lstStyle/>
          <a:p>
            <a:fld id="{F230EE04-BD3A-40AA-92AC-647453D5DADF}" type="slidenum">
              <a:rPr lang="zh-TW" altLang="en-US" smtClean="0"/>
              <a:t>13</a:t>
            </a:fld>
            <a:endParaRPr lang="zh-TW" altLang="en-US"/>
          </a:p>
        </p:txBody>
      </p:sp>
    </p:spTree>
    <p:extLst>
      <p:ext uri="{BB962C8B-B14F-4D97-AF65-F5344CB8AC3E}">
        <p14:creationId xmlns:p14="http://schemas.microsoft.com/office/powerpoint/2010/main" val="220637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22B3B-BE12-4C8B-AB8A-34D5B7C9390A}"/>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ED5F113D-D4A8-4017-AC17-D6A9DB70C549}"/>
              </a:ext>
            </a:extLst>
          </p:cNvPr>
          <p:cNvSpPr>
            <a:spLocks noGrp="1"/>
          </p:cNvSpPr>
          <p:nvPr>
            <p:ph idx="1"/>
          </p:nvPr>
        </p:nvSpPr>
        <p:spPr>
          <a:xfrm>
            <a:off x="720436" y="1321724"/>
            <a:ext cx="10633364" cy="1983451"/>
          </a:xfrm>
        </p:spPr>
        <p:txBody>
          <a:bodyPr>
            <a:normAutofit/>
          </a:bodyPr>
          <a:lstStyle/>
          <a:p>
            <a:r>
              <a:rPr lang="zh-TW" altLang="en-US" dirty="0"/>
              <a:t>上圖與預期相反</a:t>
            </a:r>
            <a:r>
              <a:rPr lang="zh-TW" altLang="en-US" dirty="0">
                <a:solidFill>
                  <a:srgbClr val="FF0000"/>
                </a:solidFill>
              </a:rPr>
              <a:t>大部分的人數值皆在</a:t>
            </a:r>
            <a:r>
              <a:rPr lang="en-US" altLang="zh-TW" dirty="0">
                <a:solidFill>
                  <a:srgbClr val="FF0000"/>
                </a:solidFill>
              </a:rPr>
              <a:t>0</a:t>
            </a:r>
            <a:r>
              <a:rPr lang="zh-TW" altLang="en-US" dirty="0">
                <a:solidFill>
                  <a:srgbClr val="FF0000"/>
                </a:solidFill>
              </a:rPr>
              <a:t>以上</a:t>
            </a:r>
            <a:endParaRPr lang="en-US" altLang="zh-TW" dirty="0">
              <a:solidFill>
                <a:srgbClr val="FF0000"/>
              </a:solidFill>
            </a:endParaRPr>
          </a:p>
          <a:p>
            <a:r>
              <a:rPr lang="zh-TW" altLang="en-US" dirty="0"/>
              <a:t>下圖大於</a:t>
            </a:r>
            <a:r>
              <a:rPr lang="en-US" altLang="zh-TW" dirty="0"/>
              <a:t>0</a:t>
            </a:r>
            <a:r>
              <a:rPr lang="zh-TW" altLang="en-US" dirty="0"/>
              <a:t>的族群</a:t>
            </a:r>
            <a:r>
              <a:rPr lang="en-US" altLang="zh-TW" dirty="0"/>
              <a:t>(</a:t>
            </a:r>
            <a:r>
              <a:rPr lang="zh-TW" altLang="en-US" dirty="0"/>
              <a:t>代表有受噪音影響</a:t>
            </a:r>
            <a:r>
              <a:rPr lang="en-US" altLang="zh-TW" dirty="0"/>
              <a:t>)</a:t>
            </a:r>
            <a:r>
              <a:rPr lang="zh-TW" altLang="en-US" dirty="0"/>
              <a:t>有藍色蓋住橘色的現象，表示</a:t>
            </a:r>
            <a:r>
              <a:rPr lang="zh-TW" altLang="en-US" dirty="0">
                <a:solidFill>
                  <a:srgbClr val="FF0000"/>
                </a:solidFill>
              </a:rPr>
              <a:t>受噪音影響的情況下早晨</a:t>
            </a:r>
            <a:r>
              <a:rPr lang="en-US" altLang="zh-TW" dirty="0">
                <a:solidFill>
                  <a:srgbClr val="FF0000"/>
                </a:solidFill>
              </a:rPr>
              <a:t>cortisol</a:t>
            </a:r>
            <a:r>
              <a:rPr lang="zh-TW" altLang="en-US" dirty="0">
                <a:solidFill>
                  <a:srgbClr val="FF0000"/>
                </a:solidFill>
              </a:rPr>
              <a:t>變化量更劇烈</a:t>
            </a:r>
          </a:p>
        </p:txBody>
      </p:sp>
      <p:sp>
        <p:nvSpPr>
          <p:cNvPr id="4" name="投影片編號版面配置區 3">
            <a:extLst>
              <a:ext uri="{FF2B5EF4-FFF2-40B4-BE49-F238E27FC236}">
                <a16:creationId xmlns:a16="http://schemas.microsoft.com/office/drawing/2014/main" id="{0AD7327E-B8B4-4730-AC06-7E23F4833613}"/>
              </a:ext>
            </a:extLst>
          </p:cNvPr>
          <p:cNvSpPr>
            <a:spLocks noGrp="1"/>
          </p:cNvSpPr>
          <p:nvPr>
            <p:ph type="sldNum" sz="quarter" idx="12"/>
          </p:nvPr>
        </p:nvSpPr>
        <p:spPr/>
        <p:txBody>
          <a:bodyPr/>
          <a:lstStyle/>
          <a:p>
            <a:fld id="{F230EE04-BD3A-40AA-92AC-647453D5DADF}" type="slidenum">
              <a:rPr lang="zh-TW" altLang="en-US" smtClean="0"/>
              <a:t>14</a:t>
            </a:fld>
            <a:endParaRPr lang="zh-TW" altLang="en-US"/>
          </a:p>
        </p:txBody>
      </p:sp>
      <p:pic>
        <p:nvPicPr>
          <p:cNvPr id="8" name="圖片 7">
            <a:extLst>
              <a:ext uri="{FF2B5EF4-FFF2-40B4-BE49-F238E27FC236}">
                <a16:creationId xmlns:a16="http://schemas.microsoft.com/office/drawing/2014/main" id="{BDAAA4BA-F7F5-47A6-B594-5168F6870665}"/>
              </a:ext>
            </a:extLst>
          </p:cNvPr>
          <p:cNvPicPr>
            <a:picLocks noChangeAspect="1"/>
          </p:cNvPicPr>
          <p:nvPr/>
        </p:nvPicPr>
        <p:blipFill rotWithShape="1">
          <a:blip r:embed="rId2"/>
          <a:srcRect t="5098" b="6526"/>
          <a:stretch/>
        </p:blipFill>
        <p:spPr>
          <a:xfrm>
            <a:off x="381172" y="3145423"/>
            <a:ext cx="11429655" cy="1757518"/>
          </a:xfrm>
          <a:prstGeom prst="rect">
            <a:avLst/>
          </a:prstGeom>
        </p:spPr>
      </p:pic>
      <p:pic>
        <p:nvPicPr>
          <p:cNvPr id="6" name="圖片 5">
            <a:extLst>
              <a:ext uri="{FF2B5EF4-FFF2-40B4-BE49-F238E27FC236}">
                <a16:creationId xmlns:a16="http://schemas.microsoft.com/office/drawing/2014/main" id="{680971E2-C187-43A9-A8D2-45126F7E4B3D}"/>
              </a:ext>
            </a:extLst>
          </p:cNvPr>
          <p:cNvPicPr>
            <a:picLocks noChangeAspect="1"/>
          </p:cNvPicPr>
          <p:nvPr/>
        </p:nvPicPr>
        <p:blipFill rotWithShape="1">
          <a:blip r:embed="rId3"/>
          <a:srcRect t="5124" b="6125"/>
          <a:stretch/>
        </p:blipFill>
        <p:spPr>
          <a:xfrm>
            <a:off x="381171" y="4988917"/>
            <a:ext cx="11429655" cy="1691946"/>
          </a:xfrm>
          <a:prstGeom prst="rect">
            <a:avLst/>
          </a:prstGeom>
        </p:spPr>
      </p:pic>
      <p:sp>
        <p:nvSpPr>
          <p:cNvPr id="5" name="文字方塊 4">
            <a:extLst>
              <a:ext uri="{FF2B5EF4-FFF2-40B4-BE49-F238E27FC236}">
                <a16:creationId xmlns:a16="http://schemas.microsoft.com/office/drawing/2014/main" id="{79A608A2-E3D2-41C0-A1B2-3A0EF89EB8B0}"/>
              </a:ext>
            </a:extLst>
          </p:cNvPr>
          <p:cNvSpPr txBox="1"/>
          <p:nvPr/>
        </p:nvSpPr>
        <p:spPr>
          <a:xfrm>
            <a:off x="720435" y="5114925"/>
            <a:ext cx="3708689" cy="523220"/>
          </a:xfrm>
          <a:prstGeom prst="rect">
            <a:avLst/>
          </a:prstGeom>
          <a:noFill/>
        </p:spPr>
        <p:txBody>
          <a:bodyPr wrap="square" rtlCol="0">
            <a:spAutoFit/>
          </a:bodyPr>
          <a:lstStyle/>
          <a:p>
            <a:r>
              <a:rPr lang="zh-TW" altLang="en-US" sz="1400" dirty="0">
                <a:solidFill>
                  <a:schemeClr val="accent1">
                    <a:lumMod val="75000"/>
                  </a:schemeClr>
                </a:solidFill>
              </a:rPr>
              <a:t>藍</a:t>
            </a:r>
            <a:r>
              <a:rPr lang="en-US" altLang="zh-TW" sz="1400" dirty="0">
                <a:solidFill>
                  <a:schemeClr val="accent1">
                    <a:lumMod val="75000"/>
                  </a:schemeClr>
                </a:solidFill>
              </a:rPr>
              <a:t>:</a:t>
            </a:r>
            <a:r>
              <a:rPr lang="zh-TW" altLang="en-US" sz="1400" dirty="0">
                <a:solidFill>
                  <a:schemeClr val="accent1">
                    <a:lumMod val="75000"/>
                  </a:schemeClr>
                </a:solidFill>
              </a:rPr>
              <a:t> 早晨</a:t>
            </a:r>
            <a:r>
              <a:rPr lang="en-US" altLang="zh-TW" sz="1400" dirty="0">
                <a:solidFill>
                  <a:schemeClr val="accent1">
                    <a:lumMod val="75000"/>
                  </a:schemeClr>
                </a:solidFill>
              </a:rPr>
              <a:t>(</a:t>
            </a:r>
            <a:r>
              <a:rPr lang="zh-TW" altLang="en-US" sz="1400" dirty="0">
                <a:solidFill>
                  <a:schemeClr val="accent1">
                    <a:lumMod val="75000"/>
                  </a:schemeClr>
                </a:solidFill>
              </a:rPr>
              <a:t>暴露 </a:t>
            </a:r>
            <a:r>
              <a:rPr lang="en-US" altLang="zh-TW" sz="1400" dirty="0">
                <a:solidFill>
                  <a:schemeClr val="accent1">
                    <a:lumMod val="75000"/>
                  </a:schemeClr>
                </a:solidFill>
              </a:rPr>
              <a:t>– </a:t>
            </a:r>
            <a:r>
              <a:rPr lang="zh-TW" altLang="en-US" sz="1400" dirty="0">
                <a:solidFill>
                  <a:schemeClr val="accent1">
                    <a:lumMod val="75000"/>
                  </a:schemeClr>
                </a:solidFill>
              </a:rPr>
              <a:t>非暴露</a:t>
            </a:r>
            <a:r>
              <a:rPr lang="en-US" altLang="zh-TW" sz="1400" dirty="0">
                <a:solidFill>
                  <a:schemeClr val="accent1">
                    <a:lumMod val="75000"/>
                  </a:schemeClr>
                </a:solidFill>
              </a:rPr>
              <a:t>)</a:t>
            </a:r>
          </a:p>
          <a:p>
            <a:r>
              <a:rPr lang="zh-TW" altLang="en-US" sz="1400" dirty="0">
                <a:solidFill>
                  <a:schemeClr val="accent2">
                    <a:lumMod val="75000"/>
                  </a:schemeClr>
                </a:solidFill>
              </a:rPr>
              <a:t>橘</a:t>
            </a:r>
            <a:r>
              <a:rPr lang="en-US" altLang="zh-TW" sz="1400" dirty="0">
                <a:solidFill>
                  <a:schemeClr val="accent2">
                    <a:lumMod val="75000"/>
                  </a:schemeClr>
                </a:solidFill>
              </a:rPr>
              <a:t>:</a:t>
            </a:r>
            <a:r>
              <a:rPr lang="zh-TW" altLang="en-US" sz="1400" dirty="0">
                <a:solidFill>
                  <a:schemeClr val="accent2">
                    <a:lumMod val="75000"/>
                  </a:schemeClr>
                </a:solidFill>
              </a:rPr>
              <a:t> 傍晚</a:t>
            </a:r>
            <a:r>
              <a:rPr lang="en-US" altLang="zh-TW" sz="1400" dirty="0">
                <a:solidFill>
                  <a:schemeClr val="accent2">
                    <a:lumMod val="75000"/>
                  </a:schemeClr>
                </a:solidFill>
              </a:rPr>
              <a:t>(</a:t>
            </a:r>
            <a:r>
              <a:rPr lang="zh-TW" altLang="en-US" sz="1400" dirty="0">
                <a:solidFill>
                  <a:schemeClr val="accent2">
                    <a:lumMod val="75000"/>
                  </a:schemeClr>
                </a:solidFill>
              </a:rPr>
              <a:t>暴露 </a:t>
            </a:r>
            <a:r>
              <a:rPr lang="en-US" altLang="zh-TW" sz="1400" dirty="0">
                <a:solidFill>
                  <a:schemeClr val="accent2">
                    <a:lumMod val="75000"/>
                  </a:schemeClr>
                </a:solidFill>
              </a:rPr>
              <a:t>–</a:t>
            </a:r>
            <a:r>
              <a:rPr lang="zh-TW" altLang="en-US" sz="1400" dirty="0">
                <a:solidFill>
                  <a:schemeClr val="accent2">
                    <a:lumMod val="75000"/>
                  </a:schemeClr>
                </a:solidFill>
              </a:rPr>
              <a:t> 非暴露</a:t>
            </a:r>
            <a:r>
              <a:rPr lang="en-US" altLang="zh-TW" sz="1400" dirty="0">
                <a:solidFill>
                  <a:schemeClr val="accent2">
                    <a:lumMod val="75000"/>
                  </a:schemeClr>
                </a:solidFill>
              </a:rPr>
              <a:t>)</a:t>
            </a:r>
            <a:endParaRPr lang="zh-TW" altLang="en-US" sz="1400" dirty="0">
              <a:solidFill>
                <a:schemeClr val="accent2">
                  <a:lumMod val="75000"/>
                </a:schemeClr>
              </a:solidFill>
            </a:endParaRPr>
          </a:p>
        </p:txBody>
      </p:sp>
      <p:sp>
        <p:nvSpPr>
          <p:cNvPr id="9" name="文字方塊 8">
            <a:extLst>
              <a:ext uri="{FF2B5EF4-FFF2-40B4-BE49-F238E27FC236}">
                <a16:creationId xmlns:a16="http://schemas.microsoft.com/office/drawing/2014/main" id="{6474B17F-1207-4164-9981-D8111B6FEC95}"/>
              </a:ext>
            </a:extLst>
          </p:cNvPr>
          <p:cNvSpPr txBox="1"/>
          <p:nvPr/>
        </p:nvSpPr>
        <p:spPr>
          <a:xfrm>
            <a:off x="720434" y="3291216"/>
            <a:ext cx="3708689" cy="307777"/>
          </a:xfrm>
          <a:prstGeom prst="rect">
            <a:avLst/>
          </a:prstGeom>
          <a:noFill/>
        </p:spPr>
        <p:txBody>
          <a:bodyPr wrap="square" rtlCol="0">
            <a:spAutoFit/>
          </a:bodyPr>
          <a:lstStyle/>
          <a:p>
            <a:r>
              <a:rPr lang="zh-TW" altLang="en-US" sz="1400" dirty="0">
                <a:solidFill>
                  <a:schemeClr val="accent2">
                    <a:lumMod val="75000"/>
                  </a:schemeClr>
                </a:solidFill>
              </a:rPr>
              <a:t>睡眠中</a:t>
            </a:r>
            <a:r>
              <a:rPr lang="en-US" altLang="zh-TW" sz="1400" dirty="0">
                <a:solidFill>
                  <a:schemeClr val="accent2">
                    <a:lumMod val="75000"/>
                  </a:schemeClr>
                </a:solidFill>
              </a:rPr>
              <a:t>cortisol</a:t>
            </a:r>
            <a:r>
              <a:rPr lang="zh-TW" altLang="en-US" sz="1400" dirty="0">
                <a:solidFill>
                  <a:schemeClr val="accent2">
                    <a:lumMod val="75000"/>
                  </a:schemeClr>
                </a:solidFill>
              </a:rPr>
              <a:t>變化量</a:t>
            </a:r>
          </a:p>
        </p:txBody>
      </p:sp>
    </p:spTree>
    <p:extLst>
      <p:ext uri="{BB962C8B-B14F-4D97-AF65-F5344CB8AC3E}">
        <p14:creationId xmlns:p14="http://schemas.microsoft.com/office/powerpoint/2010/main" val="989824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53F928-205A-4B26-A70F-B045E27D4520}"/>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7A69C8F0-103E-469E-8137-9E9DA9B95111}"/>
              </a:ext>
            </a:extLst>
          </p:cNvPr>
          <p:cNvSpPr>
            <a:spLocks noGrp="1"/>
          </p:cNvSpPr>
          <p:nvPr>
            <p:ph idx="1"/>
          </p:nvPr>
        </p:nvSpPr>
        <p:spPr>
          <a:xfrm>
            <a:off x="720436" y="1321724"/>
            <a:ext cx="10633364" cy="2790464"/>
          </a:xfrm>
        </p:spPr>
        <p:txBody>
          <a:bodyPr>
            <a:normAutofit/>
          </a:bodyPr>
          <a:lstStyle/>
          <a:p>
            <a:r>
              <a:rPr lang="zh-TW" altLang="en-US" dirty="0"/>
              <a:t>由下圖</a:t>
            </a:r>
            <a:r>
              <a:rPr lang="en-US" altLang="zh-TW" dirty="0"/>
              <a:t>cortisol</a:t>
            </a:r>
            <a:r>
              <a:rPr lang="zh-TW" altLang="en-US" dirty="0"/>
              <a:t>分佈圖可以得知，</a:t>
            </a:r>
            <a:r>
              <a:rPr lang="zh-TW" altLang="en-US" dirty="0">
                <a:solidFill>
                  <a:srgbClr val="FF0000"/>
                </a:solidFill>
              </a:rPr>
              <a:t>受噪音影響傍晚</a:t>
            </a:r>
            <a:r>
              <a:rPr lang="en-US" altLang="zh-TW" dirty="0">
                <a:solidFill>
                  <a:srgbClr val="FF0000"/>
                </a:solidFill>
              </a:rPr>
              <a:t>cortisol</a:t>
            </a:r>
            <a:r>
              <a:rPr lang="zh-TW" altLang="en-US" dirty="0">
                <a:solidFill>
                  <a:srgbClr val="FF0000"/>
                </a:solidFill>
              </a:rPr>
              <a:t>高者，隔天早晨</a:t>
            </a:r>
            <a:r>
              <a:rPr lang="en-US" altLang="zh-TW" dirty="0">
                <a:solidFill>
                  <a:srgbClr val="FF0000"/>
                </a:solidFill>
              </a:rPr>
              <a:t>cortisol</a:t>
            </a:r>
            <a:r>
              <a:rPr lang="zh-TW" altLang="en-US" dirty="0">
                <a:solidFill>
                  <a:srgbClr val="FF0000"/>
                </a:solidFill>
              </a:rPr>
              <a:t>會比更高</a:t>
            </a:r>
            <a:r>
              <a:rPr lang="zh-TW" altLang="en-US" dirty="0"/>
              <a:t>，也許在高</a:t>
            </a:r>
            <a:r>
              <a:rPr lang="en-US" altLang="zh-TW" dirty="0"/>
              <a:t>cortisol</a:t>
            </a:r>
            <a:r>
              <a:rPr lang="zh-TW" altLang="en-US" dirty="0"/>
              <a:t>情況下入睡，身體為了適應隔天的高壓環境而產生比平常更多的</a:t>
            </a:r>
            <a:r>
              <a:rPr lang="en-US" altLang="zh-TW" dirty="0"/>
              <a:t>cortisol</a:t>
            </a:r>
          </a:p>
          <a:p>
            <a:endParaRPr lang="zh-TW" altLang="en-US" dirty="0">
              <a:solidFill>
                <a:srgbClr val="FF0000"/>
              </a:solidFill>
            </a:endParaRPr>
          </a:p>
        </p:txBody>
      </p:sp>
      <p:sp>
        <p:nvSpPr>
          <p:cNvPr id="4" name="投影片編號版面配置區 3">
            <a:extLst>
              <a:ext uri="{FF2B5EF4-FFF2-40B4-BE49-F238E27FC236}">
                <a16:creationId xmlns:a16="http://schemas.microsoft.com/office/drawing/2014/main" id="{B1B5FB65-83A7-41BA-99DB-A5A694C8D023}"/>
              </a:ext>
            </a:extLst>
          </p:cNvPr>
          <p:cNvSpPr>
            <a:spLocks noGrp="1"/>
          </p:cNvSpPr>
          <p:nvPr>
            <p:ph type="sldNum" sz="quarter" idx="12"/>
          </p:nvPr>
        </p:nvSpPr>
        <p:spPr/>
        <p:txBody>
          <a:bodyPr/>
          <a:lstStyle/>
          <a:p>
            <a:fld id="{F230EE04-BD3A-40AA-92AC-647453D5DADF}" type="slidenum">
              <a:rPr lang="zh-TW" altLang="en-US" smtClean="0"/>
              <a:t>15</a:t>
            </a:fld>
            <a:endParaRPr lang="zh-TW" altLang="en-US"/>
          </a:p>
        </p:txBody>
      </p:sp>
      <p:pic>
        <p:nvPicPr>
          <p:cNvPr id="7" name="圖片 6">
            <a:extLst>
              <a:ext uri="{FF2B5EF4-FFF2-40B4-BE49-F238E27FC236}">
                <a16:creationId xmlns:a16="http://schemas.microsoft.com/office/drawing/2014/main" id="{4BA82CBC-7537-4725-8CBC-3BFC16E25426}"/>
              </a:ext>
            </a:extLst>
          </p:cNvPr>
          <p:cNvPicPr>
            <a:picLocks noChangeAspect="1"/>
          </p:cNvPicPr>
          <p:nvPr/>
        </p:nvPicPr>
        <p:blipFill>
          <a:blip r:embed="rId3"/>
          <a:stretch>
            <a:fillRect/>
          </a:stretch>
        </p:blipFill>
        <p:spPr>
          <a:xfrm>
            <a:off x="390525" y="4112188"/>
            <a:ext cx="11572875" cy="2135564"/>
          </a:xfrm>
          <a:prstGeom prst="rect">
            <a:avLst/>
          </a:prstGeom>
        </p:spPr>
      </p:pic>
      <p:cxnSp>
        <p:nvCxnSpPr>
          <p:cNvPr id="10" name="直線接點 9">
            <a:extLst>
              <a:ext uri="{FF2B5EF4-FFF2-40B4-BE49-F238E27FC236}">
                <a16:creationId xmlns:a16="http://schemas.microsoft.com/office/drawing/2014/main" id="{054F44E2-BCC4-4399-8CE9-65E7B42D283E}"/>
              </a:ext>
            </a:extLst>
          </p:cNvPr>
          <p:cNvCxnSpPr>
            <a:cxnSpLocks/>
          </p:cNvCxnSpPr>
          <p:nvPr/>
        </p:nvCxnSpPr>
        <p:spPr>
          <a:xfrm>
            <a:off x="70363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89348BB8-633D-4EFC-AA7E-B19BC8AB61F0}"/>
              </a:ext>
            </a:extLst>
          </p:cNvPr>
          <p:cNvCxnSpPr>
            <a:cxnSpLocks/>
          </p:cNvCxnSpPr>
          <p:nvPr/>
        </p:nvCxnSpPr>
        <p:spPr>
          <a:xfrm>
            <a:off x="1564694"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7BFBFC35-7878-40A7-AD4E-3182AD1E399D}"/>
              </a:ext>
            </a:extLst>
          </p:cNvPr>
          <p:cNvCxnSpPr>
            <a:cxnSpLocks/>
          </p:cNvCxnSpPr>
          <p:nvPr/>
        </p:nvCxnSpPr>
        <p:spPr>
          <a:xfrm>
            <a:off x="299820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78E62607-C20D-4BB0-A18C-ADCE0DED38D7}"/>
              </a:ext>
            </a:extLst>
          </p:cNvPr>
          <p:cNvCxnSpPr>
            <a:cxnSpLocks/>
          </p:cNvCxnSpPr>
          <p:nvPr/>
        </p:nvCxnSpPr>
        <p:spPr>
          <a:xfrm>
            <a:off x="3292054"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CB16C31E-7EAE-4594-8B5B-8754C9AB99CA}"/>
              </a:ext>
            </a:extLst>
          </p:cNvPr>
          <p:cNvCxnSpPr>
            <a:cxnSpLocks/>
          </p:cNvCxnSpPr>
          <p:nvPr/>
        </p:nvCxnSpPr>
        <p:spPr>
          <a:xfrm>
            <a:off x="358780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0D3A49F9-1311-486B-A380-CC3259B23341}"/>
              </a:ext>
            </a:extLst>
          </p:cNvPr>
          <p:cNvCxnSpPr>
            <a:cxnSpLocks/>
          </p:cNvCxnSpPr>
          <p:nvPr/>
        </p:nvCxnSpPr>
        <p:spPr>
          <a:xfrm>
            <a:off x="444743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6DE63C80-6DE7-4B41-82A3-336775D8B29A}"/>
              </a:ext>
            </a:extLst>
          </p:cNvPr>
          <p:cNvCxnSpPr>
            <a:cxnSpLocks/>
          </p:cNvCxnSpPr>
          <p:nvPr/>
        </p:nvCxnSpPr>
        <p:spPr>
          <a:xfrm>
            <a:off x="473699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7FE0479E-4E35-4CBC-AE38-22B8FA2140E5}"/>
              </a:ext>
            </a:extLst>
          </p:cNvPr>
          <p:cNvCxnSpPr>
            <a:cxnSpLocks/>
          </p:cNvCxnSpPr>
          <p:nvPr/>
        </p:nvCxnSpPr>
        <p:spPr>
          <a:xfrm>
            <a:off x="503274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5A2B50BF-2BB2-47A7-885E-94795CB320AC}"/>
              </a:ext>
            </a:extLst>
          </p:cNvPr>
          <p:cNvCxnSpPr>
            <a:cxnSpLocks/>
          </p:cNvCxnSpPr>
          <p:nvPr/>
        </p:nvCxnSpPr>
        <p:spPr>
          <a:xfrm>
            <a:off x="53275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087A1BE-E90B-46DB-9C74-BA4CCB4BD7AC}"/>
              </a:ext>
            </a:extLst>
          </p:cNvPr>
          <p:cNvCxnSpPr>
            <a:cxnSpLocks/>
          </p:cNvCxnSpPr>
          <p:nvPr/>
        </p:nvCxnSpPr>
        <p:spPr>
          <a:xfrm>
            <a:off x="5599010"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1C04A766-A8CE-4376-9F51-3F5C96C4B38D}"/>
              </a:ext>
            </a:extLst>
          </p:cNvPr>
          <p:cNvCxnSpPr>
            <a:cxnSpLocks/>
          </p:cNvCxnSpPr>
          <p:nvPr/>
        </p:nvCxnSpPr>
        <p:spPr>
          <a:xfrm>
            <a:off x="6162412"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FBFA1D89-A620-41BD-8BDC-6576753AD324}"/>
              </a:ext>
            </a:extLst>
          </p:cNvPr>
          <p:cNvCxnSpPr>
            <a:cxnSpLocks/>
          </p:cNvCxnSpPr>
          <p:nvPr/>
        </p:nvCxnSpPr>
        <p:spPr>
          <a:xfrm>
            <a:off x="78902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C040B33F-1901-43E5-981A-8DBCA9A0AD5F}"/>
              </a:ext>
            </a:extLst>
          </p:cNvPr>
          <p:cNvCxnSpPr>
            <a:cxnSpLocks/>
          </p:cNvCxnSpPr>
          <p:nvPr/>
        </p:nvCxnSpPr>
        <p:spPr>
          <a:xfrm>
            <a:off x="8477463"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0EC7E675-AA6A-485B-81AD-B87568CB72B3}"/>
              </a:ext>
            </a:extLst>
          </p:cNvPr>
          <p:cNvCxnSpPr>
            <a:cxnSpLocks/>
          </p:cNvCxnSpPr>
          <p:nvPr/>
        </p:nvCxnSpPr>
        <p:spPr>
          <a:xfrm>
            <a:off x="876178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5835EB39-FADC-4892-A410-DA710586832B}"/>
              </a:ext>
            </a:extLst>
          </p:cNvPr>
          <p:cNvCxnSpPr>
            <a:cxnSpLocks/>
          </p:cNvCxnSpPr>
          <p:nvPr/>
        </p:nvCxnSpPr>
        <p:spPr>
          <a:xfrm>
            <a:off x="905134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B10FEE4D-9F7C-4F49-B5A6-F14ED41F2A84}"/>
              </a:ext>
            </a:extLst>
          </p:cNvPr>
          <p:cNvCxnSpPr>
            <a:cxnSpLocks/>
          </p:cNvCxnSpPr>
          <p:nvPr/>
        </p:nvCxnSpPr>
        <p:spPr>
          <a:xfrm>
            <a:off x="93280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E3000A60-6710-43B1-971C-221034E51907}"/>
              </a:ext>
            </a:extLst>
          </p:cNvPr>
          <p:cNvCxnSpPr>
            <a:cxnSpLocks/>
          </p:cNvCxnSpPr>
          <p:nvPr/>
        </p:nvCxnSpPr>
        <p:spPr>
          <a:xfrm>
            <a:off x="9636180"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A6166319-76D1-4EB6-9029-9B7519144EB3}"/>
              </a:ext>
            </a:extLst>
          </p:cNvPr>
          <p:cNvCxnSpPr>
            <a:cxnSpLocks/>
          </p:cNvCxnSpPr>
          <p:nvPr/>
        </p:nvCxnSpPr>
        <p:spPr>
          <a:xfrm>
            <a:off x="1021053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F8EFE32D-5E43-41FA-B045-0FC42CA2BC4E}"/>
              </a:ext>
            </a:extLst>
          </p:cNvPr>
          <p:cNvCxnSpPr>
            <a:cxnSpLocks/>
          </p:cNvCxnSpPr>
          <p:nvPr/>
        </p:nvCxnSpPr>
        <p:spPr>
          <a:xfrm>
            <a:off x="1108578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516470E8-7C10-44AC-9272-013451ADB665}"/>
              </a:ext>
            </a:extLst>
          </p:cNvPr>
          <p:cNvCxnSpPr>
            <a:cxnSpLocks/>
          </p:cNvCxnSpPr>
          <p:nvPr/>
        </p:nvCxnSpPr>
        <p:spPr>
          <a:xfrm>
            <a:off x="1137401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D7D6AF24-957A-4E6F-A97F-1F5216343992}"/>
              </a:ext>
            </a:extLst>
          </p:cNvPr>
          <p:cNvCxnSpPr>
            <a:cxnSpLocks/>
          </p:cNvCxnSpPr>
          <p:nvPr/>
        </p:nvCxnSpPr>
        <p:spPr>
          <a:xfrm>
            <a:off x="1165680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33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4B9F7-B03D-49FC-BEE5-33FE574666BB}"/>
              </a:ext>
            </a:extLst>
          </p:cNvPr>
          <p:cNvSpPr>
            <a:spLocks noGrp="1"/>
          </p:cNvSpPr>
          <p:nvPr>
            <p:ph type="title"/>
          </p:nvPr>
        </p:nvSpPr>
        <p:spPr/>
        <p:txBody>
          <a:bodyPr/>
          <a:lstStyle/>
          <a:p>
            <a:r>
              <a:rPr lang="zh-TW" altLang="en-US" dirty="0"/>
              <a:t>睡眠過程</a:t>
            </a:r>
            <a:r>
              <a:rPr lang="en-US" altLang="zh-TW" dirty="0"/>
              <a:t>Cortisol</a:t>
            </a:r>
            <a:r>
              <a:rPr lang="zh-TW" altLang="en-US" dirty="0"/>
              <a:t>變化量分群</a:t>
            </a:r>
          </a:p>
        </p:txBody>
      </p:sp>
      <p:sp>
        <p:nvSpPr>
          <p:cNvPr id="3" name="內容版面配置區 2">
            <a:extLst>
              <a:ext uri="{FF2B5EF4-FFF2-40B4-BE49-F238E27FC236}">
                <a16:creationId xmlns:a16="http://schemas.microsoft.com/office/drawing/2014/main" id="{D061F8B5-9BE2-4011-B78D-3C2BA83454B9}"/>
              </a:ext>
            </a:extLst>
          </p:cNvPr>
          <p:cNvSpPr>
            <a:spLocks noGrp="1"/>
          </p:cNvSpPr>
          <p:nvPr>
            <p:ph idx="1"/>
          </p:nvPr>
        </p:nvSpPr>
        <p:spPr/>
        <p:txBody>
          <a:bodyPr/>
          <a:lstStyle/>
          <a:p>
            <a:pPr marL="114300" indent="-342900">
              <a:buFont typeface="Arial" panose="020B0604020202020204" pitchFamily="34" charset="0"/>
              <a:buChar char="•"/>
            </a:pPr>
            <a:r>
              <a:rPr lang="zh-TW" altLang="en-US" dirty="0"/>
              <a:t>以半數為分界點</a:t>
            </a:r>
            <a:r>
              <a:rPr lang="en-US" altLang="zh-TW" dirty="0"/>
              <a:t>(</a:t>
            </a:r>
            <a:r>
              <a:rPr lang="zh-TW" altLang="en-US" dirty="0"/>
              <a:t>藍線</a:t>
            </a:r>
            <a:r>
              <a:rPr lang="en-US" altLang="zh-TW" dirty="0"/>
              <a:t>)</a:t>
            </a:r>
          </a:p>
          <a:p>
            <a:pPr marL="114300" indent="-342900">
              <a:buFont typeface="Arial" panose="020B0604020202020204" pitchFamily="34" charset="0"/>
              <a:buChar char="•"/>
            </a:pPr>
            <a:r>
              <a:rPr lang="zh-TW" altLang="en-US" dirty="0"/>
              <a:t>以變化量靠近</a:t>
            </a:r>
            <a:r>
              <a:rPr lang="en-US" altLang="zh-TW" dirty="0"/>
              <a:t>0</a:t>
            </a:r>
            <a:r>
              <a:rPr lang="zh-TW" altLang="en-US" dirty="0"/>
              <a:t>且有明顯落差處為一個分界點</a:t>
            </a:r>
            <a:r>
              <a:rPr lang="en-US" altLang="zh-TW" dirty="0"/>
              <a:t>(</a:t>
            </a:r>
            <a:r>
              <a:rPr lang="zh-TW" altLang="en-US" dirty="0"/>
              <a:t>綠線</a:t>
            </a:r>
            <a:r>
              <a:rPr lang="en-US" altLang="zh-TW" dirty="0"/>
              <a:t>)</a:t>
            </a:r>
          </a:p>
        </p:txBody>
      </p:sp>
      <p:sp>
        <p:nvSpPr>
          <p:cNvPr id="4" name="投影片編號版面配置區 3">
            <a:extLst>
              <a:ext uri="{FF2B5EF4-FFF2-40B4-BE49-F238E27FC236}">
                <a16:creationId xmlns:a16="http://schemas.microsoft.com/office/drawing/2014/main" id="{34281811-6398-4A02-BA33-C3AFCC47C348}"/>
              </a:ext>
            </a:extLst>
          </p:cNvPr>
          <p:cNvSpPr>
            <a:spLocks noGrp="1"/>
          </p:cNvSpPr>
          <p:nvPr>
            <p:ph type="sldNum" sz="quarter" idx="12"/>
          </p:nvPr>
        </p:nvSpPr>
        <p:spPr/>
        <p:txBody>
          <a:bodyPr/>
          <a:lstStyle/>
          <a:p>
            <a:fld id="{F230EE04-BD3A-40AA-92AC-647453D5DADF}" type="slidenum">
              <a:rPr lang="zh-TW" altLang="en-US" smtClean="0"/>
              <a:t>16</a:t>
            </a:fld>
            <a:endParaRPr lang="zh-TW" altLang="en-US"/>
          </a:p>
        </p:txBody>
      </p:sp>
      <p:pic>
        <p:nvPicPr>
          <p:cNvPr id="5" name="圖片 4">
            <a:extLst>
              <a:ext uri="{FF2B5EF4-FFF2-40B4-BE49-F238E27FC236}">
                <a16:creationId xmlns:a16="http://schemas.microsoft.com/office/drawing/2014/main" id="{538D448B-EDFA-4C37-A715-7F5D5A723AC1}"/>
              </a:ext>
            </a:extLst>
          </p:cNvPr>
          <p:cNvPicPr>
            <a:picLocks noChangeAspect="1"/>
          </p:cNvPicPr>
          <p:nvPr/>
        </p:nvPicPr>
        <p:blipFill>
          <a:blip r:embed="rId2"/>
          <a:stretch>
            <a:fillRect/>
          </a:stretch>
        </p:blipFill>
        <p:spPr>
          <a:xfrm>
            <a:off x="360220" y="3428313"/>
            <a:ext cx="11353796" cy="2748650"/>
          </a:xfrm>
          <a:prstGeom prst="rect">
            <a:avLst/>
          </a:prstGeom>
        </p:spPr>
      </p:pic>
      <p:cxnSp>
        <p:nvCxnSpPr>
          <p:cNvPr id="6" name="直線接點 5">
            <a:extLst>
              <a:ext uri="{FF2B5EF4-FFF2-40B4-BE49-F238E27FC236}">
                <a16:creationId xmlns:a16="http://schemas.microsoft.com/office/drawing/2014/main" id="{69736DC5-BF27-446D-83D2-9582BE25EBB3}"/>
              </a:ext>
            </a:extLst>
          </p:cNvPr>
          <p:cNvCxnSpPr>
            <a:cxnSpLocks/>
          </p:cNvCxnSpPr>
          <p:nvPr/>
        </p:nvCxnSpPr>
        <p:spPr>
          <a:xfrm flipV="1">
            <a:off x="4122820" y="3602488"/>
            <a:ext cx="0" cy="2236337"/>
          </a:xfrm>
          <a:prstGeom prst="line">
            <a:avLst/>
          </a:prstGeom>
          <a:ln w="28575">
            <a:solidFill>
              <a:schemeClr val="accent6">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7" name="直線接點 6">
            <a:extLst>
              <a:ext uri="{FF2B5EF4-FFF2-40B4-BE49-F238E27FC236}">
                <a16:creationId xmlns:a16="http://schemas.microsoft.com/office/drawing/2014/main" id="{00B49A31-4F1C-40FC-A59A-36A024868DE4}"/>
              </a:ext>
            </a:extLst>
          </p:cNvPr>
          <p:cNvCxnSpPr>
            <a:cxnSpLocks/>
          </p:cNvCxnSpPr>
          <p:nvPr/>
        </p:nvCxnSpPr>
        <p:spPr>
          <a:xfrm flipV="1">
            <a:off x="6227845" y="3602488"/>
            <a:ext cx="0" cy="2236337"/>
          </a:xfrm>
          <a:prstGeom prst="line">
            <a:avLst/>
          </a:prstGeom>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文字方塊 12">
            <a:extLst>
              <a:ext uri="{FF2B5EF4-FFF2-40B4-BE49-F238E27FC236}">
                <a16:creationId xmlns:a16="http://schemas.microsoft.com/office/drawing/2014/main" id="{88F1D3E6-1C0D-4DDB-A92A-3C2D58192E2E}"/>
              </a:ext>
            </a:extLst>
          </p:cNvPr>
          <p:cNvSpPr txBox="1"/>
          <p:nvPr/>
        </p:nvSpPr>
        <p:spPr>
          <a:xfrm>
            <a:off x="3256045" y="3749342"/>
            <a:ext cx="952500" cy="276999"/>
          </a:xfrm>
          <a:prstGeom prst="rect">
            <a:avLst/>
          </a:prstGeom>
          <a:noFill/>
        </p:spPr>
        <p:txBody>
          <a:bodyPr wrap="square" rtlCol="0">
            <a:spAutoFit/>
          </a:bodyPr>
          <a:lstStyle/>
          <a:p>
            <a:r>
              <a:rPr lang="zh-TW" altLang="en-US" sz="1200" dirty="0"/>
              <a:t>以</a:t>
            </a:r>
            <a:r>
              <a:rPr lang="en-US" altLang="zh-TW" sz="1200" dirty="0"/>
              <a:t>0</a:t>
            </a:r>
            <a:r>
              <a:rPr lang="zh-TW" altLang="en-US" sz="1200" dirty="0"/>
              <a:t>為區分</a:t>
            </a:r>
          </a:p>
        </p:txBody>
      </p:sp>
      <p:sp>
        <p:nvSpPr>
          <p:cNvPr id="14" name="文字方塊 13">
            <a:extLst>
              <a:ext uri="{FF2B5EF4-FFF2-40B4-BE49-F238E27FC236}">
                <a16:creationId xmlns:a16="http://schemas.microsoft.com/office/drawing/2014/main" id="{826C05E3-CE0F-4C92-890F-3CB050F0B776}"/>
              </a:ext>
            </a:extLst>
          </p:cNvPr>
          <p:cNvSpPr txBox="1"/>
          <p:nvPr/>
        </p:nvSpPr>
        <p:spPr>
          <a:xfrm>
            <a:off x="6227845" y="3749342"/>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375305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380983-BC0F-4DAF-AEBF-BFD6CEEB27F3}"/>
              </a:ext>
            </a:extLst>
          </p:cNvPr>
          <p:cNvSpPr>
            <a:spLocks noGrp="1"/>
          </p:cNvSpPr>
          <p:nvPr>
            <p:ph type="title"/>
          </p:nvPr>
        </p:nvSpPr>
        <p:spPr/>
        <p:txBody>
          <a:bodyPr>
            <a:normAutofit/>
          </a:bodyPr>
          <a:lstStyle/>
          <a:p>
            <a:r>
              <a:rPr lang="zh-TW" altLang="en-US" sz="2800" dirty="0"/>
              <a:t>睡眠過程</a:t>
            </a:r>
            <a:r>
              <a:rPr lang="en-US" altLang="zh-TW" sz="2800" dirty="0"/>
              <a:t>Cortisol</a:t>
            </a:r>
            <a:r>
              <a:rPr lang="zh-TW" altLang="en-US" sz="2800" dirty="0"/>
              <a:t>變化量分群</a:t>
            </a:r>
            <a:r>
              <a:rPr lang="en-US" altLang="zh-TW" sz="2800" dirty="0"/>
              <a:t>- </a:t>
            </a:r>
            <a:r>
              <a:rPr lang="zh-TW" altLang="en-US" sz="2800" dirty="0"/>
              <a:t>睡眠指標統計</a:t>
            </a:r>
            <a:r>
              <a:rPr lang="en-US" altLang="zh-TW" sz="2800" dirty="0"/>
              <a:t>(Mean</a:t>
            </a:r>
            <a:r>
              <a:rPr lang="zh-TW" altLang="en-US" sz="2800" dirty="0"/>
              <a:t>、</a:t>
            </a:r>
            <a:r>
              <a:rPr lang="en-US" altLang="zh-TW" sz="2800" dirty="0"/>
              <a:t>SD</a:t>
            </a:r>
            <a:r>
              <a:rPr lang="zh-TW" altLang="en-US" sz="2800" dirty="0"/>
              <a:t>、</a:t>
            </a:r>
            <a:r>
              <a:rPr lang="en-US" altLang="zh-TW" sz="2800" dirty="0"/>
              <a:t>p-value)</a:t>
            </a:r>
            <a:endParaRPr lang="zh-TW" altLang="en-US" sz="2800" dirty="0"/>
          </a:p>
        </p:txBody>
      </p:sp>
      <p:sp>
        <p:nvSpPr>
          <p:cNvPr id="4" name="投影片編號版面配置區 3">
            <a:extLst>
              <a:ext uri="{FF2B5EF4-FFF2-40B4-BE49-F238E27FC236}">
                <a16:creationId xmlns:a16="http://schemas.microsoft.com/office/drawing/2014/main" id="{11DEEB29-E9A7-4E01-84C3-EEE6912E29EF}"/>
              </a:ext>
            </a:extLst>
          </p:cNvPr>
          <p:cNvSpPr>
            <a:spLocks noGrp="1"/>
          </p:cNvSpPr>
          <p:nvPr>
            <p:ph type="sldNum" sz="quarter" idx="12"/>
          </p:nvPr>
        </p:nvSpPr>
        <p:spPr/>
        <p:txBody>
          <a:bodyPr/>
          <a:lstStyle/>
          <a:p>
            <a:fld id="{F230EE04-BD3A-40AA-92AC-647453D5DADF}" type="slidenum">
              <a:rPr lang="zh-TW" altLang="en-US" smtClean="0"/>
              <a:t>17</a:t>
            </a:fld>
            <a:endParaRPr lang="zh-TW" altLang="en-US"/>
          </a:p>
        </p:txBody>
      </p:sp>
      <p:sp>
        <p:nvSpPr>
          <p:cNvPr id="5" name="內容版面配置區 2">
            <a:extLst>
              <a:ext uri="{FF2B5EF4-FFF2-40B4-BE49-F238E27FC236}">
                <a16:creationId xmlns:a16="http://schemas.microsoft.com/office/drawing/2014/main" id="{2F4AB32B-62E7-4BF2-BEFB-D81B0C0F3A39}"/>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20</a:t>
            </a:r>
            <a:r>
              <a:rPr lang="zh-TW" altLang="en-US" dirty="0">
                <a:solidFill>
                  <a:schemeClr val="accent1"/>
                </a:solidFill>
              </a:rPr>
              <a:t>筆低</a:t>
            </a:r>
            <a:r>
              <a:rPr lang="zh-TW" altLang="en-US" sz="2400" dirty="0">
                <a:solidFill>
                  <a:schemeClr val="accent1"/>
                </a:solidFill>
              </a:rPr>
              <a:t>睡眠過程</a:t>
            </a:r>
            <a:r>
              <a:rPr lang="en-US" altLang="zh-TW" dirty="0">
                <a:solidFill>
                  <a:schemeClr val="accent1"/>
                </a:solidFill>
              </a:rPr>
              <a:t>c</a:t>
            </a:r>
            <a:r>
              <a:rPr lang="en-US" altLang="zh-TW" sz="2400" dirty="0">
                <a:solidFill>
                  <a:schemeClr val="accent1"/>
                </a:solidFill>
              </a:rPr>
              <a:t>ortisol</a:t>
            </a:r>
            <a:r>
              <a:rPr lang="zh-TW" altLang="en-US" dirty="0">
                <a:solidFill>
                  <a:schemeClr val="accent1"/>
                </a:solidFill>
              </a:rPr>
              <a:t>變化量</a:t>
            </a:r>
            <a:r>
              <a:rPr lang="zh-TW" altLang="en-US" dirty="0"/>
              <a:t>與</a:t>
            </a:r>
            <a:r>
              <a:rPr lang="en-US" altLang="zh-TW" dirty="0">
                <a:solidFill>
                  <a:schemeClr val="accent2"/>
                </a:solidFill>
              </a:rPr>
              <a:t>19</a:t>
            </a:r>
            <a:r>
              <a:rPr lang="zh-TW" altLang="en-US" dirty="0">
                <a:solidFill>
                  <a:schemeClr val="accent2"/>
                </a:solidFill>
              </a:rPr>
              <a:t>筆高</a:t>
            </a:r>
            <a:r>
              <a:rPr lang="zh-TW" altLang="en-US" sz="2400" dirty="0">
                <a:solidFill>
                  <a:schemeClr val="accent2"/>
                </a:solidFill>
              </a:rPr>
              <a:t>睡眠過程</a:t>
            </a:r>
            <a:r>
              <a:rPr lang="en-US" altLang="zh-TW" sz="2400" dirty="0">
                <a:solidFill>
                  <a:schemeClr val="accent2"/>
                </a:solidFill>
              </a:rPr>
              <a:t>cortisol</a:t>
            </a:r>
            <a:r>
              <a:rPr lang="zh-TW" altLang="en-US" dirty="0">
                <a:solidFill>
                  <a:schemeClr val="accent2"/>
                </a:solidFill>
              </a:rPr>
              <a:t>變化量</a:t>
            </a:r>
            <a:r>
              <a:rPr lang="zh-TW" altLang="en-US" dirty="0"/>
              <a:t>做統計檢定</a:t>
            </a:r>
            <a:r>
              <a:rPr lang="en-US" altLang="zh-TW" dirty="0"/>
              <a:t>(two-tailed Independent t-test)</a:t>
            </a:r>
          </a:p>
        </p:txBody>
      </p:sp>
      <p:pic>
        <p:nvPicPr>
          <p:cNvPr id="7" name="圖片 6">
            <a:extLst>
              <a:ext uri="{FF2B5EF4-FFF2-40B4-BE49-F238E27FC236}">
                <a16:creationId xmlns:a16="http://schemas.microsoft.com/office/drawing/2014/main" id="{B53E1F87-9364-4155-B396-F65591D8A1E7}"/>
              </a:ext>
            </a:extLst>
          </p:cNvPr>
          <p:cNvPicPr>
            <a:picLocks noChangeAspect="1"/>
          </p:cNvPicPr>
          <p:nvPr/>
        </p:nvPicPr>
        <p:blipFill rotWithShape="1">
          <a:blip r:embed="rId2"/>
          <a:srcRect b="5870"/>
          <a:stretch/>
        </p:blipFill>
        <p:spPr>
          <a:xfrm>
            <a:off x="1364453" y="2037225"/>
            <a:ext cx="9345329" cy="4268326"/>
          </a:xfrm>
          <a:prstGeom prst="rect">
            <a:avLst/>
          </a:prstGeom>
        </p:spPr>
      </p:pic>
      <p:sp>
        <p:nvSpPr>
          <p:cNvPr id="8" name="文字方塊 7">
            <a:extLst>
              <a:ext uri="{FF2B5EF4-FFF2-40B4-BE49-F238E27FC236}">
                <a16:creationId xmlns:a16="http://schemas.microsoft.com/office/drawing/2014/main" id="{88F26C16-F811-4AE6-89EE-BCF1F28A39B7}"/>
              </a:ext>
            </a:extLst>
          </p:cNvPr>
          <p:cNvSpPr txBox="1"/>
          <p:nvPr/>
        </p:nvSpPr>
        <p:spPr>
          <a:xfrm>
            <a:off x="1364453"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0.731</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7C4D9665-05C1-4652-AA59-AEF62B1AD6C1}"/>
              </a:ext>
            </a:extLst>
          </p:cNvPr>
          <p:cNvSpPr txBox="1"/>
          <p:nvPr/>
        </p:nvSpPr>
        <p:spPr>
          <a:xfrm>
            <a:off x="2719895"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0.324</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171F91A6-57DF-440E-975E-85B5687118BA}"/>
              </a:ext>
            </a:extLst>
          </p:cNvPr>
          <p:cNvSpPr txBox="1"/>
          <p:nvPr/>
        </p:nvSpPr>
        <p:spPr>
          <a:xfrm>
            <a:off x="3935664"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0.609</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22344EDC-A8C3-4139-A876-FD09FCB4109E}"/>
              </a:ext>
            </a:extLst>
          </p:cNvPr>
          <p:cNvSpPr txBox="1"/>
          <p:nvPr/>
        </p:nvSpPr>
        <p:spPr>
          <a:xfrm>
            <a:off x="5259665"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0.12</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46377344-207D-439B-A0BC-E4EF60825CAC}"/>
              </a:ext>
            </a:extLst>
          </p:cNvPr>
          <p:cNvSpPr txBox="1"/>
          <p:nvPr/>
        </p:nvSpPr>
        <p:spPr>
          <a:xfrm>
            <a:off x="6702717"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0.648</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0E949CC0-655C-4ACE-B99F-3C06827B360D}"/>
              </a:ext>
            </a:extLst>
          </p:cNvPr>
          <p:cNvSpPr txBox="1"/>
          <p:nvPr/>
        </p:nvSpPr>
        <p:spPr>
          <a:xfrm>
            <a:off x="8124331"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0.217</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4F3FBD74-2ADF-4611-86CA-C40EDF0B0515}"/>
              </a:ext>
            </a:extLst>
          </p:cNvPr>
          <p:cNvSpPr txBox="1"/>
          <p:nvPr/>
        </p:nvSpPr>
        <p:spPr>
          <a:xfrm>
            <a:off x="9454397"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0.281</a:t>
            </a:r>
            <a:endParaRPr lang="zh-TW" altLang="en-US" sz="1200" dirty="0">
              <a:solidFill>
                <a:schemeClr val="accent1">
                  <a:lumMod val="75000"/>
                </a:schemeClr>
              </a:solidFill>
            </a:endParaRPr>
          </a:p>
        </p:txBody>
      </p:sp>
      <p:sp>
        <p:nvSpPr>
          <p:cNvPr id="15" name="文字方塊 14">
            <a:extLst>
              <a:ext uri="{FF2B5EF4-FFF2-40B4-BE49-F238E27FC236}">
                <a16:creationId xmlns:a16="http://schemas.microsoft.com/office/drawing/2014/main" id="{651FA566-836B-4EBF-A9CB-CBA7DAB73BA6}"/>
              </a:ext>
            </a:extLst>
          </p:cNvPr>
          <p:cNvSpPr txBox="1"/>
          <p:nvPr/>
        </p:nvSpPr>
        <p:spPr>
          <a:xfrm>
            <a:off x="333621" y="6328106"/>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278589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380983-BC0F-4DAF-AEBF-BFD6CEEB27F3}"/>
              </a:ext>
            </a:extLst>
          </p:cNvPr>
          <p:cNvSpPr>
            <a:spLocks noGrp="1"/>
          </p:cNvSpPr>
          <p:nvPr>
            <p:ph type="title"/>
          </p:nvPr>
        </p:nvSpPr>
        <p:spPr/>
        <p:txBody>
          <a:bodyPr>
            <a:normAutofit/>
          </a:bodyPr>
          <a:lstStyle/>
          <a:p>
            <a:r>
              <a:rPr lang="zh-TW" altLang="en-US" sz="2800" dirty="0"/>
              <a:t>睡眠過程</a:t>
            </a:r>
            <a:r>
              <a:rPr lang="en-US" altLang="zh-TW" sz="2800" dirty="0"/>
              <a:t>Cortisol</a:t>
            </a:r>
            <a:r>
              <a:rPr lang="zh-TW" altLang="en-US" sz="2800" dirty="0"/>
              <a:t>變化量分群</a:t>
            </a:r>
            <a:r>
              <a:rPr lang="en-US" altLang="zh-TW" sz="2800" dirty="0"/>
              <a:t>- </a:t>
            </a:r>
            <a:r>
              <a:rPr lang="zh-TW" altLang="en-US" sz="2800" dirty="0"/>
              <a:t>睡眠指標統計</a:t>
            </a:r>
            <a:r>
              <a:rPr lang="en-US" altLang="zh-TW" sz="2800" dirty="0"/>
              <a:t>(Mean</a:t>
            </a:r>
            <a:r>
              <a:rPr lang="zh-TW" altLang="en-US" sz="2800" dirty="0"/>
              <a:t>、</a:t>
            </a:r>
            <a:r>
              <a:rPr lang="en-US" altLang="zh-TW" sz="2800" dirty="0"/>
              <a:t>SD</a:t>
            </a:r>
            <a:r>
              <a:rPr lang="zh-TW" altLang="en-US" sz="2800" dirty="0"/>
              <a:t>、</a:t>
            </a:r>
            <a:r>
              <a:rPr lang="en-US" altLang="zh-TW" sz="2800" dirty="0"/>
              <a:t>p-value)</a:t>
            </a:r>
            <a:endParaRPr lang="zh-TW" altLang="en-US" sz="2800" dirty="0"/>
          </a:p>
        </p:txBody>
      </p:sp>
      <p:sp>
        <p:nvSpPr>
          <p:cNvPr id="4" name="投影片編號版面配置區 3">
            <a:extLst>
              <a:ext uri="{FF2B5EF4-FFF2-40B4-BE49-F238E27FC236}">
                <a16:creationId xmlns:a16="http://schemas.microsoft.com/office/drawing/2014/main" id="{11DEEB29-E9A7-4E01-84C3-EEE6912E29EF}"/>
              </a:ext>
            </a:extLst>
          </p:cNvPr>
          <p:cNvSpPr>
            <a:spLocks noGrp="1"/>
          </p:cNvSpPr>
          <p:nvPr>
            <p:ph type="sldNum" sz="quarter" idx="12"/>
          </p:nvPr>
        </p:nvSpPr>
        <p:spPr/>
        <p:txBody>
          <a:bodyPr/>
          <a:lstStyle/>
          <a:p>
            <a:fld id="{F230EE04-BD3A-40AA-92AC-647453D5DADF}" type="slidenum">
              <a:rPr lang="zh-TW" altLang="en-US" smtClean="0"/>
              <a:t>18</a:t>
            </a:fld>
            <a:endParaRPr lang="zh-TW" altLang="en-US"/>
          </a:p>
        </p:txBody>
      </p:sp>
      <p:sp>
        <p:nvSpPr>
          <p:cNvPr id="5" name="內容版面配置區 2">
            <a:extLst>
              <a:ext uri="{FF2B5EF4-FFF2-40B4-BE49-F238E27FC236}">
                <a16:creationId xmlns:a16="http://schemas.microsoft.com/office/drawing/2014/main" id="{2F4AB32B-62E7-4BF2-BEFB-D81B0C0F3A39}"/>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12</a:t>
            </a:r>
            <a:r>
              <a:rPr lang="zh-TW" altLang="en-US" dirty="0">
                <a:solidFill>
                  <a:schemeClr val="accent1"/>
                </a:solidFill>
              </a:rPr>
              <a:t>筆低</a:t>
            </a:r>
            <a:r>
              <a:rPr lang="zh-TW" altLang="en-US" sz="2400" dirty="0">
                <a:solidFill>
                  <a:schemeClr val="accent1"/>
                </a:solidFill>
              </a:rPr>
              <a:t>睡眠過程</a:t>
            </a:r>
            <a:r>
              <a:rPr lang="en-US" altLang="zh-TW" dirty="0">
                <a:solidFill>
                  <a:schemeClr val="accent1"/>
                </a:solidFill>
              </a:rPr>
              <a:t>c</a:t>
            </a:r>
            <a:r>
              <a:rPr lang="en-US" altLang="zh-TW" sz="2400" dirty="0">
                <a:solidFill>
                  <a:schemeClr val="accent1"/>
                </a:solidFill>
              </a:rPr>
              <a:t>ortisol</a:t>
            </a:r>
            <a:r>
              <a:rPr lang="zh-TW" altLang="en-US" dirty="0">
                <a:solidFill>
                  <a:schemeClr val="accent1"/>
                </a:solidFill>
              </a:rPr>
              <a:t>變化量</a:t>
            </a:r>
            <a:r>
              <a:rPr lang="zh-TW" altLang="en-US" dirty="0"/>
              <a:t>與</a:t>
            </a:r>
            <a:r>
              <a:rPr lang="en-US" altLang="zh-TW" dirty="0">
                <a:solidFill>
                  <a:schemeClr val="accent2"/>
                </a:solidFill>
              </a:rPr>
              <a:t>27</a:t>
            </a:r>
            <a:r>
              <a:rPr lang="zh-TW" altLang="en-US" dirty="0">
                <a:solidFill>
                  <a:schemeClr val="accent2"/>
                </a:solidFill>
              </a:rPr>
              <a:t>筆高</a:t>
            </a:r>
            <a:r>
              <a:rPr lang="zh-TW" altLang="en-US" sz="2400" dirty="0">
                <a:solidFill>
                  <a:schemeClr val="accent2"/>
                </a:solidFill>
              </a:rPr>
              <a:t>睡眠過程</a:t>
            </a:r>
            <a:r>
              <a:rPr lang="en-US" altLang="zh-TW" sz="2400" dirty="0">
                <a:solidFill>
                  <a:schemeClr val="accent2"/>
                </a:solidFill>
              </a:rPr>
              <a:t>cortisol</a:t>
            </a:r>
            <a:r>
              <a:rPr lang="zh-TW" altLang="en-US" dirty="0">
                <a:solidFill>
                  <a:schemeClr val="accent2"/>
                </a:solidFill>
              </a:rPr>
              <a:t>變化量</a:t>
            </a:r>
            <a:r>
              <a:rPr lang="zh-TW" altLang="en-US" dirty="0"/>
              <a:t>做統計檢定</a:t>
            </a:r>
            <a:r>
              <a:rPr lang="en-US" altLang="zh-TW" dirty="0"/>
              <a:t>(two-tailed Independent t-test)</a:t>
            </a:r>
          </a:p>
        </p:txBody>
      </p:sp>
      <p:pic>
        <p:nvPicPr>
          <p:cNvPr id="6" name="圖片 5">
            <a:extLst>
              <a:ext uri="{FF2B5EF4-FFF2-40B4-BE49-F238E27FC236}">
                <a16:creationId xmlns:a16="http://schemas.microsoft.com/office/drawing/2014/main" id="{9D86C249-E910-47FB-914B-FEE493AF326F}"/>
              </a:ext>
            </a:extLst>
          </p:cNvPr>
          <p:cNvPicPr>
            <a:picLocks noChangeAspect="1"/>
          </p:cNvPicPr>
          <p:nvPr/>
        </p:nvPicPr>
        <p:blipFill rotWithShape="1">
          <a:blip r:embed="rId2"/>
          <a:srcRect b="5208"/>
          <a:stretch/>
        </p:blipFill>
        <p:spPr>
          <a:xfrm>
            <a:off x="1418572" y="2059779"/>
            <a:ext cx="9354856" cy="4325476"/>
          </a:xfrm>
          <a:prstGeom prst="rect">
            <a:avLst/>
          </a:prstGeom>
        </p:spPr>
      </p:pic>
      <p:sp>
        <p:nvSpPr>
          <p:cNvPr id="7" name="文字方塊 6">
            <a:extLst>
              <a:ext uri="{FF2B5EF4-FFF2-40B4-BE49-F238E27FC236}">
                <a16:creationId xmlns:a16="http://schemas.microsoft.com/office/drawing/2014/main" id="{7F2ECB07-EC4A-4A2F-9627-29953F7D1E92}"/>
              </a:ext>
            </a:extLst>
          </p:cNvPr>
          <p:cNvSpPr txBox="1"/>
          <p:nvPr/>
        </p:nvSpPr>
        <p:spPr>
          <a:xfrm>
            <a:off x="1350531"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0.353</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AEF8F706-FB1E-4C0C-99F9-F6B98685467A}"/>
              </a:ext>
            </a:extLst>
          </p:cNvPr>
          <p:cNvSpPr txBox="1"/>
          <p:nvPr/>
        </p:nvSpPr>
        <p:spPr>
          <a:xfrm>
            <a:off x="2705973"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0.886</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CE1D91E4-B90E-4C70-AA76-CCB64925F93E}"/>
              </a:ext>
            </a:extLst>
          </p:cNvPr>
          <p:cNvSpPr txBox="1"/>
          <p:nvPr/>
        </p:nvSpPr>
        <p:spPr>
          <a:xfrm>
            <a:off x="3921742"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0.864</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296FB998-50E3-4741-B0D4-E68B1003A1A8}"/>
              </a:ext>
            </a:extLst>
          </p:cNvPr>
          <p:cNvSpPr txBox="1"/>
          <p:nvPr/>
        </p:nvSpPr>
        <p:spPr>
          <a:xfrm>
            <a:off x="5245743"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0.966</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390E6A89-F8E8-4B8D-A8A2-DAA6B8D96D05}"/>
              </a:ext>
            </a:extLst>
          </p:cNvPr>
          <p:cNvSpPr txBox="1"/>
          <p:nvPr/>
        </p:nvSpPr>
        <p:spPr>
          <a:xfrm>
            <a:off x="6688795"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0.207</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630FDFE8-52B5-4AC0-AF96-49F96CD42F10}"/>
              </a:ext>
            </a:extLst>
          </p:cNvPr>
          <p:cNvSpPr txBox="1"/>
          <p:nvPr/>
        </p:nvSpPr>
        <p:spPr>
          <a:xfrm>
            <a:off x="8110409"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0.699</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9503D15A-A5A3-4A55-8A47-0AA881ADDF26}"/>
              </a:ext>
            </a:extLst>
          </p:cNvPr>
          <p:cNvSpPr txBox="1"/>
          <p:nvPr/>
        </p:nvSpPr>
        <p:spPr>
          <a:xfrm>
            <a:off x="9440475"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0.303</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B7E543B7-309F-441A-8B96-A31E51DA326B}"/>
              </a:ext>
            </a:extLst>
          </p:cNvPr>
          <p:cNvSpPr txBox="1"/>
          <p:nvPr/>
        </p:nvSpPr>
        <p:spPr>
          <a:xfrm>
            <a:off x="249145" y="63959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89254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92256A-A1D0-443D-905D-D93A668F2BB0}"/>
              </a:ext>
            </a:extLst>
          </p:cNvPr>
          <p:cNvSpPr>
            <a:spLocks noGrp="1"/>
          </p:cNvSpPr>
          <p:nvPr>
            <p:ph type="title"/>
          </p:nvPr>
        </p:nvSpPr>
        <p:spPr/>
        <p:txBody>
          <a:bodyPr/>
          <a:lstStyle/>
          <a:p>
            <a:r>
              <a:rPr lang="zh-TW" altLang="en-US" dirty="0"/>
              <a:t>與</a:t>
            </a:r>
            <a:r>
              <a:rPr lang="en-US" altLang="zh-TW" dirty="0"/>
              <a:t>REM</a:t>
            </a:r>
            <a:r>
              <a:rPr lang="zh-TW" altLang="en-US" dirty="0"/>
              <a:t> </a:t>
            </a:r>
            <a:r>
              <a:rPr lang="en-US" altLang="zh-TW" dirty="0"/>
              <a:t>Fragmentation</a:t>
            </a:r>
            <a:r>
              <a:rPr lang="zh-TW" altLang="en-US" dirty="0"/>
              <a:t>的相關性</a:t>
            </a:r>
          </a:p>
        </p:txBody>
      </p:sp>
      <p:sp>
        <p:nvSpPr>
          <p:cNvPr id="3" name="內容版面配置區 2">
            <a:extLst>
              <a:ext uri="{FF2B5EF4-FFF2-40B4-BE49-F238E27FC236}">
                <a16:creationId xmlns:a16="http://schemas.microsoft.com/office/drawing/2014/main" id="{7CB43FD9-2477-41BB-8947-B9E754F82C5A}"/>
              </a:ext>
            </a:extLst>
          </p:cNvPr>
          <p:cNvSpPr>
            <a:spLocks noGrp="1"/>
          </p:cNvSpPr>
          <p:nvPr>
            <p:ph idx="1"/>
          </p:nvPr>
        </p:nvSpPr>
        <p:spPr>
          <a:xfrm>
            <a:off x="720436" y="1321724"/>
            <a:ext cx="11174748" cy="1926301"/>
          </a:xfrm>
        </p:spPr>
        <p:txBody>
          <a:bodyPr/>
          <a:lstStyle/>
          <a:p>
            <a:r>
              <a:rPr lang="en-US" altLang="zh-TW" dirty="0"/>
              <a:t>Arousal Index</a:t>
            </a:r>
            <a:r>
              <a:rPr lang="zh-TW" altLang="en-US" dirty="0"/>
              <a:t>與</a:t>
            </a:r>
            <a:r>
              <a:rPr lang="en-US" altLang="zh-TW" dirty="0"/>
              <a:t>AHI</a:t>
            </a:r>
            <a:r>
              <a:rPr lang="zh-TW" altLang="en-US" dirty="0"/>
              <a:t>都與</a:t>
            </a:r>
            <a:r>
              <a:rPr lang="en-US" altLang="zh-TW" dirty="0"/>
              <a:t>Fragmentation</a:t>
            </a:r>
            <a:r>
              <a:rPr lang="zh-TW" altLang="en-US" dirty="0"/>
              <a:t>呈現高度正相關</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1F5A9C34-8529-4E66-8658-DA366383D560}"/>
              </a:ext>
            </a:extLst>
          </p:cNvPr>
          <p:cNvSpPr>
            <a:spLocks noGrp="1"/>
          </p:cNvSpPr>
          <p:nvPr>
            <p:ph type="sldNum" sz="quarter" idx="12"/>
          </p:nvPr>
        </p:nvSpPr>
        <p:spPr/>
        <p:txBody>
          <a:bodyPr/>
          <a:lstStyle/>
          <a:p>
            <a:fld id="{F230EE04-BD3A-40AA-92AC-647453D5DADF}" type="slidenum">
              <a:rPr lang="zh-TW" altLang="en-US" smtClean="0"/>
              <a:t>19</a:t>
            </a:fld>
            <a:endParaRPr lang="zh-TW" altLang="en-US"/>
          </a:p>
        </p:txBody>
      </p:sp>
      <p:sp>
        <p:nvSpPr>
          <p:cNvPr id="11" name="文字方塊 10">
            <a:extLst>
              <a:ext uri="{FF2B5EF4-FFF2-40B4-BE49-F238E27FC236}">
                <a16:creationId xmlns:a16="http://schemas.microsoft.com/office/drawing/2014/main" id="{72E9FE52-9B02-407C-A2E0-485FA21481BD}"/>
              </a:ext>
            </a:extLst>
          </p:cNvPr>
          <p:cNvSpPr txBox="1"/>
          <p:nvPr/>
        </p:nvSpPr>
        <p:spPr>
          <a:xfrm>
            <a:off x="6963883" y="2608781"/>
            <a:ext cx="1689769" cy="523220"/>
          </a:xfrm>
          <a:prstGeom prst="rect">
            <a:avLst/>
          </a:prstGeom>
          <a:noFill/>
        </p:spPr>
        <p:txBody>
          <a:bodyPr wrap="square" rtlCol="0">
            <a:spAutoFit/>
          </a:bodyPr>
          <a:lstStyle/>
          <a:p>
            <a:r>
              <a:rPr lang="en-US" altLang="zh-TW" sz="1400" dirty="0"/>
              <a:t>o: </a:t>
            </a:r>
            <a:r>
              <a:rPr lang="zh-TW" altLang="en-US" sz="1400" dirty="0"/>
              <a:t>暴露噪音</a:t>
            </a:r>
            <a:endParaRPr lang="en-US" altLang="zh-TW" sz="1400" dirty="0"/>
          </a:p>
          <a:p>
            <a:r>
              <a:rPr lang="en-US" altLang="zh-TW" sz="1400" dirty="0"/>
              <a:t>x: </a:t>
            </a:r>
            <a:r>
              <a:rPr lang="zh-TW" altLang="en-US" sz="1400" dirty="0"/>
              <a:t>非暴露噪音</a:t>
            </a:r>
          </a:p>
        </p:txBody>
      </p:sp>
      <p:pic>
        <p:nvPicPr>
          <p:cNvPr id="12" name="圖片 11">
            <a:extLst>
              <a:ext uri="{FF2B5EF4-FFF2-40B4-BE49-F238E27FC236}">
                <a16:creationId xmlns:a16="http://schemas.microsoft.com/office/drawing/2014/main" id="{F37B7257-F2EB-45B4-8D58-F12F3DA3F38A}"/>
              </a:ext>
            </a:extLst>
          </p:cNvPr>
          <p:cNvPicPr>
            <a:picLocks noChangeAspect="1"/>
          </p:cNvPicPr>
          <p:nvPr/>
        </p:nvPicPr>
        <p:blipFill>
          <a:blip r:embed="rId2"/>
          <a:stretch>
            <a:fillRect/>
          </a:stretch>
        </p:blipFill>
        <p:spPr>
          <a:xfrm>
            <a:off x="550960" y="3343275"/>
            <a:ext cx="6095003" cy="3243482"/>
          </a:xfrm>
          <a:prstGeom prst="rect">
            <a:avLst/>
          </a:prstGeom>
        </p:spPr>
      </p:pic>
      <p:sp>
        <p:nvSpPr>
          <p:cNvPr id="13" name="文字方塊 12">
            <a:extLst>
              <a:ext uri="{FF2B5EF4-FFF2-40B4-BE49-F238E27FC236}">
                <a16:creationId xmlns:a16="http://schemas.microsoft.com/office/drawing/2014/main" id="{EC848BF0-4F42-4823-B805-7F8AE251BD08}"/>
              </a:ext>
            </a:extLst>
          </p:cNvPr>
          <p:cNvSpPr txBox="1"/>
          <p:nvPr/>
        </p:nvSpPr>
        <p:spPr>
          <a:xfrm>
            <a:off x="1133695" y="3555595"/>
            <a:ext cx="1514256" cy="523220"/>
          </a:xfrm>
          <a:prstGeom prst="rect">
            <a:avLst/>
          </a:prstGeom>
          <a:noFill/>
        </p:spPr>
        <p:txBody>
          <a:bodyPr wrap="square" rtlCol="0">
            <a:spAutoFit/>
          </a:bodyPr>
          <a:lstStyle/>
          <a:p>
            <a:r>
              <a:rPr lang="zh-TW" altLang="en-US" sz="1400" dirty="0">
                <a:solidFill>
                  <a:schemeClr val="accent1">
                    <a:lumMod val="75000"/>
                  </a:schemeClr>
                </a:solidFill>
              </a:rPr>
              <a:t>藍</a:t>
            </a:r>
            <a:r>
              <a:rPr lang="en-US" altLang="zh-TW" sz="1400" dirty="0">
                <a:solidFill>
                  <a:schemeClr val="accent1">
                    <a:lumMod val="75000"/>
                  </a:schemeClr>
                </a:solidFill>
              </a:rPr>
              <a:t>:</a:t>
            </a:r>
            <a:r>
              <a:rPr lang="zh-TW" altLang="en-US" sz="1400" dirty="0">
                <a:solidFill>
                  <a:schemeClr val="accent1">
                    <a:lumMod val="75000"/>
                  </a:schemeClr>
                </a:solidFill>
              </a:rPr>
              <a:t> 暴露</a:t>
            </a:r>
            <a:r>
              <a:rPr lang="en-US" altLang="zh-TW" sz="1400" dirty="0">
                <a:solidFill>
                  <a:schemeClr val="accent1">
                    <a:lumMod val="75000"/>
                  </a:schemeClr>
                </a:solidFill>
              </a:rPr>
              <a:t>AHI</a:t>
            </a:r>
          </a:p>
          <a:p>
            <a:r>
              <a:rPr lang="zh-TW" altLang="en-US" sz="1400" dirty="0">
                <a:solidFill>
                  <a:schemeClr val="accent2">
                    <a:lumMod val="75000"/>
                  </a:schemeClr>
                </a:solidFill>
              </a:rPr>
              <a:t>橘</a:t>
            </a:r>
            <a:r>
              <a:rPr lang="en-US" altLang="zh-TW" sz="1400" dirty="0">
                <a:solidFill>
                  <a:schemeClr val="accent2">
                    <a:lumMod val="75000"/>
                  </a:schemeClr>
                </a:solidFill>
              </a:rPr>
              <a:t>:</a:t>
            </a:r>
            <a:r>
              <a:rPr lang="zh-TW" altLang="en-US" sz="1400" dirty="0">
                <a:solidFill>
                  <a:schemeClr val="accent2">
                    <a:lumMod val="75000"/>
                  </a:schemeClr>
                </a:solidFill>
              </a:rPr>
              <a:t> 非暴露</a:t>
            </a:r>
            <a:r>
              <a:rPr lang="en-US" altLang="zh-TW" sz="1400" dirty="0">
                <a:solidFill>
                  <a:schemeClr val="accent2">
                    <a:lumMod val="75000"/>
                  </a:schemeClr>
                </a:solidFill>
              </a:rPr>
              <a:t>AHI</a:t>
            </a:r>
            <a:endParaRPr lang="zh-TW" altLang="en-US" sz="1400" dirty="0">
              <a:solidFill>
                <a:schemeClr val="accent2">
                  <a:lumMod val="75000"/>
                </a:schemeClr>
              </a:solidFill>
            </a:endParaRPr>
          </a:p>
        </p:txBody>
      </p:sp>
      <p:pic>
        <p:nvPicPr>
          <p:cNvPr id="15" name="圖片 14" descr="一張含有 文字 的圖片&#10;&#10;自動產生的描述">
            <a:extLst>
              <a:ext uri="{FF2B5EF4-FFF2-40B4-BE49-F238E27FC236}">
                <a16:creationId xmlns:a16="http://schemas.microsoft.com/office/drawing/2014/main" id="{D09DB6E8-6E02-4AA6-BE6F-C06CF5AF8089}"/>
              </a:ext>
            </a:extLst>
          </p:cNvPr>
          <p:cNvPicPr>
            <a:picLocks noChangeAspect="1"/>
          </p:cNvPicPr>
          <p:nvPr/>
        </p:nvPicPr>
        <p:blipFill>
          <a:blip r:embed="rId3"/>
          <a:stretch>
            <a:fillRect/>
          </a:stretch>
        </p:blipFill>
        <p:spPr>
          <a:xfrm>
            <a:off x="7023978" y="3436210"/>
            <a:ext cx="1438476" cy="2848373"/>
          </a:xfrm>
          <a:prstGeom prst="rect">
            <a:avLst/>
          </a:prstGeom>
        </p:spPr>
      </p:pic>
      <p:pic>
        <p:nvPicPr>
          <p:cNvPr id="17" name="圖片 16" descr="一張含有 文字 的圖片&#10;&#10;自動產生的描述">
            <a:extLst>
              <a:ext uri="{FF2B5EF4-FFF2-40B4-BE49-F238E27FC236}">
                <a16:creationId xmlns:a16="http://schemas.microsoft.com/office/drawing/2014/main" id="{DF5511B1-E343-45B1-8544-F3B83C365971}"/>
              </a:ext>
            </a:extLst>
          </p:cNvPr>
          <p:cNvPicPr>
            <a:picLocks noChangeAspect="1"/>
          </p:cNvPicPr>
          <p:nvPr/>
        </p:nvPicPr>
        <p:blipFill rotWithShape="1">
          <a:blip r:embed="rId4"/>
          <a:srcRect r="50000"/>
          <a:stretch/>
        </p:blipFill>
        <p:spPr>
          <a:xfrm>
            <a:off x="9138466" y="3429000"/>
            <a:ext cx="1066949" cy="2838846"/>
          </a:xfrm>
          <a:prstGeom prst="rect">
            <a:avLst/>
          </a:prstGeom>
        </p:spPr>
      </p:pic>
      <p:sp>
        <p:nvSpPr>
          <p:cNvPr id="18" name="文字方塊 17">
            <a:extLst>
              <a:ext uri="{FF2B5EF4-FFF2-40B4-BE49-F238E27FC236}">
                <a16:creationId xmlns:a16="http://schemas.microsoft.com/office/drawing/2014/main" id="{5AAA0A71-9F39-42C5-8B29-E3174C8060C6}"/>
              </a:ext>
            </a:extLst>
          </p:cNvPr>
          <p:cNvSpPr txBox="1"/>
          <p:nvPr/>
        </p:nvSpPr>
        <p:spPr>
          <a:xfrm>
            <a:off x="8851200" y="2608781"/>
            <a:ext cx="1689769" cy="523220"/>
          </a:xfrm>
          <a:prstGeom prst="rect">
            <a:avLst/>
          </a:prstGeom>
          <a:noFill/>
        </p:spPr>
        <p:txBody>
          <a:bodyPr wrap="square" rtlCol="0">
            <a:spAutoFit/>
          </a:bodyPr>
          <a:lstStyle/>
          <a:p>
            <a:pPr algn="ctr"/>
            <a:r>
              <a:rPr lang="zh-TW" altLang="en-US" sz="1400" dirty="0"/>
              <a:t>暴露</a:t>
            </a:r>
            <a:r>
              <a:rPr lang="en-US" altLang="zh-TW" sz="1400" dirty="0"/>
              <a:t>REM</a:t>
            </a:r>
          </a:p>
          <a:p>
            <a:pPr algn="ctr"/>
            <a:r>
              <a:rPr lang="en-US" altLang="zh-TW" sz="1400" dirty="0"/>
              <a:t>Fragmentation</a:t>
            </a:r>
            <a:endParaRPr lang="zh-TW" altLang="en-US" sz="1400" dirty="0"/>
          </a:p>
        </p:txBody>
      </p:sp>
      <p:sp>
        <p:nvSpPr>
          <p:cNvPr id="19" name="文字方塊 18">
            <a:extLst>
              <a:ext uri="{FF2B5EF4-FFF2-40B4-BE49-F238E27FC236}">
                <a16:creationId xmlns:a16="http://schemas.microsoft.com/office/drawing/2014/main" id="{6D109CA2-AED2-4895-944D-B0B93B087BA6}"/>
              </a:ext>
            </a:extLst>
          </p:cNvPr>
          <p:cNvSpPr txBox="1"/>
          <p:nvPr/>
        </p:nvSpPr>
        <p:spPr>
          <a:xfrm>
            <a:off x="10205415" y="2610035"/>
            <a:ext cx="1689769" cy="523220"/>
          </a:xfrm>
          <a:prstGeom prst="rect">
            <a:avLst/>
          </a:prstGeom>
          <a:noFill/>
        </p:spPr>
        <p:txBody>
          <a:bodyPr wrap="square" rtlCol="0">
            <a:spAutoFit/>
          </a:bodyPr>
          <a:lstStyle/>
          <a:p>
            <a:pPr algn="ctr"/>
            <a:r>
              <a:rPr lang="zh-TW" altLang="en-US" sz="1400" dirty="0"/>
              <a:t>非暴露</a:t>
            </a:r>
            <a:r>
              <a:rPr lang="en-US" altLang="zh-TW" sz="1400" dirty="0"/>
              <a:t>REM</a:t>
            </a:r>
          </a:p>
          <a:p>
            <a:pPr algn="ctr"/>
            <a:r>
              <a:rPr lang="en-US" altLang="zh-TW" sz="1400" dirty="0"/>
              <a:t>Fragmentation</a:t>
            </a:r>
            <a:endParaRPr lang="zh-TW" altLang="en-US" sz="1400" dirty="0"/>
          </a:p>
        </p:txBody>
      </p:sp>
      <p:pic>
        <p:nvPicPr>
          <p:cNvPr id="20" name="圖片 19" descr="一張含有 文字 的圖片&#10;&#10;自動產生的描述">
            <a:extLst>
              <a:ext uri="{FF2B5EF4-FFF2-40B4-BE49-F238E27FC236}">
                <a16:creationId xmlns:a16="http://schemas.microsoft.com/office/drawing/2014/main" id="{66AFAEF5-83E1-46B3-A6E3-D3CA5672483C}"/>
              </a:ext>
            </a:extLst>
          </p:cNvPr>
          <p:cNvPicPr>
            <a:picLocks noChangeAspect="1"/>
          </p:cNvPicPr>
          <p:nvPr/>
        </p:nvPicPr>
        <p:blipFill rotWithShape="1">
          <a:blip r:embed="rId4"/>
          <a:srcRect l="56242"/>
          <a:stretch/>
        </p:blipFill>
        <p:spPr>
          <a:xfrm>
            <a:off x="10583430" y="3429000"/>
            <a:ext cx="933737" cy="2838846"/>
          </a:xfrm>
          <a:prstGeom prst="rect">
            <a:avLst/>
          </a:prstGeom>
        </p:spPr>
      </p:pic>
      <p:sp>
        <p:nvSpPr>
          <p:cNvPr id="21" name="矩形 20">
            <a:extLst>
              <a:ext uri="{FF2B5EF4-FFF2-40B4-BE49-F238E27FC236}">
                <a16:creationId xmlns:a16="http://schemas.microsoft.com/office/drawing/2014/main" id="{5826EECA-7279-49FC-BE6A-5CFF147F6012}"/>
              </a:ext>
            </a:extLst>
          </p:cNvPr>
          <p:cNvSpPr/>
          <p:nvPr/>
        </p:nvSpPr>
        <p:spPr>
          <a:xfrm>
            <a:off x="9248775" y="4657725"/>
            <a:ext cx="2268392" cy="7810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70682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C5A51-7DEA-4512-9FCC-37539A84626A}"/>
              </a:ext>
            </a:extLst>
          </p:cNvPr>
          <p:cNvSpPr>
            <a:spLocks noGrp="1"/>
          </p:cNvSpPr>
          <p:nvPr>
            <p:ph type="title"/>
          </p:nvPr>
        </p:nvSpPr>
        <p:spPr/>
        <p:txBody>
          <a:bodyPr/>
          <a:lstStyle/>
          <a:p>
            <a:r>
              <a:rPr lang="zh-TW" altLang="en-US" dirty="0"/>
              <a:t>整體暴露非暴露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65734BFA-837D-4EEC-92BC-44C7D651D57A}"/>
              </a:ext>
            </a:extLst>
          </p:cNvPr>
          <p:cNvSpPr>
            <a:spLocks noGrp="1"/>
          </p:cNvSpPr>
          <p:nvPr>
            <p:ph idx="1"/>
          </p:nvPr>
        </p:nvSpPr>
        <p:spPr>
          <a:xfrm>
            <a:off x="720436" y="1321724"/>
            <a:ext cx="10633364" cy="1050001"/>
          </a:xfrm>
        </p:spPr>
        <p:txBody>
          <a:bodyPr>
            <a:normAutofit/>
          </a:bodyPr>
          <a:lstStyle/>
          <a:p>
            <a:r>
              <a:rPr lang="en-US" altLang="zh-TW" dirty="0">
                <a:solidFill>
                  <a:schemeClr val="accent1"/>
                </a:solidFill>
              </a:rPr>
              <a:t>39</a:t>
            </a:r>
            <a:r>
              <a:rPr lang="zh-TW" altLang="en-US" dirty="0">
                <a:solidFill>
                  <a:schemeClr val="accent1"/>
                </a:solidFill>
              </a:rPr>
              <a:t>筆暴露噪音</a:t>
            </a:r>
            <a:r>
              <a:rPr lang="zh-TW" altLang="en-US" dirty="0"/>
              <a:t>與</a:t>
            </a:r>
            <a:r>
              <a:rPr lang="en-US" altLang="zh-TW" dirty="0">
                <a:solidFill>
                  <a:schemeClr val="accent2"/>
                </a:solidFill>
              </a:rPr>
              <a:t>39</a:t>
            </a:r>
            <a:r>
              <a:rPr lang="zh-TW" altLang="en-US" dirty="0">
                <a:solidFill>
                  <a:schemeClr val="accent2"/>
                </a:solidFill>
              </a:rPr>
              <a:t>筆非暴露噪音</a:t>
            </a:r>
            <a:r>
              <a:rPr lang="zh-TW" altLang="en-US" dirty="0"/>
              <a:t>做統計檢定</a:t>
            </a:r>
            <a:r>
              <a:rPr lang="en-US" altLang="zh-TW" dirty="0"/>
              <a:t>(two-tailed</a:t>
            </a:r>
            <a:r>
              <a:rPr lang="zh-TW" altLang="en-US" dirty="0"/>
              <a:t> </a:t>
            </a:r>
            <a:r>
              <a:rPr lang="en-US" altLang="zh-TW" dirty="0"/>
              <a:t>paired t-test)</a:t>
            </a:r>
          </a:p>
          <a:p>
            <a:endParaRPr lang="zh-TW" altLang="en-US" dirty="0"/>
          </a:p>
        </p:txBody>
      </p:sp>
      <p:sp>
        <p:nvSpPr>
          <p:cNvPr id="4" name="投影片編號版面配置區 3">
            <a:extLst>
              <a:ext uri="{FF2B5EF4-FFF2-40B4-BE49-F238E27FC236}">
                <a16:creationId xmlns:a16="http://schemas.microsoft.com/office/drawing/2014/main" id="{719AC70A-5CAF-4868-B6EB-4D5B2C038F1F}"/>
              </a:ext>
            </a:extLst>
          </p:cNvPr>
          <p:cNvSpPr>
            <a:spLocks noGrp="1"/>
          </p:cNvSpPr>
          <p:nvPr>
            <p:ph type="sldNum" sz="quarter" idx="12"/>
          </p:nvPr>
        </p:nvSpPr>
        <p:spPr/>
        <p:txBody>
          <a:bodyPr/>
          <a:lstStyle/>
          <a:p>
            <a:fld id="{F230EE04-BD3A-40AA-92AC-647453D5DADF}" type="slidenum">
              <a:rPr lang="zh-TW" altLang="en-US" smtClean="0"/>
              <a:t>2</a:t>
            </a:fld>
            <a:endParaRPr lang="zh-TW" altLang="en-US"/>
          </a:p>
        </p:txBody>
      </p:sp>
      <p:pic>
        <p:nvPicPr>
          <p:cNvPr id="7" name="圖片 6">
            <a:extLst>
              <a:ext uri="{FF2B5EF4-FFF2-40B4-BE49-F238E27FC236}">
                <a16:creationId xmlns:a16="http://schemas.microsoft.com/office/drawing/2014/main" id="{553DAB92-ED30-444C-9440-3CDE6CCC2E2E}"/>
              </a:ext>
            </a:extLst>
          </p:cNvPr>
          <p:cNvPicPr>
            <a:picLocks noChangeAspect="1"/>
          </p:cNvPicPr>
          <p:nvPr/>
        </p:nvPicPr>
        <p:blipFill>
          <a:blip r:embed="rId3"/>
          <a:stretch>
            <a:fillRect/>
          </a:stretch>
        </p:blipFill>
        <p:spPr>
          <a:xfrm>
            <a:off x="636320" y="2679295"/>
            <a:ext cx="11174384" cy="2857899"/>
          </a:xfrm>
          <a:prstGeom prst="rect">
            <a:avLst/>
          </a:prstGeom>
        </p:spPr>
      </p:pic>
      <p:sp>
        <p:nvSpPr>
          <p:cNvPr id="8" name="文字方塊 7">
            <a:extLst>
              <a:ext uri="{FF2B5EF4-FFF2-40B4-BE49-F238E27FC236}">
                <a16:creationId xmlns:a16="http://schemas.microsoft.com/office/drawing/2014/main" id="{C9028461-15C9-45AC-8562-FDCB47448B46}"/>
              </a:ext>
            </a:extLst>
          </p:cNvPr>
          <p:cNvSpPr txBox="1"/>
          <p:nvPr/>
        </p:nvSpPr>
        <p:spPr>
          <a:xfrm>
            <a:off x="775760"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0.694</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900607D7-27E4-4BFD-89BF-D88530FDA780}"/>
              </a:ext>
            </a:extLst>
          </p:cNvPr>
          <p:cNvSpPr txBox="1"/>
          <p:nvPr/>
        </p:nvSpPr>
        <p:spPr>
          <a:xfrm>
            <a:off x="2417523"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0.538</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7AD4FDA8-2D10-4BD5-AF68-74E79DC28DA0}"/>
              </a:ext>
            </a:extLst>
          </p:cNvPr>
          <p:cNvSpPr txBox="1"/>
          <p:nvPr/>
        </p:nvSpPr>
        <p:spPr>
          <a:xfrm>
            <a:off x="566662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0.576</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8D66A853-8D5B-4FDE-BD2C-752AAEE767DF}"/>
              </a:ext>
            </a:extLst>
          </p:cNvPr>
          <p:cNvSpPr txBox="1"/>
          <p:nvPr/>
        </p:nvSpPr>
        <p:spPr>
          <a:xfrm>
            <a:off x="7363597"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0.576</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2FF1FF89-42FA-4707-96E8-422CF304910C}"/>
              </a:ext>
            </a:extLst>
          </p:cNvPr>
          <p:cNvSpPr txBox="1"/>
          <p:nvPr/>
        </p:nvSpPr>
        <p:spPr>
          <a:xfrm>
            <a:off x="900535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0.81</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00D251EB-1BB9-42CA-A594-7B78F8F79B83}"/>
              </a:ext>
            </a:extLst>
          </p:cNvPr>
          <p:cNvSpPr txBox="1"/>
          <p:nvPr/>
        </p:nvSpPr>
        <p:spPr>
          <a:xfrm>
            <a:off x="10575114"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0.585</a:t>
            </a:r>
            <a:endParaRPr lang="zh-TW" altLang="en-US" sz="1200" dirty="0">
              <a:solidFill>
                <a:schemeClr val="accent1">
                  <a:lumMod val="75000"/>
                </a:schemeClr>
              </a:solidFill>
            </a:endParaRPr>
          </a:p>
        </p:txBody>
      </p:sp>
      <p:sp>
        <p:nvSpPr>
          <p:cNvPr id="15" name="文字方塊 14">
            <a:extLst>
              <a:ext uri="{FF2B5EF4-FFF2-40B4-BE49-F238E27FC236}">
                <a16:creationId xmlns:a16="http://schemas.microsoft.com/office/drawing/2014/main" id="{0901A206-3503-4E8F-A5A4-FC6A8F9BA4B9}"/>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pic>
        <p:nvPicPr>
          <p:cNvPr id="6" name="圖片 5">
            <a:extLst>
              <a:ext uri="{FF2B5EF4-FFF2-40B4-BE49-F238E27FC236}">
                <a16:creationId xmlns:a16="http://schemas.microsoft.com/office/drawing/2014/main" id="{0DE4F265-C138-4488-9442-113EF7F57504}"/>
              </a:ext>
            </a:extLst>
          </p:cNvPr>
          <p:cNvPicPr>
            <a:picLocks noChangeAspect="1"/>
          </p:cNvPicPr>
          <p:nvPr/>
        </p:nvPicPr>
        <p:blipFill>
          <a:blip r:embed="rId4"/>
          <a:stretch>
            <a:fillRect/>
          </a:stretch>
        </p:blipFill>
        <p:spPr>
          <a:xfrm>
            <a:off x="3797452" y="2679295"/>
            <a:ext cx="1505160" cy="2924583"/>
          </a:xfrm>
          <a:prstGeom prst="rect">
            <a:avLst/>
          </a:prstGeom>
        </p:spPr>
      </p:pic>
      <p:sp>
        <p:nvSpPr>
          <p:cNvPr id="10" name="文字方塊 9">
            <a:extLst>
              <a:ext uri="{FF2B5EF4-FFF2-40B4-BE49-F238E27FC236}">
                <a16:creationId xmlns:a16="http://schemas.microsoft.com/office/drawing/2014/main" id="{64C06039-6D27-4769-9BF5-1127DFE41BB2}"/>
              </a:ext>
            </a:extLst>
          </p:cNvPr>
          <p:cNvSpPr txBox="1"/>
          <p:nvPr/>
        </p:nvSpPr>
        <p:spPr>
          <a:xfrm>
            <a:off x="3987279"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0.624</a:t>
            </a:r>
            <a:endParaRPr lang="zh-TW" altLang="en-US" sz="1200" dirty="0">
              <a:solidFill>
                <a:schemeClr val="accent1">
                  <a:lumMod val="75000"/>
                </a:schemeClr>
              </a:solidFill>
            </a:endParaRPr>
          </a:p>
        </p:txBody>
      </p:sp>
    </p:spTree>
    <p:extLst>
      <p:ext uri="{BB962C8B-B14F-4D97-AF65-F5344CB8AC3E}">
        <p14:creationId xmlns:p14="http://schemas.microsoft.com/office/powerpoint/2010/main" val="3297333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EFF481-3DC7-45C9-B7DD-B7EECF3355CC}"/>
              </a:ext>
            </a:extLst>
          </p:cNvPr>
          <p:cNvSpPr>
            <a:spLocks noGrp="1"/>
          </p:cNvSpPr>
          <p:nvPr>
            <p:ph type="title"/>
          </p:nvPr>
        </p:nvSpPr>
        <p:spPr/>
        <p:txBody>
          <a:bodyPr/>
          <a:lstStyle/>
          <a:p>
            <a:r>
              <a:rPr lang="zh-TW" altLang="en-US" dirty="0"/>
              <a:t>與</a:t>
            </a:r>
            <a:r>
              <a:rPr lang="en-US" altLang="zh-TW" dirty="0"/>
              <a:t>REM</a:t>
            </a:r>
            <a:r>
              <a:rPr lang="zh-TW" altLang="en-US" dirty="0"/>
              <a:t> </a:t>
            </a:r>
            <a:r>
              <a:rPr lang="en-US" altLang="zh-TW" dirty="0"/>
              <a:t>Fragmentation</a:t>
            </a:r>
            <a:r>
              <a:rPr lang="zh-TW" altLang="en-US" dirty="0"/>
              <a:t>的相關性</a:t>
            </a:r>
          </a:p>
        </p:txBody>
      </p:sp>
      <p:sp>
        <p:nvSpPr>
          <p:cNvPr id="3" name="內容版面配置區 2">
            <a:extLst>
              <a:ext uri="{FF2B5EF4-FFF2-40B4-BE49-F238E27FC236}">
                <a16:creationId xmlns:a16="http://schemas.microsoft.com/office/drawing/2014/main" id="{448EFF14-7443-441C-8741-E63BD728A8F2}"/>
              </a:ext>
            </a:extLst>
          </p:cNvPr>
          <p:cNvSpPr>
            <a:spLocks noGrp="1"/>
          </p:cNvSpPr>
          <p:nvPr>
            <p:ph idx="1"/>
          </p:nvPr>
        </p:nvSpPr>
        <p:spPr>
          <a:xfrm>
            <a:off x="720436" y="1321725"/>
            <a:ext cx="10633364" cy="480422"/>
          </a:xfrm>
        </p:spPr>
        <p:txBody>
          <a:bodyPr/>
          <a:lstStyle/>
          <a:p>
            <a:r>
              <a:rPr lang="zh-TW" altLang="en-US" dirty="0"/>
              <a:t>睡眠階段轉換比例影響許多睡眠指標</a:t>
            </a:r>
            <a:endParaRPr lang="en-US" altLang="zh-TW" dirty="0"/>
          </a:p>
        </p:txBody>
      </p:sp>
      <p:sp>
        <p:nvSpPr>
          <p:cNvPr id="4" name="投影片編號版面配置區 3">
            <a:extLst>
              <a:ext uri="{FF2B5EF4-FFF2-40B4-BE49-F238E27FC236}">
                <a16:creationId xmlns:a16="http://schemas.microsoft.com/office/drawing/2014/main" id="{81F61B61-1E76-47DF-82B2-CEEA1C79C37F}"/>
              </a:ext>
            </a:extLst>
          </p:cNvPr>
          <p:cNvSpPr>
            <a:spLocks noGrp="1"/>
          </p:cNvSpPr>
          <p:nvPr>
            <p:ph type="sldNum" sz="quarter" idx="12"/>
          </p:nvPr>
        </p:nvSpPr>
        <p:spPr/>
        <p:txBody>
          <a:bodyPr/>
          <a:lstStyle/>
          <a:p>
            <a:fld id="{F230EE04-BD3A-40AA-92AC-647453D5DADF}" type="slidenum">
              <a:rPr lang="zh-TW" altLang="en-US" smtClean="0"/>
              <a:t>20</a:t>
            </a:fld>
            <a:endParaRPr lang="zh-TW" altLang="en-US"/>
          </a:p>
        </p:txBody>
      </p:sp>
      <p:pic>
        <p:nvPicPr>
          <p:cNvPr id="6" name="圖片 5" descr="一張含有 文字 的圖片&#10;&#10;自動產生的描述">
            <a:extLst>
              <a:ext uri="{FF2B5EF4-FFF2-40B4-BE49-F238E27FC236}">
                <a16:creationId xmlns:a16="http://schemas.microsoft.com/office/drawing/2014/main" id="{6E611A39-D5E1-4649-A989-74E41059B703}"/>
              </a:ext>
            </a:extLst>
          </p:cNvPr>
          <p:cNvPicPr>
            <a:picLocks noChangeAspect="1"/>
          </p:cNvPicPr>
          <p:nvPr/>
        </p:nvPicPr>
        <p:blipFill>
          <a:blip r:embed="rId2"/>
          <a:stretch>
            <a:fillRect/>
          </a:stretch>
        </p:blipFill>
        <p:spPr>
          <a:xfrm>
            <a:off x="8759030" y="2183073"/>
            <a:ext cx="905001" cy="4486901"/>
          </a:xfrm>
          <a:prstGeom prst="rect">
            <a:avLst/>
          </a:prstGeom>
        </p:spPr>
      </p:pic>
      <p:pic>
        <p:nvPicPr>
          <p:cNvPr id="8" name="圖片 7" descr="一張含有 文字 的圖片&#10;&#10;自動產生的描述">
            <a:extLst>
              <a:ext uri="{FF2B5EF4-FFF2-40B4-BE49-F238E27FC236}">
                <a16:creationId xmlns:a16="http://schemas.microsoft.com/office/drawing/2014/main" id="{52C0A15D-4EFE-44D6-94DC-889B19505981}"/>
              </a:ext>
            </a:extLst>
          </p:cNvPr>
          <p:cNvPicPr>
            <a:picLocks noChangeAspect="1"/>
          </p:cNvPicPr>
          <p:nvPr/>
        </p:nvPicPr>
        <p:blipFill>
          <a:blip r:embed="rId3"/>
          <a:stretch>
            <a:fillRect/>
          </a:stretch>
        </p:blipFill>
        <p:spPr>
          <a:xfrm>
            <a:off x="9856068" y="2183073"/>
            <a:ext cx="990738" cy="4467849"/>
          </a:xfrm>
          <a:prstGeom prst="rect">
            <a:avLst/>
          </a:prstGeom>
        </p:spPr>
      </p:pic>
      <p:pic>
        <p:nvPicPr>
          <p:cNvPr id="10" name="圖片 9" descr="一張含有 文字 的圖片&#10;&#10;自動產生的描述">
            <a:extLst>
              <a:ext uri="{FF2B5EF4-FFF2-40B4-BE49-F238E27FC236}">
                <a16:creationId xmlns:a16="http://schemas.microsoft.com/office/drawing/2014/main" id="{7125E323-CDE3-4C2E-87BE-8D97128E502A}"/>
              </a:ext>
            </a:extLst>
          </p:cNvPr>
          <p:cNvPicPr>
            <a:picLocks noChangeAspect="1"/>
          </p:cNvPicPr>
          <p:nvPr/>
        </p:nvPicPr>
        <p:blipFill>
          <a:blip r:embed="rId4"/>
          <a:stretch>
            <a:fillRect/>
          </a:stretch>
        </p:blipFill>
        <p:spPr>
          <a:xfrm>
            <a:off x="6797348" y="2183073"/>
            <a:ext cx="1495634" cy="4448796"/>
          </a:xfrm>
          <a:prstGeom prst="rect">
            <a:avLst/>
          </a:prstGeom>
        </p:spPr>
      </p:pic>
      <p:sp>
        <p:nvSpPr>
          <p:cNvPr id="11" name="文字方塊 10">
            <a:extLst>
              <a:ext uri="{FF2B5EF4-FFF2-40B4-BE49-F238E27FC236}">
                <a16:creationId xmlns:a16="http://schemas.microsoft.com/office/drawing/2014/main" id="{58EAB73F-1AC1-4FB4-8A57-6F4E15894DBC}"/>
              </a:ext>
            </a:extLst>
          </p:cNvPr>
          <p:cNvSpPr txBox="1"/>
          <p:nvPr/>
        </p:nvSpPr>
        <p:spPr>
          <a:xfrm>
            <a:off x="8309816" y="1504187"/>
            <a:ext cx="1689769" cy="523220"/>
          </a:xfrm>
          <a:prstGeom prst="rect">
            <a:avLst/>
          </a:prstGeom>
          <a:noFill/>
        </p:spPr>
        <p:txBody>
          <a:bodyPr wrap="square" rtlCol="0">
            <a:spAutoFit/>
          </a:bodyPr>
          <a:lstStyle/>
          <a:p>
            <a:pPr algn="ctr"/>
            <a:r>
              <a:rPr lang="zh-TW" altLang="en-US" sz="1400" dirty="0"/>
              <a:t>暴露</a:t>
            </a:r>
            <a:endParaRPr lang="en-US" altLang="zh-TW" sz="1400" dirty="0"/>
          </a:p>
          <a:p>
            <a:pPr algn="ctr"/>
            <a:r>
              <a:rPr lang="zh-TW" altLang="en-US" sz="1400" dirty="0"/>
              <a:t>睡眠階段轉換</a:t>
            </a:r>
          </a:p>
        </p:txBody>
      </p:sp>
      <p:sp>
        <p:nvSpPr>
          <p:cNvPr id="12" name="文字方塊 11">
            <a:extLst>
              <a:ext uri="{FF2B5EF4-FFF2-40B4-BE49-F238E27FC236}">
                <a16:creationId xmlns:a16="http://schemas.microsoft.com/office/drawing/2014/main" id="{A71166B5-D2C0-4F6B-A2C7-488B1EF9DDA2}"/>
              </a:ext>
            </a:extLst>
          </p:cNvPr>
          <p:cNvSpPr txBox="1"/>
          <p:nvPr/>
        </p:nvSpPr>
        <p:spPr>
          <a:xfrm>
            <a:off x="9664031" y="1505441"/>
            <a:ext cx="1689769" cy="523220"/>
          </a:xfrm>
          <a:prstGeom prst="rect">
            <a:avLst/>
          </a:prstGeom>
          <a:noFill/>
        </p:spPr>
        <p:txBody>
          <a:bodyPr wrap="square" rtlCol="0">
            <a:spAutoFit/>
          </a:bodyPr>
          <a:lstStyle/>
          <a:p>
            <a:pPr algn="ctr"/>
            <a:r>
              <a:rPr lang="zh-TW" altLang="en-US" sz="1400" dirty="0"/>
              <a:t>非暴露</a:t>
            </a:r>
            <a:endParaRPr lang="en-US" altLang="zh-TW" sz="1400" dirty="0"/>
          </a:p>
          <a:p>
            <a:pPr algn="ctr"/>
            <a:r>
              <a:rPr lang="zh-TW" altLang="en-US" sz="1400" dirty="0"/>
              <a:t>睡眠階段轉換</a:t>
            </a:r>
          </a:p>
        </p:txBody>
      </p:sp>
      <p:sp>
        <p:nvSpPr>
          <p:cNvPr id="13" name="文字方塊 12">
            <a:extLst>
              <a:ext uri="{FF2B5EF4-FFF2-40B4-BE49-F238E27FC236}">
                <a16:creationId xmlns:a16="http://schemas.microsoft.com/office/drawing/2014/main" id="{86077E9B-2103-4123-A4F9-94BE327E8865}"/>
              </a:ext>
            </a:extLst>
          </p:cNvPr>
          <p:cNvSpPr txBox="1"/>
          <p:nvPr/>
        </p:nvSpPr>
        <p:spPr>
          <a:xfrm>
            <a:off x="6797348" y="1502933"/>
            <a:ext cx="1689769" cy="523220"/>
          </a:xfrm>
          <a:prstGeom prst="rect">
            <a:avLst/>
          </a:prstGeom>
          <a:noFill/>
        </p:spPr>
        <p:txBody>
          <a:bodyPr wrap="square" rtlCol="0">
            <a:spAutoFit/>
          </a:bodyPr>
          <a:lstStyle/>
          <a:p>
            <a:r>
              <a:rPr lang="en-US" altLang="zh-TW" sz="1400" dirty="0"/>
              <a:t>o: </a:t>
            </a:r>
            <a:r>
              <a:rPr lang="zh-TW" altLang="en-US" sz="1400" dirty="0"/>
              <a:t>暴露噪音</a:t>
            </a:r>
            <a:endParaRPr lang="en-US" altLang="zh-TW" sz="1400" dirty="0"/>
          </a:p>
          <a:p>
            <a:r>
              <a:rPr lang="en-US" altLang="zh-TW" sz="1400" dirty="0"/>
              <a:t>x: </a:t>
            </a:r>
            <a:r>
              <a:rPr lang="zh-TW" altLang="en-US" sz="1400" dirty="0"/>
              <a:t>非暴露噪音</a:t>
            </a:r>
          </a:p>
        </p:txBody>
      </p:sp>
      <p:sp>
        <p:nvSpPr>
          <p:cNvPr id="14" name="矩形 13">
            <a:extLst>
              <a:ext uri="{FF2B5EF4-FFF2-40B4-BE49-F238E27FC236}">
                <a16:creationId xmlns:a16="http://schemas.microsoft.com/office/drawing/2014/main" id="{62EE32A2-8694-4BEB-B9F9-96A228BB5EA8}"/>
              </a:ext>
            </a:extLst>
          </p:cNvPr>
          <p:cNvSpPr/>
          <p:nvPr/>
        </p:nvSpPr>
        <p:spPr>
          <a:xfrm>
            <a:off x="8759030" y="2153215"/>
            <a:ext cx="2087776" cy="4951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D1DE5E41-9AA7-44A7-9235-9F655E6B6B62}"/>
              </a:ext>
            </a:extLst>
          </p:cNvPr>
          <p:cNvSpPr/>
          <p:nvPr/>
        </p:nvSpPr>
        <p:spPr>
          <a:xfrm>
            <a:off x="8812180" y="4963090"/>
            <a:ext cx="2087776" cy="8566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308DC940-7317-4F48-BE8D-F217B82BE084}"/>
              </a:ext>
            </a:extLst>
          </p:cNvPr>
          <p:cNvSpPr/>
          <p:nvPr/>
        </p:nvSpPr>
        <p:spPr>
          <a:xfrm>
            <a:off x="8759030" y="2999453"/>
            <a:ext cx="2087776" cy="21999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CEC5ECC4-C9AA-4672-8BA6-3CC3DDBA4DEE}"/>
              </a:ext>
            </a:extLst>
          </p:cNvPr>
          <p:cNvSpPr/>
          <p:nvPr/>
        </p:nvSpPr>
        <p:spPr>
          <a:xfrm>
            <a:off x="8759030" y="3398130"/>
            <a:ext cx="2087776" cy="396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E05F09B3-F598-4B87-BAA2-D05CE106766F}"/>
              </a:ext>
            </a:extLst>
          </p:cNvPr>
          <p:cNvSpPr/>
          <p:nvPr/>
        </p:nvSpPr>
        <p:spPr>
          <a:xfrm>
            <a:off x="8759030" y="3781200"/>
            <a:ext cx="990738" cy="2510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圖片 19">
            <a:extLst>
              <a:ext uri="{FF2B5EF4-FFF2-40B4-BE49-F238E27FC236}">
                <a16:creationId xmlns:a16="http://schemas.microsoft.com/office/drawing/2014/main" id="{963008C8-3568-4CD4-AFCC-20AE0B1CEBAB}"/>
              </a:ext>
            </a:extLst>
          </p:cNvPr>
          <p:cNvPicPr>
            <a:picLocks noChangeAspect="1"/>
          </p:cNvPicPr>
          <p:nvPr/>
        </p:nvPicPr>
        <p:blipFill>
          <a:blip r:embed="rId5"/>
          <a:stretch>
            <a:fillRect/>
          </a:stretch>
        </p:blipFill>
        <p:spPr>
          <a:xfrm>
            <a:off x="463849" y="3414107"/>
            <a:ext cx="6141462" cy="3097966"/>
          </a:xfrm>
          <a:prstGeom prst="rect">
            <a:avLst/>
          </a:prstGeom>
        </p:spPr>
      </p:pic>
      <p:sp>
        <p:nvSpPr>
          <p:cNvPr id="21" name="文字方塊 20">
            <a:extLst>
              <a:ext uri="{FF2B5EF4-FFF2-40B4-BE49-F238E27FC236}">
                <a16:creationId xmlns:a16="http://schemas.microsoft.com/office/drawing/2014/main" id="{70F454E2-C352-4B6E-99EE-351BD17BA673}"/>
              </a:ext>
            </a:extLst>
          </p:cNvPr>
          <p:cNvSpPr txBox="1"/>
          <p:nvPr/>
        </p:nvSpPr>
        <p:spPr>
          <a:xfrm>
            <a:off x="857469" y="3542176"/>
            <a:ext cx="2562005" cy="523220"/>
          </a:xfrm>
          <a:prstGeom prst="rect">
            <a:avLst/>
          </a:prstGeom>
          <a:noFill/>
        </p:spPr>
        <p:txBody>
          <a:bodyPr wrap="square" rtlCol="0">
            <a:spAutoFit/>
          </a:bodyPr>
          <a:lstStyle/>
          <a:p>
            <a:r>
              <a:rPr lang="zh-TW" altLang="en-US" sz="1400" dirty="0">
                <a:solidFill>
                  <a:schemeClr val="accent1">
                    <a:lumMod val="75000"/>
                  </a:schemeClr>
                </a:solidFill>
              </a:rPr>
              <a:t>藍</a:t>
            </a:r>
            <a:r>
              <a:rPr lang="en-US" altLang="zh-TW" sz="1400" dirty="0">
                <a:solidFill>
                  <a:schemeClr val="accent1">
                    <a:lumMod val="75000"/>
                  </a:schemeClr>
                </a:solidFill>
              </a:rPr>
              <a:t>:</a:t>
            </a:r>
            <a:r>
              <a:rPr lang="zh-TW" altLang="en-US" sz="1400" dirty="0">
                <a:solidFill>
                  <a:schemeClr val="accent1">
                    <a:lumMod val="75000"/>
                  </a:schemeClr>
                </a:solidFill>
              </a:rPr>
              <a:t> 暴露</a:t>
            </a:r>
            <a:r>
              <a:rPr lang="en-US" altLang="zh-TW" sz="1400" dirty="0">
                <a:solidFill>
                  <a:schemeClr val="accent1">
                    <a:lumMod val="75000"/>
                  </a:schemeClr>
                </a:solidFill>
              </a:rPr>
              <a:t>Stage change</a:t>
            </a:r>
          </a:p>
          <a:p>
            <a:r>
              <a:rPr lang="zh-TW" altLang="en-US" sz="1400" dirty="0">
                <a:solidFill>
                  <a:schemeClr val="accent2">
                    <a:lumMod val="75000"/>
                  </a:schemeClr>
                </a:solidFill>
              </a:rPr>
              <a:t>橘</a:t>
            </a:r>
            <a:r>
              <a:rPr lang="en-US" altLang="zh-TW" sz="1400" dirty="0">
                <a:solidFill>
                  <a:schemeClr val="accent2">
                    <a:lumMod val="75000"/>
                  </a:schemeClr>
                </a:solidFill>
              </a:rPr>
              <a:t>:</a:t>
            </a:r>
            <a:r>
              <a:rPr lang="zh-TW" altLang="en-US" sz="1400" dirty="0">
                <a:solidFill>
                  <a:schemeClr val="accent2">
                    <a:lumMod val="75000"/>
                  </a:schemeClr>
                </a:solidFill>
              </a:rPr>
              <a:t> 非暴露</a:t>
            </a:r>
            <a:r>
              <a:rPr lang="en-US" altLang="zh-TW" sz="1400" dirty="0">
                <a:solidFill>
                  <a:schemeClr val="accent2">
                    <a:lumMod val="75000"/>
                  </a:schemeClr>
                </a:solidFill>
              </a:rPr>
              <a:t>Stage change</a:t>
            </a:r>
            <a:endParaRPr lang="zh-TW" altLang="en-US" sz="1400" dirty="0">
              <a:solidFill>
                <a:schemeClr val="accent2">
                  <a:lumMod val="75000"/>
                </a:schemeClr>
              </a:solidFill>
            </a:endParaRPr>
          </a:p>
        </p:txBody>
      </p:sp>
    </p:spTree>
    <p:extLst>
      <p:ext uri="{BB962C8B-B14F-4D97-AF65-F5344CB8AC3E}">
        <p14:creationId xmlns:p14="http://schemas.microsoft.com/office/powerpoint/2010/main" val="2585935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3245C19-E162-4C14-B4A0-B19F2FAB0507}"/>
              </a:ext>
            </a:extLst>
          </p:cNvPr>
          <p:cNvSpPr>
            <a:spLocks noGrp="1"/>
          </p:cNvSpPr>
          <p:nvPr>
            <p:ph type="ctrTitle"/>
          </p:nvPr>
        </p:nvSpPr>
        <p:spPr/>
        <p:txBody>
          <a:bodyPr/>
          <a:lstStyle/>
          <a:p>
            <a:r>
              <a:rPr lang="zh-TW" altLang="en-US" b="1" dirty="0"/>
              <a:t>補充資料</a:t>
            </a:r>
          </a:p>
        </p:txBody>
      </p:sp>
      <p:sp>
        <p:nvSpPr>
          <p:cNvPr id="4" name="投影片編號版面配置區 3">
            <a:extLst>
              <a:ext uri="{FF2B5EF4-FFF2-40B4-BE49-F238E27FC236}">
                <a16:creationId xmlns:a16="http://schemas.microsoft.com/office/drawing/2014/main" id="{555ED150-F213-4F6C-9C0D-E5E12F01EBFF}"/>
              </a:ext>
            </a:extLst>
          </p:cNvPr>
          <p:cNvSpPr>
            <a:spLocks noGrp="1"/>
          </p:cNvSpPr>
          <p:nvPr>
            <p:ph type="sldNum" sz="quarter" idx="12"/>
          </p:nvPr>
        </p:nvSpPr>
        <p:spPr/>
        <p:txBody>
          <a:bodyPr/>
          <a:lstStyle/>
          <a:p>
            <a:fld id="{F230EE04-BD3A-40AA-92AC-647453D5DADF}" type="slidenum">
              <a:rPr lang="zh-TW" altLang="en-US" smtClean="0"/>
              <a:t>21</a:t>
            </a:fld>
            <a:endParaRPr lang="zh-TW" altLang="en-US"/>
          </a:p>
        </p:txBody>
      </p:sp>
      <p:sp>
        <p:nvSpPr>
          <p:cNvPr id="3" name="副標題 2">
            <a:extLst>
              <a:ext uri="{FF2B5EF4-FFF2-40B4-BE49-F238E27FC236}">
                <a16:creationId xmlns:a16="http://schemas.microsoft.com/office/drawing/2014/main" id="{5B97D119-DFBC-4EA1-9E9C-391D0F7FC61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87372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C5A51-7DEA-4512-9FCC-37539A84626A}"/>
              </a:ext>
            </a:extLst>
          </p:cNvPr>
          <p:cNvSpPr>
            <a:spLocks noGrp="1"/>
          </p:cNvSpPr>
          <p:nvPr>
            <p:ph type="title"/>
          </p:nvPr>
        </p:nvSpPr>
        <p:spPr/>
        <p:txBody>
          <a:bodyPr/>
          <a:lstStyle/>
          <a:p>
            <a:r>
              <a:rPr lang="zh-TW" altLang="en-US" dirty="0"/>
              <a:t>整體暴露非暴露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65734BFA-837D-4EEC-92BC-44C7D651D57A}"/>
              </a:ext>
            </a:extLst>
          </p:cNvPr>
          <p:cNvSpPr>
            <a:spLocks noGrp="1"/>
          </p:cNvSpPr>
          <p:nvPr>
            <p:ph idx="1"/>
          </p:nvPr>
        </p:nvSpPr>
        <p:spPr>
          <a:xfrm>
            <a:off x="720436" y="1321724"/>
            <a:ext cx="10633364" cy="1050001"/>
          </a:xfrm>
        </p:spPr>
        <p:txBody>
          <a:bodyPr>
            <a:normAutofit/>
          </a:bodyPr>
          <a:lstStyle/>
          <a:p>
            <a:r>
              <a:rPr lang="en-US" altLang="zh-TW" dirty="0">
                <a:solidFill>
                  <a:schemeClr val="accent1"/>
                </a:solidFill>
              </a:rPr>
              <a:t>33</a:t>
            </a:r>
            <a:r>
              <a:rPr lang="zh-TW" altLang="en-US" dirty="0">
                <a:solidFill>
                  <a:schemeClr val="accent1"/>
                </a:solidFill>
              </a:rPr>
              <a:t>筆暴露噪音</a:t>
            </a:r>
            <a:r>
              <a:rPr lang="zh-TW" altLang="en-US" dirty="0"/>
              <a:t>與</a:t>
            </a:r>
            <a:r>
              <a:rPr lang="en-US" altLang="zh-TW" dirty="0">
                <a:solidFill>
                  <a:schemeClr val="accent2"/>
                </a:solidFill>
              </a:rPr>
              <a:t>33</a:t>
            </a:r>
            <a:r>
              <a:rPr lang="zh-TW" altLang="en-US" dirty="0">
                <a:solidFill>
                  <a:schemeClr val="accent2"/>
                </a:solidFill>
              </a:rPr>
              <a:t>筆非暴露噪音</a:t>
            </a:r>
            <a:r>
              <a:rPr lang="zh-TW" altLang="en-US" dirty="0"/>
              <a:t>做統計檢定</a:t>
            </a:r>
            <a:r>
              <a:rPr lang="en-US" altLang="zh-TW" dirty="0"/>
              <a:t>(two-tailed</a:t>
            </a:r>
            <a:r>
              <a:rPr lang="zh-TW" altLang="en-US" dirty="0"/>
              <a:t> </a:t>
            </a:r>
            <a:r>
              <a:rPr lang="en-US" altLang="zh-TW" dirty="0"/>
              <a:t>paired t-test)</a:t>
            </a:r>
          </a:p>
          <a:p>
            <a:r>
              <a:rPr lang="zh-TW" altLang="en-US" dirty="0"/>
              <a:t>去除噪音分貝較小</a:t>
            </a:r>
            <a:r>
              <a:rPr lang="en-US" altLang="zh-TW" dirty="0"/>
              <a:t>(&lt;2dBA)</a:t>
            </a:r>
          </a:p>
          <a:p>
            <a:endParaRPr lang="zh-TW" altLang="en-US" dirty="0"/>
          </a:p>
        </p:txBody>
      </p:sp>
      <p:sp>
        <p:nvSpPr>
          <p:cNvPr id="4" name="投影片編號版面配置區 3">
            <a:extLst>
              <a:ext uri="{FF2B5EF4-FFF2-40B4-BE49-F238E27FC236}">
                <a16:creationId xmlns:a16="http://schemas.microsoft.com/office/drawing/2014/main" id="{719AC70A-5CAF-4868-B6EB-4D5B2C038F1F}"/>
              </a:ext>
            </a:extLst>
          </p:cNvPr>
          <p:cNvSpPr>
            <a:spLocks noGrp="1"/>
          </p:cNvSpPr>
          <p:nvPr>
            <p:ph type="sldNum" sz="quarter" idx="12"/>
          </p:nvPr>
        </p:nvSpPr>
        <p:spPr/>
        <p:txBody>
          <a:bodyPr/>
          <a:lstStyle/>
          <a:p>
            <a:fld id="{F230EE04-BD3A-40AA-92AC-647453D5DADF}" type="slidenum">
              <a:rPr lang="zh-TW" altLang="en-US" smtClean="0"/>
              <a:t>22</a:t>
            </a:fld>
            <a:endParaRPr lang="zh-TW" altLang="en-US"/>
          </a:p>
        </p:txBody>
      </p:sp>
      <p:sp>
        <p:nvSpPr>
          <p:cNvPr id="8" name="文字方塊 7">
            <a:extLst>
              <a:ext uri="{FF2B5EF4-FFF2-40B4-BE49-F238E27FC236}">
                <a16:creationId xmlns:a16="http://schemas.microsoft.com/office/drawing/2014/main" id="{C9028461-15C9-45AC-8562-FDCB47448B46}"/>
              </a:ext>
            </a:extLst>
          </p:cNvPr>
          <p:cNvSpPr txBox="1"/>
          <p:nvPr/>
        </p:nvSpPr>
        <p:spPr>
          <a:xfrm>
            <a:off x="775760"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0.501</a:t>
            </a:r>
          </a:p>
        </p:txBody>
      </p:sp>
      <p:sp>
        <p:nvSpPr>
          <p:cNvPr id="9" name="文字方塊 8">
            <a:extLst>
              <a:ext uri="{FF2B5EF4-FFF2-40B4-BE49-F238E27FC236}">
                <a16:creationId xmlns:a16="http://schemas.microsoft.com/office/drawing/2014/main" id="{900607D7-27E4-4BFD-89BF-D88530FDA780}"/>
              </a:ext>
            </a:extLst>
          </p:cNvPr>
          <p:cNvSpPr txBox="1"/>
          <p:nvPr/>
        </p:nvSpPr>
        <p:spPr>
          <a:xfrm>
            <a:off x="2417523"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0.416</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64C06039-6D27-4769-9BF5-1127DFE41BB2}"/>
              </a:ext>
            </a:extLst>
          </p:cNvPr>
          <p:cNvSpPr txBox="1"/>
          <p:nvPr/>
        </p:nvSpPr>
        <p:spPr>
          <a:xfrm>
            <a:off x="3987279"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0.556</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7AD4FDA8-2D10-4BD5-AF68-74E79DC28DA0}"/>
              </a:ext>
            </a:extLst>
          </p:cNvPr>
          <p:cNvSpPr txBox="1"/>
          <p:nvPr/>
        </p:nvSpPr>
        <p:spPr>
          <a:xfrm>
            <a:off x="566662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0.254</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8D66A853-8D5B-4FDE-BD2C-752AAEE767DF}"/>
              </a:ext>
            </a:extLst>
          </p:cNvPr>
          <p:cNvSpPr txBox="1"/>
          <p:nvPr/>
        </p:nvSpPr>
        <p:spPr>
          <a:xfrm>
            <a:off x="7363597"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0.355</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2FF1FF89-42FA-4707-96E8-422CF304910C}"/>
              </a:ext>
            </a:extLst>
          </p:cNvPr>
          <p:cNvSpPr txBox="1"/>
          <p:nvPr/>
        </p:nvSpPr>
        <p:spPr>
          <a:xfrm>
            <a:off x="900535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0.153</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00D251EB-1BB9-42CA-A594-7B78F8F79B83}"/>
              </a:ext>
            </a:extLst>
          </p:cNvPr>
          <p:cNvSpPr txBox="1"/>
          <p:nvPr/>
        </p:nvSpPr>
        <p:spPr>
          <a:xfrm>
            <a:off x="10575114"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0.379</a:t>
            </a:r>
            <a:endParaRPr lang="zh-TW" altLang="en-US" sz="1200" dirty="0">
              <a:solidFill>
                <a:schemeClr val="accent1">
                  <a:lumMod val="75000"/>
                </a:schemeClr>
              </a:solidFill>
            </a:endParaRPr>
          </a:p>
        </p:txBody>
      </p:sp>
      <p:pic>
        <p:nvPicPr>
          <p:cNvPr id="6" name="圖片 5">
            <a:extLst>
              <a:ext uri="{FF2B5EF4-FFF2-40B4-BE49-F238E27FC236}">
                <a16:creationId xmlns:a16="http://schemas.microsoft.com/office/drawing/2014/main" id="{3FDB6C96-D3AF-4658-8C8D-8DA2741BC00B}"/>
              </a:ext>
            </a:extLst>
          </p:cNvPr>
          <p:cNvPicPr>
            <a:picLocks noChangeAspect="1"/>
          </p:cNvPicPr>
          <p:nvPr/>
        </p:nvPicPr>
        <p:blipFill>
          <a:blip r:embed="rId3"/>
          <a:stretch>
            <a:fillRect/>
          </a:stretch>
        </p:blipFill>
        <p:spPr>
          <a:xfrm>
            <a:off x="563955" y="2640272"/>
            <a:ext cx="11241069" cy="2896004"/>
          </a:xfrm>
          <a:prstGeom prst="rect">
            <a:avLst/>
          </a:prstGeom>
        </p:spPr>
      </p:pic>
      <p:sp>
        <p:nvSpPr>
          <p:cNvPr id="17" name="文字方塊 16">
            <a:extLst>
              <a:ext uri="{FF2B5EF4-FFF2-40B4-BE49-F238E27FC236}">
                <a16:creationId xmlns:a16="http://schemas.microsoft.com/office/drawing/2014/main" id="{C0D3BD58-93AA-4D0B-9667-8855EF923E1B}"/>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3741266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568CE0-D003-490C-92AD-A07C2EB40E88}"/>
              </a:ext>
            </a:extLst>
          </p:cNvPr>
          <p:cNvSpPr>
            <a:spLocks noGrp="1"/>
          </p:cNvSpPr>
          <p:nvPr>
            <p:ph type="title"/>
          </p:nvPr>
        </p:nvSpPr>
        <p:spPr/>
        <p:txBody>
          <a:bodyPr/>
          <a:lstStyle/>
          <a:p>
            <a:r>
              <a:rPr lang="zh-TW" altLang="en-US" dirty="0"/>
              <a:t>以早晨</a:t>
            </a:r>
            <a:r>
              <a:rPr lang="en-US" altLang="zh-TW" dirty="0"/>
              <a:t>Cortisol</a:t>
            </a:r>
            <a:r>
              <a:rPr lang="zh-TW" altLang="en-US" dirty="0"/>
              <a:t>排序分布</a:t>
            </a:r>
          </a:p>
        </p:txBody>
      </p:sp>
      <p:sp>
        <p:nvSpPr>
          <p:cNvPr id="3" name="內容版面配置區 2">
            <a:extLst>
              <a:ext uri="{FF2B5EF4-FFF2-40B4-BE49-F238E27FC236}">
                <a16:creationId xmlns:a16="http://schemas.microsoft.com/office/drawing/2014/main" id="{47AB767B-53F1-459C-9841-5FD5805DD750}"/>
              </a:ext>
            </a:extLst>
          </p:cNvPr>
          <p:cNvSpPr>
            <a:spLocks noGrp="1"/>
          </p:cNvSpPr>
          <p:nvPr>
            <p:ph idx="1"/>
          </p:nvPr>
        </p:nvSpPr>
        <p:spPr>
          <a:xfrm>
            <a:off x="720436" y="1321724"/>
            <a:ext cx="10633364" cy="835995"/>
          </a:xfrm>
        </p:spPr>
        <p:txBody>
          <a:bodyPr>
            <a:normAutofit/>
          </a:bodyPr>
          <a:lstStyle/>
          <a:p>
            <a:r>
              <a:rPr lang="zh-TW" altLang="en-US" sz="2000" dirty="0">
                <a:solidFill>
                  <a:schemeClr val="accent1">
                    <a:lumMod val="75000"/>
                  </a:schemeClr>
                </a:solidFill>
              </a:rPr>
              <a:t>藍</a:t>
            </a:r>
            <a:r>
              <a:rPr lang="en-US" altLang="zh-TW" sz="2000" dirty="0"/>
              <a:t>:</a:t>
            </a:r>
            <a:r>
              <a:rPr lang="zh-TW" altLang="en-US" sz="2000" dirty="0"/>
              <a:t> 暴露噪音</a:t>
            </a:r>
            <a:endParaRPr lang="en-US" altLang="zh-TW" sz="2000" dirty="0"/>
          </a:p>
          <a:p>
            <a:r>
              <a:rPr lang="zh-TW" altLang="en-US" sz="2000" dirty="0">
                <a:solidFill>
                  <a:schemeClr val="accent2"/>
                </a:solidFill>
              </a:rPr>
              <a:t>橘</a:t>
            </a:r>
            <a:r>
              <a:rPr lang="en-US" altLang="zh-TW" sz="2000" dirty="0"/>
              <a:t>:</a:t>
            </a:r>
            <a:r>
              <a:rPr lang="zh-TW" altLang="en-US" sz="2000" dirty="0"/>
              <a:t> 非暴露噪音</a:t>
            </a:r>
          </a:p>
        </p:txBody>
      </p:sp>
      <p:sp>
        <p:nvSpPr>
          <p:cNvPr id="4" name="投影片編號版面配置區 3">
            <a:extLst>
              <a:ext uri="{FF2B5EF4-FFF2-40B4-BE49-F238E27FC236}">
                <a16:creationId xmlns:a16="http://schemas.microsoft.com/office/drawing/2014/main" id="{2A99EDC4-E896-4122-972F-3AAD6580D675}"/>
              </a:ext>
            </a:extLst>
          </p:cNvPr>
          <p:cNvSpPr>
            <a:spLocks noGrp="1"/>
          </p:cNvSpPr>
          <p:nvPr>
            <p:ph type="sldNum" sz="quarter" idx="12"/>
          </p:nvPr>
        </p:nvSpPr>
        <p:spPr/>
        <p:txBody>
          <a:bodyPr/>
          <a:lstStyle/>
          <a:p>
            <a:fld id="{F230EE04-BD3A-40AA-92AC-647453D5DADF}" type="slidenum">
              <a:rPr lang="zh-TW" altLang="en-US" smtClean="0"/>
              <a:t>23</a:t>
            </a:fld>
            <a:endParaRPr lang="zh-TW" altLang="en-US"/>
          </a:p>
        </p:txBody>
      </p:sp>
      <p:pic>
        <p:nvPicPr>
          <p:cNvPr id="8" name="圖片 7">
            <a:extLst>
              <a:ext uri="{FF2B5EF4-FFF2-40B4-BE49-F238E27FC236}">
                <a16:creationId xmlns:a16="http://schemas.microsoft.com/office/drawing/2014/main" id="{29E7D66B-4202-4FEE-B5BD-FF024E408021}"/>
              </a:ext>
            </a:extLst>
          </p:cNvPr>
          <p:cNvPicPr>
            <a:picLocks noChangeAspect="1"/>
          </p:cNvPicPr>
          <p:nvPr/>
        </p:nvPicPr>
        <p:blipFill>
          <a:blip r:embed="rId2"/>
          <a:stretch>
            <a:fillRect/>
          </a:stretch>
        </p:blipFill>
        <p:spPr>
          <a:xfrm>
            <a:off x="246833" y="2270172"/>
            <a:ext cx="11698333" cy="4410691"/>
          </a:xfrm>
          <a:prstGeom prst="rect">
            <a:avLst/>
          </a:prstGeom>
        </p:spPr>
      </p:pic>
      <p:sp>
        <p:nvSpPr>
          <p:cNvPr id="9" name="橢圓 8">
            <a:extLst>
              <a:ext uri="{FF2B5EF4-FFF2-40B4-BE49-F238E27FC236}">
                <a16:creationId xmlns:a16="http://schemas.microsoft.com/office/drawing/2014/main" id="{4B2C3AFA-E17F-4ED3-A455-A88B38E0AC41}"/>
              </a:ext>
            </a:extLst>
          </p:cNvPr>
          <p:cNvSpPr/>
          <p:nvPr/>
        </p:nvSpPr>
        <p:spPr>
          <a:xfrm rot="21127729">
            <a:off x="4717203" y="2356816"/>
            <a:ext cx="7081719" cy="164152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FB88475-8B94-49BA-ACBF-ED19E3DAC213}"/>
              </a:ext>
            </a:extLst>
          </p:cNvPr>
          <p:cNvSpPr/>
          <p:nvPr/>
        </p:nvSpPr>
        <p:spPr>
          <a:xfrm rot="21397229">
            <a:off x="674851" y="2797316"/>
            <a:ext cx="4008897" cy="1561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DD8A2636-D6B9-4117-BB93-C02FE6E2FBF4}"/>
              </a:ext>
            </a:extLst>
          </p:cNvPr>
          <p:cNvSpPr txBox="1"/>
          <p:nvPr/>
        </p:nvSpPr>
        <p:spPr>
          <a:xfrm>
            <a:off x="3943808" y="2357346"/>
            <a:ext cx="1632155" cy="646331"/>
          </a:xfrm>
          <a:prstGeom prst="rect">
            <a:avLst/>
          </a:prstGeom>
          <a:noFill/>
        </p:spPr>
        <p:txBody>
          <a:bodyPr wrap="square" rtlCol="0">
            <a:spAutoFit/>
          </a:bodyPr>
          <a:lstStyle/>
          <a:p>
            <a:pPr algn="ctr"/>
            <a:r>
              <a:rPr lang="zh-TW" altLang="en-US" dirty="0"/>
              <a:t>暴露與非暴露表現不同</a:t>
            </a:r>
          </a:p>
        </p:txBody>
      </p:sp>
      <p:sp>
        <p:nvSpPr>
          <p:cNvPr id="12" name="文字方塊 11">
            <a:extLst>
              <a:ext uri="{FF2B5EF4-FFF2-40B4-BE49-F238E27FC236}">
                <a16:creationId xmlns:a16="http://schemas.microsoft.com/office/drawing/2014/main" id="{E6CC0EB3-FB06-4367-90DD-FD247B48C40C}"/>
              </a:ext>
            </a:extLst>
          </p:cNvPr>
          <p:cNvSpPr txBox="1"/>
          <p:nvPr/>
        </p:nvSpPr>
        <p:spPr>
          <a:xfrm>
            <a:off x="437622" y="2366871"/>
            <a:ext cx="819150" cy="369332"/>
          </a:xfrm>
          <a:prstGeom prst="rect">
            <a:avLst/>
          </a:prstGeom>
          <a:noFill/>
        </p:spPr>
        <p:txBody>
          <a:bodyPr wrap="square" rtlCol="0">
            <a:spAutoFit/>
          </a:bodyPr>
          <a:lstStyle/>
          <a:p>
            <a:r>
              <a:rPr lang="zh-TW" altLang="en-US" dirty="0"/>
              <a:t>早晨</a:t>
            </a:r>
          </a:p>
        </p:txBody>
      </p:sp>
      <p:sp>
        <p:nvSpPr>
          <p:cNvPr id="13" name="文字方塊 12">
            <a:extLst>
              <a:ext uri="{FF2B5EF4-FFF2-40B4-BE49-F238E27FC236}">
                <a16:creationId xmlns:a16="http://schemas.microsoft.com/office/drawing/2014/main" id="{F7078707-92DC-483C-88FC-11D75D3D84EC}"/>
              </a:ext>
            </a:extLst>
          </p:cNvPr>
          <p:cNvSpPr txBox="1"/>
          <p:nvPr/>
        </p:nvSpPr>
        <p:spPr>
          <a:xfrm>
            <a:off x="437622" y="4604491"/>
            <a:ext cx="819150" cy="369332"/>
          </a:xfrm>
          <a:prstGeom prst="rect">
            <a:avLst/>
          </a:prstGeom>
          <a:noFill/>
        </p:spPr>
        <p:txBody>
          <a:bodyPr wrap="square" rtlCol="0">
            <a:spAutoFit/>
          </a:bodyPr>
          <a:lstStyle/>
          <a:p>
            <a:r>
              <a:rPr lang="zh-TW" altLang="en-US" dirty="0"/>
              <a:t>傍晚</a:t>
            </a:r>
          </a:p>
        </p:txBody>
      </p:sp>
    </p:spTree>
    <p:extLst>
      <p:ext uri="{BB962C8B-B14F-4D97-AF65-F5344CB8AC3E}">
        <p14:creationId xmlns:p14="http://schemas.microsoft.com/office/powerpoint/2010/main" val="3032843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BD64C-334E-4886-A43F-EE7869BA427E}"/>
              </a:ext>
            </a:extLst>
          </p:cNvPr>
          <p:cNvSpPr>
            <a:spLocks noGrp="1"/>
          </p:cNvSpPr>
          <p:nvPr>
            <p:ph type="title"/>
          </p:nvPr>
        </p:nvSpPr>
        <p:spPr/>
        <p:txBody>
          <a:bodyPr/>
          <a:lstStyle/>
          <a:p>
            <a:r>
              <a:rPr lang="zh-TW" altLang="en-US" dirty="0"/>
              <a:t>以傍晚</a:t>
            </a:r>
            <a:r>
              <a:rPr lang="en-US" altLang="zh-TW" dirty="0"/>
              <a:t>Cortisol</a:t>
            </a:r>
            <a:r>
              <a:rPr lang="zh-TW" altLang="en-US" dirty="0"/>
              <a:t>排序分布</a:t>
            </a:r>
          </a:p>
        </p:txBody>
      </p:sp>
      <p:sp>
        <p:nvSpPr>
          <p:cNvPr id="4" name="投影片編號版面配置區 3">
            <a:extLst>
              <a:ext uri="{FF2B5EF4-FFF2-40B4-BE49-F238E27FC236}">
                <a16:creationId xmlns:a16="http://schemas.microsoft.com/office/drawing/2014/main" id="{B6EB398E-8979-4CED-A2FF-4D231AF4A290}"/>
              </a:ext>
            </a:extLst>
          </p:cNvPr>
          <p:cNvSpPr>
            <a:spLocks noGrp="1"/>
          </p:cNvSpPr>
          <p:nvPr>
            <p:ph type="sldNum" sz="quarter" idx="12"/>
          </p:nvPr>
        </p:nvSpPr>
        <p:spPr/>
        <p:txBody>
          <a:bodyPr/>
          <a:lstStyle/>
          <a:p>
            <a:fld id="{F230EE04-BD3A-40AA-92AC-647453D5DADF}" type="slidenum">
              <a:rPr lang="zh-TW" altLang="en-US" smtClean="0"/>
              <a:t>24</a:t>
            </a:fld>
            <a:endParaRPr lang="zh-TW" altLang="en-US"/>
          </a:p>
        </p:txBody>
      </p:sp>
      <p:sp>
        <p:nvSpPr>
          <p:cNvPr id="10" name="內容版面配置區 2">
            <a:extLst>
              <a:ext uri="{FF2B5EF4-FFF2-40B4-BE49-F238E27FC236}">
                <a16:creationId xmlns:a16="http://schemas.microsoft.com/office/drawing/2014/main" id="{606232A1-3220-4427-BCDB-CF77E4C6B54B}"/>
              </a:ext>
            </a:extLst>
          </p:cNvPr>
          <p:cNvSpPr>
            <a:spLocks noGrp="1"/>
          </p:cNvSpPr>
          <p:nvPr>
            <p:ph idx="1"/>
          </p:nvPr>
        </p:nvSpPr>
        <p:spPr>
          <a:xfrm>
            <a:off x="720436" y="1321724"/>
            <a:ext cx="10633364" cy="835995"/>
          </a:xfrm>
        </p:spPr>
        <p:txBody>
          <a:bodyPr>
            <a:normAutofit/>
          </a:bodyPr>
          <a:lstStyle/>
          <a:p>
            <a:r>
              <a:rPr lang="zh-TW" altLang="en-US" sz="2000" dirty="0">
                <a:solidFill>
                  <a:schemeClr val="accent1">
                    <a:lumMod val="75000"/>
                  </a:schemeClr>
                </a:solidFill>
              </a:rPr>
              <a:t>藍</a:t>
            </a:r>
            <a:r>
              <a:rPr lang="en-US" altLang="zh-TW" sz="2000" dirty="0"/>
              <a:t>:</a:t>
            </a:r>
            <a:r>
              <a:rPr lang="zh-TW" altLang="en-US" sz="2000" dirty="0"/>
              <a:t> 暴露噪音</a:t>
            </a:r>
            <a:endParaRPr lang="en-US" altLang="zh-TW" sz="2000" dirty="0"/>
          </a:p>
          <a:p>
            <a:r>
              <a:rPr lang="zh-TW" altLang="en-US" sz="2000" dirty="0">
                <a:solidFill>
                  <a:schemeClr val="accent2"/>
                </a:solidFill>
              </a:rPr>
              <a:t>橘</a:t>
            </a:r>
            <a:r>
              <a:rPr lang="en-US" altLang="zh-TW" sz="2000" dirty="0"/>
              <a:t>:</a:t>
            </a:r>
            <a:r>
              <a:rPr lang="zh-TW" altLang="en-US" sz="2000" dirty="0"/>
              <a:t> 非暴露噪音</a:t>
            </a:r>
          </a:p>
        </p:txBody>
      </p:sp>
      <p:pic>
        <p:nvPicPr>
          <p:cNvPr id="12" name="圖片 11">
            <a:extLst>
              <a:ext uri="{FF2B5EF4-FFF2-40B4-BE49-F238E27FC236}">
                <a16:creationId xmlns:a16="http://schemas.microsoft.com/office/drawing/2014/main" id="{1BCABDDF-8667-4A07-ABB6-571D82F793AC}"/>
              </a:ext>
            </a:extLst>
          </p:cNvPr>
          <p:cNvPicPr>
            <a:picLocks noChangeAspect="1"/>
          </p:cNvPicPr>
          <p:nvPr/>
        </p:nvPicPr>
        <p:blipFill>
          <a:blip r:embed="rId2"/>
          <a:stretch>
            <a:fillRect/>
          </a:stretch>
        </p:blipFill>
        <p:spPr>
          <a:xfrm>
            <a:off x="237307" y="2279699"/>
            <a:ext cx="11717385" cy="4401164"/>
          </a:xfrm>
          <a:prstGeom prst="rect">
            <a:avLst/>
          </a:prstGeom>
        </p:spPr>
      </p:pic>
      <p:cxnSp>
        <p:nvCxnSpPr>
          <p:cNvPr id="14" name="直線接點 13">
            <a:extLst>
              <a:ext uri="{FF2B5EF4-FFF2-40B4-BE49-F238E27FC236}">
                <a16:creationId xmlns:a16="http://schemas.microsoft.com/office/drawing/2014/main" id="{101011E2-054C-418B-B84E-9768291B8A53}"/>
              </a:ext>
            </a:extLst>
          </p:cNvPr>
          <p:cNvCxnSpPr>
            <a:cxnSpLocks/>
          </p:cNvCxnSpPr>
          <p:nvPr/>
        </p:nvCxnSpPr>
        <p:spPr>
          <a:xfrm flipH="1">
            <a:off x="2467897"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D6A8783-CC91-4C27-9ACD-47501684BCBC}"/>
              </a:ext>
            </a:extLst>
          </p:cNvPr>
          <p:cNvCxnSpPr>
            <a:cxnSpLocks/>
          </p:cNvCxnSpPr>
          <p:nvPr/>
        </p:nvCxnSpPr>
        <p:spPr>
          <a:xfrm flipH="1">
            <a:off x="5255342"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568ACFC-D0DB-44CB-9382-9902959847A3}"/>
              </a:ext>
            </a:extLst>
          </p:cNvPr>
          <p:cNvCxnSpPr>
            <a:cxnSpLocks/>
          </p:cNvCxnSpPr>
          <p:nvPr/>
        </p:nvCxnSpPr>
        <p:spPr>
          <a:xfrm flipH="1">
            <a:off x="6346723"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FD3C406C-E6E6-4463-8277-0AC036707484}"/>
              </a:ext>
            </a:extLst>
          </p:cNvPr>
          <p:cNvCxnSpPr>
            <a:cxnSpLocks/>
          </p:cNvCxnSpPr>
          <p:nvPr/>
        </p:nvCxnSpPr>
        <p:spPr>
          <a:xfrm flipH="1">
            <a:off x="7986250" y="2349909"/>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E4E0773A-513B-4219-8ABF-1D933B5A64F8}"/>
              </a:ext>
            </a:extLst>
          </p:cNvPr>
          <p:cNvSpPr txBox="1"/>
          <p:nvPr/>
        </p:nvSpPr>
        <p:spPr>
          <a:xfrm>
            <a:off x="3640956" y="2347143"/>
            <a:ext cx="1632155" cy="646331"/>
          </a:xfrm>
          <a:prstGeom prst="rect">
            <a:avLst/>
          </a:prstGeom>
          <a:noFill/>
        </p:spPr>
        <p:txBody>
          <a:bodyPr wrap="square" rtlCol="0">
            <a:spAutoFit/>
          </a:bodyPr>
          <a:lstStyle/>
          <a:p>
            <a:pPr algn="ctr"/>
            <a:r>
              <a:rPr lang="zh-TW" altLang="en-US" dirty="0"/>
              <a:t>暴露與非暴露表現不同</a:t>
            </a:r>
          </a:p>
        </p:txBody>
      </p:sp>
      <p:sp>
        <p:nvSpPr>
          <p:cNvPr id="21" name="文字方塊 20">
            <a:extLst>
              <a:ext uri="{FF2B5EF4-FFF2-40B4-BE49-F238E27FC236}">
                <a16:creationId xmlns:a16="http://schemas.microsoft.com/office/drawing/2014/main" id="{853A4716-F392-4876-BA68-656D05214E84}"/>
              </a:ext>
            </a:extLst>
          </p:cNvPr>
          <p:cNvSpPr txBox="1"/>
          <p:nvPr/>
        </p:nvSpPr>
        <p:spPr>
          <a:xfrm>
            <a:off x="437622" y="4652871"/>
            <a:ext cx="819150" cy="369332"/>
          </a:xfrm>
          <a:prstGeom prst="rect">
            <a:avLst/>
          </a:prstGeom>
          <a:noFill/>
        </p:spPr>
        <p:txBody>
          <a:bodyPr wrap="square" rtlCol="0">
            <a:spAutoFit/>
          </a:bodyPr>
          <a:lstStyle/>
          <a:p>
            <a:r>
              <a:rPr lang="zh-TW" altLang="en-US" dirty="0"/>
              <a:t>早晨</a:t>
            </a:r>
          </a:p>
        </p:txBody>
      </p:sp>
      <p:sp>
        <p:nvSpPr>
          <p:cNvPr id="22" name="文字方塊 21">
            <a:extLst>
              <a:ext uri="{FF2B5EF4-FFF2-40B4-BE49-F238E27FC236}">
                <a16:creationId xmlns:a16="http://schemas.microsoft.com/office/drawing/2014/main" id="{EB7AED4C-88C4-4A3F-B7D0-964E9235A96E}"/>
              </a:ext>
            </a:extLst>
          </p:cNvPr>
          <p:cNvSpPr txBox="1"/>
          <p:nvPr/>
        </p:nvSpPr>
        <p:spPr>
          <a:xfrm>
            <a:off x="437622" y="2433051"/>
            <a:ext cx="1170260" cy="369332"/>
          </a:xfrm>
          <a:prstGeom prst="rect">
            <a:avLst/>
          </a:prstGeom>
          <a:noFill/>
        </p:spPr>
        <p:txBody>
          <a:bodyPr wrap="square" rtlCol="0">
            <a:spAutoFit/>
          </a:bodyPr>
          <a:lstStyle/>
          <a:p>
            <a:r>
              <a:rPr lang="zh-TW" altLang="en-US" dirty="0"/>
              <a:t>傍晚</a:t>
            </a:r>
          </a:p>
        </p:txBody>
      </p:sp>
    </p:spTree>
    <p:extLst>
      <p:ext uri="{BB962C8B-B14F-4D97-AF65-F5344CB8AC3E}">
        <p14:creationId xmlns:p14="http://schemas.microsoft.com/office/powerpoint/2010/main" val="942243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文字, 丈量尺 的圖片&#10;&#10;自動產生的描述">
            <a:extLst>
              <a:ext uri="{FF2B5EF4-FFF2-40B4-BE49-F238E27FC236}">
                <a16:creationId xmlns:a16="http://schemas.microsoft.com/office/drawing/2014/main" id="{3ECF2279-8C4F-41D0-A63A-CE9EE16AAC07}"/>
              </a:ext>
            </a:extLst>
          </p:cNvPr>
          <p:cNvPicPr>
            <a:picLocks noChangeAspect="1"/>
          </p:cNvPicPr>
          <p:nvPr/>
        </p:nvPicPr>
        <p:blipFill>
          <a:blip r:embed="rId2"/>
          <a:stretch>
            <a:fillRect/>
          </a:stretch>
        </p:blipFill>
        <p:spPr>
          <a:xfrm>
            <a:off x="1368935" y="1150410"/>
            <a:ext cx="10106848" cy="5707590"/>
          </a:xfrm>
          <a:prstGeom prst="rect">
            <a:avLst/>
          </a:prstGeom>
        </p:spPr>
      </p:pic>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總次數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25</a:t>
            </a:fld>
            <a:endParaRPr lang="zh-TW" altLang="en-US"/>
          </a:p>
        </p:txBody>
      </p:sp>
      <p:cxnSp>
        <p:nvCxnSpPr>
          <p:cNvPr id="10" name="直線接點 9">
            <a:extLst>
              <a:ext uri="{FF2B5EF4-FFF2-40B4-BE49-F238E27FC236}">
                <a16:creationId xmlns:a16="http://schemas.microsoft.com/office/drawing/2014/main" id="{08EFABBE-C021-4FF5-894C-D8EC950F871D}"/>
              </a:ext>
            </a:extLst>
          </p:cNvPr>
          <p:cNvCxnSpPr>
            <a:cxnSpLocks/>
          </p:cNvCxnSpPr>
          <p:nvPr/>
        </p:nvCxnSpPr>
        <p:spPr>
          <a:xfrm>
            <a:off x="1640450" y="2333624"/>
            <a:ext cx="9713350"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文字方塊 11">
            <a:extLst>
              <a:ext uri="{FF2B5EF4-FFF2-40B4-BE49-F238E27FC236}">
                <a16:creationId xmlns:a16="http://schemas.microsoft.com/office/drawing/2014/main" id="{0A52AB84-4521-4595-8495-2CD1E21D0513}"/>
              </a:ext>
            </a:extLst>
          </p:cNvPr>
          <p:cNvSpPr txBox="1"/>
          <p:nvPr/>
        </p:nvSpPr>
        <p:spPr>
          <a:xfrm>
            <a:off x="217970" y="1918126"/>
            <a:ext cx="1228725" cy="830997"/>
          </a:xfrm>
          <a:prstGeom prst="rect">
            <a:avLst/>
          </a:prstGeom>
          <a:noFill/>
        </p:spPr>
        <p:txBody>
          <a:bodyPr wrap="square" rtlCol="0">
            <a:spAutoFit/>
          </a:bodyPr>
          <a:lstStyle/>
          <a:p>
            <a:r>
              <a:rPr lang="zh-TW" altLang="en-US" sz="1600" dirty="0"/>
              <a:t>典型睡眠</a:t>
            </a:r>
            <a:r>
              <a:rPr lang="en-US" altLang="zh-TW" sz="1600" dirty="0"/>
              <a:t>REM</a:t>
            </a:r>
            <a:r>
              <a:rPr lang="zh-TW" altLang="en-US" sz="1600" dirty="0"/>
              <a:t>總次數約為</a:t>
            </a:r>
            <a:r>
              <a:rPr lang="en-US" altLang="zh-TW" sz="1600" dirty="0"/>
              <a:t>5</a:t>
            </a:r>
            <a:r>
              <a:rPr lang="zh-TW" altLang="en-US" sz="1600" dirty="0"/>
              <a:t>、</a:t>
            </a:r>
            <a:r>
              <a:rPr lang="en-US" altLang="zh-TW" sz="1600" dirty="0"/>
              <a:t>6</a:t>
            </a:r>
            <a:r>
              <a:rPr lang="zh-TW" altLang="en-US" sz="1600" dirty="0"/>
              <a:t>次</a:t>
            </a:r>
          </a:p>
        </p:txBody>
      </p:sp>
    </p:spTree>
    <p:extLst>
      <p:ext uri="{BB962C8B-B14F-4D97-AF65-F5344CB8AC3E}">
        <p14:creationId xmlns:p14="http://schemas.microsoft.com/office/powerpoint/2010/main" val="1416800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文字, 丈量尺 的圖片&#10;&#10;自動產生的描述">
            <a:extLst>
              <a:ext uri="{FF2B5EF4-FFF2-40B4-BE49-F238E27FC236}">
                <a16:creationId xmlns:a16="http://schemas.microsoft.com/office/drawing/2014/main" id="{5E2AA7AF-B4F6-4CB4-BACE-CA3B97836CB7}"/>
              </a:ext>
            </a:extLst>
          </p:cNvPr>
          <p:cNvPicPr>
            <a:picLocks noChangeAspect="1"/>
          </p:cNvPicPr>
          <p:nvPr/>
        </p:nvPicPr>
        <p:blipFill>
          <a:blip r:embed="rId2"/>
          <a:stretch>
            <a:fillRect/>
          </a:stretch>
        </p:blipFill>
        <p:spPr>
          <a:xfrm>
            <a:off x="1385638" y="1095570"/>
            <a:ext cx="10054464" cy="5671274"/>
          </a:xfrm>
          <a:prstGeom prst="rect">
            <a:avLst/>
          </a:prstGeom>
        </p:spPr>
      </p:pic>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總秒數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26</a:t>
            </a:fld>
            <a:endParaRPr lang="zh-TW" altLang="en-US"/>
          </a:p>
        </p:txBody>
      </p:sp>
      <p:cxnSp>
        <p:nvCxnSpPr>
          <p:cNvPr id="7" name="直線接點 6">
            <a:extLst>
              <a:ext uri="{FF2B5EF4-FFF2-40B4-BE49-F238E27FC236}">
                <a16:creationId xmlns:a16="http://schemas.microsoft.com/office/drawing/2014/main" id="{6753C919-6A66-4832-AA74-FED2D7C43C62}"/>
              </a:ext>
            </a:extLst>
          </p:cNvPr>
          <p:cNvCxnSpPr>
            <a:cxnSpLocks/>
          </p:cNvCxnSpPr>
          <p:nvPr/>
        </p:nvCxnSpPr>
        <p:spPr>
          <a:xfrm>
            <a:off x="1727835" y="1898118"/>
            <a:ext cx="9648825"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9" name="文字方塊 8">
            <a:extLst>
              <a:ext uri="{FF2B5EF4-FFF2-40B4-BE49-F238E27FC236}">
                <a16:creationId xmlns:a16="http://schemas.microsoft.com/office/drawing/2014/main" id="{EE6C5F36-BF0F-40CA-9E44-A857838FA0D4}"/>
              </a:ext>
            </a:extLst>
          </p:cNvPr>
          <p:cNvSpPr txBox="1"/>
          <p:nvPr/>
        </p:nvSpPr>
        <p:spPr>
          <a:xfrm>
            <a:off x="156912" y="1981200"/>
            <a:ext cx="1228725" cy="584775"/>
          </a:xfrm>
          <a:prstGeom prst="rect">
            <a:avLst/>
          </a:prstGeom>
          <a:noFill/>
        </p:spPr>
        <p:txBody>
          <a:bodyPr wrap="square" rtlCol="0">
            <a:spAutoFit/>
          </a:bodyPr>
          <a:lstStyle/>
          <a:p>
            <a:r>
              <a:rPr lang="zh-TW" altLang="en-US" sz="1600" dirty="0"/>
              <a:t>約佔總睡眠時間</a:t>
            </a:r>
            <a:r>
              <a:rPr lang="en-US" altLang="zh-TW" sz="1600" dirty="0"/>
              <a:t>20%</a:t>
            </a:r>
            <a:endParaRPr lang="zh-TW" altLang="en-US" sz="1600" dirty="0"/>
          </a:p>
        </p:txBody>
      </p:sp>
    </p:spTree>
    <p:extLst>
      <p:ext uri="{BB962C8B-B14F-4D97-AF65-F5344CB8AC3E}">
        <p14:creationId xmlns:p14="http://schemas.microsoft.com/office/powerpoint/2010/main" val="1362353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文字, 丈量尺 的圖片&#10;&#10;自動產生的描述">
            <a:extLst>
              <a:ext uri="{FF2B5EF4-FFF2-40B4-BE49-F238E27FC236}">
                <a16:creationId xmlns:a16="http://schemas.microsoft.com/office/drawing/2014/main" id="{2D72FBCB-391C-43D0-8E12-19BEF70BD14F}"/>
              </a:ext>
            </a:extLst>
          </p:cNvPr>
          <p:cNvPicPr>
            <a:picLocks noChangeAspect="1"/>
          </p:cNvPicPr>
          <p:nvPr/>
        </p:nvPicPr>
        <p:blipFill>
          <a:blip r:embed="rId2"/>
          <a:stretch>
            <a:fillRect/>
          </a:stretch>
        </p:blipFill>
        <p:spPr>
          <a:xfrm>
            <a:off x="1385637" y="1080888"/>
            <a:ext cx="10022865" cy="5704750"/>
          </a:xfrm>
          <a:prstGeom prst="rect">
            <a:avLst/>
          </a:prstGeom>
        </p:spPr>
      </p:pic>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Percentage</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27</a:t>
            </a:fld>
            <a:endParaRPr lang="zh-TW" altLang="en-US"/>
          </a:p>
        </p:txBody>
      </p:sp>
      <p:cxnSp>
        <p:nvCxnSpPr>
          <p:cNvPr id="7" name="直線接點 6">
            <a:extLst>
              <a:ext uri="{FF2B5EF4-FFF2-40B4-BE49-F238E27FC236}">
                <a16:creationId xmlns:a16="http://schemas.microsoft.com/office/drawing/2014/main" id="{AEAB817A-9278-4470-8DE1-06C5416F04E0}"/>
              </a:ext>
            </a:extLst>
          </p:cNvPr>
          <p:cNvCxnSpPr>
            <a:cxnSpLocks/>
          </p:cNvCxnSpPr>
          <p:nvPr/>
        </p:nvCxnSpPr>
        <p:spPr>
          <a:xfrm>
            <a:off x="1570808" y="1752600"/>
            <a:ext cx="9782992"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文字方塊 11">
            <a:extLst>
              <a:ext uri="{FF2B5EF4-FFF2-40B4-BE49-F238E27FC236}">
                <a16:creationId xmlns:a16="http://schemas.microsoft.com/office/drawing/2014/main" id="{2357A1B1-63E7-49F9-9021-2C0B7D78D032}"/>
              </a:ext>
            </a:extLst>
          </p:cNvPr>
          <p:cNvSpPr txBox="1"/>
          <p:nvPr/>
        </p:nvSpPr>
        <p:spPr>
          <a:xfrm>
            <a:off x="156912" y="1981200"/>
            <a:ext cx="1228725" cy="584775"/>
          </a:xfrm>
          <a:prstGeom prst="rect">
            <a:avLst/>
          </a:prstGeom>
          <a:noFill/>
        </p:spPr>
        <p:txBody>
          <a:bodyPr wrap="square" rtlCol="0">
            <a:spAutoFit/>
          </a:bodyPr>
          <a:lstStyle/>
          <a:p>
            <a:r>
              <a:rPr lang="zh-TW" altLang="en-US" sz="1600" dirty="0"/>
              <a:t>約佔總睡眠時間</a:t>
            </a:r>
            <a:r>
              <a:rPr lang="en-US" altLang="zh-TW" sz="1600" dirty="0"/>
              <a:t>20%</a:t>
            </a:r>
            <a:endParaRPr lang="zh-TW" altLang="en-US" sz="1600" dirty="0"/>
          </a:p>
        </p:txBody>
      </p:sp>
    </p:spTree>
    <p:extLst>
      <p:ext uri="{BB962C8B-B14F-4D97-AF65-F5344CB8AC3E}">
        <p14:creationId xmlns:p14="http://schemas.microsoft.com/office/powerpoint/2010/main" val="131929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文字, 丈量尺 的圖片&#10;&#10;自動產生的描述">
            <a:extLst>
              <a:ext uri="{FF2B5EF4-FFF2-40B4-BE49-F238E27FC236}">
                <a16:creationId xmlns:a16="http://schemas.microsoft.com/office/drawing/2014/main" id="{52695254-4998-4C7F-81A3-D968FA8DB16E}"/>
              </a:ext>
            </a:extLst>
          </p:cNvPr>
          <p:cNvPicPr>
            <a:picLocks noChangeAspect="1"/>
          </p:cNvPicPr>
          <p:nvPr/>
        </p:nvPicPr>
        <p:blipFill>
          <a:blip r:embed="rId2"/>
          <a:stretch>
            <a:fillRect/>
          </a:stretch>
        </p:blipFill>
        <p:spPr>
          <a:xfrm>
            <a:off x="1602225" y="1109215"/>
            <a:ext cx="10056376" cy="5710685"/>
          </a:xfrm>
          <a:prstGeom prst="rect">
            <a:avLst/>
          </a:prstGeom>
        </p:spPr>
      </p:pic>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平均長度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28</a:t>
            </a:fld>
            <a:endParaRPr lang="zh-TW" altLang="en-US"/>
          </a:p>
        </p:txBody>
      </p:sp>
      <p:sp>
        <p:nvSpPr>
          <p:cNvPr id="9" name="文字方塊 8">
            <a:extLst>
              <a:ext uri="{FF2B5EF4-FFF2-40B4-BE49-F238E27FC236}">
                <a16:creationId xmlns:a16="http://schemas.microsoft.com/office/drawing/2014/main" id="{F28AE974-0667-4255-B917-DD355804C867}"/>
              </a:ext>
            </a:extLst>
          </p:cNvPr>
          <p:cNvSpPr txBox="1"/>
          <p:nvPr/>
        </p:nvSpPr>
        <p:spPr>
          <a:xfrm>
            <a:off x="75702" y="1905000"/>
            <a:ext cx="1405188" cy="584775"/>
          </a:xfrm>
          <a:prstGeom prst="rect">
            <a:avLst/>
          </a:prstGeom>
          <a:noFill/>
        </p:spPr>
        <p:txBody>
          <a:bodyPr wrap="square" rtlCol="0">
            <a:spAutoFit/>
          </a:bodyPr>
          <a:lstStyle/>
          <a:p>
            <a:r>
              <a:rPr lang="zh-TW" altLang="en-US" sz="1600" dirty="0"/>
              <a:t>皆在正常範圍內</a:t>
            </a:r>
            <a:r>
              <a:rPr lang="en-US" altLang="zh-TW" sz="1600" dirty="0"/>
              <a:t>(5~30)min</a:t>
            </a:r>
            <a:endParaRPr lang="zh-TW" altLang="en-US" sz="1600" dirty="0"/>
          </a:p>
        </p:txBody>
      </p:sp>
    </p:spTree>
    <p:extLst>
      <p:ext uri="{BB962C8B-B14F-4D97-AF65-F5344CB8AC3E}">
        <p14:creationId xmlns:p14="http://schemas.microsoft.com/office/powerpoint/2010/main" val="1638949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文字, 丈量尺 的圖片&#10;&#10;自動產生的描述">
            <a:extLst>
              <a:ext uri="{FF2B5EF4-FFF2-40B4-BE49-F238E27FC236}">
                <a16:creationId xmlns:a16="http://schemas.microsoft.com/office/drawing/2014/main" id="{FBAA321B-FDCD-4039-82D6-1B72EBD839D3}"/>
              </a:ext>
            </a:extLst>
          </p:cNvPr>
          <p:cNvPicPr>
            <a:picLocks noChangeAspect="1"/>
          </p:cNvPicPr>
          <p:nvPr/>
        </p:nvPicPr>
        <p:blipFill>
          <a:blip r:embed="rId2"/>
          <a:stretch>
            <a:fillRect/>
          </a:stretch>
        </p:blipFill>
        <p:spPr>
          <a:xfrm>
            <a:off x="1328585" y="1081342"/>
            <a:ext cx="10235341" cy="5776658"/>
          </a:xfrm>
          <a:prstGeom prst="rect">
            <a:avLst/>
          </a:prstGeom>
        </p:spPr>
      </p:pic>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Latency</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29</a:t>
            </a:fld>
            <a:endParaRPr lang="zh-TW" altLang="en-US"/>
          </a:p>
        </p:txBody>
      </p:sp>
      <p:cxnSp>
        <p:nvCxnSpPr>
          <p:cNvPr id="7" name="直線接點 6">
            <a:extLst>
              <a:ext uri="{FF2B5EF4-FFF2-40B4-BE49-F238E27FC236}">
                <a16:creationId xmlns:a16="http://schemas.microsoft.com/office/drawing/2014/main" id="{6503407C-3E12-447B-B8E8-AA130276908A}"/>
              </a:ext>
            </a:extLst>
          </p:cNvPr>
          <p:cNvCxnSpPr>
            <a:cxnSpLocks/>
          </p:cNvCxnSpPr>
          <p:nvPr/>
        </p:nvCxnSpPr>
        <p:spPr>
          <a:xfrm>
            <a:off x="1806053" y="2445037"/>
            <a:ext cx="9547747"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9" name="文字方塊 8">
            <a:extLst>
              <a:ext uri="{FF2B5EF4-FFF2-40B4-BE49-F238E27FC236}">
                <a16:creationId xmlns:a16="http://schemas.microsoft.com/office/drawing/2014/main" id="{0DD502B3-58AA-469A-8427-FC64FCA61A98}"/>
              </a:ext>
            </a:extLst>
          </p:cNvPr>
          <p:cNvSpPr txBox="1"/>
          <p:nvPr/>
        </p:nvSpPr>
        <p:spPr>
          <a:xfrm>
            <a:off x="276670" y="2152650"/>
            <a:ext cx="1328416" cy="584775"/>
          </a:xfrm>
          <a:prstGeom prst="rect">
            <a:avLst/>
          </a:prstGeom>
          <a:noFill/>
        </p:spPr>
        <p:txBody>
          <a:bodyPr wrap="square" rtlCol="0">
            <a:spAutoFit/>
          </a:bodyPr>
          <a:lstStyle/>
          <a:p>
            <a:r>
              <a:rPr lang="zh-TW" altLang="en-US" sz="1600" dirty="0"/>
              <a:t>低於</a:t>
            </a:r>
            <a:r>
              <a:rPr lang="en-US" altLang="zh-TW" sz="1600" dirty="0"/>
              <a:t>70min</a:t>
            </a:r>
            <a:r>
              <a:rPr lang="zh-TW" altLang="en-US" sz="1600" dirty="0"/>
              <a:t>為異常</a:t>
            </a:r>
          </a:p>
        </p:txBody>
      </p:sp>
    </p:spTree>
    <p:extLst>
      <p:ext uri="{BB962C8B-B14F-4D97-AF65-F5344CB8AC3E}">
        <p14:creationId xmlns:p14="http://schemas.microsoft.com/office/powerpoint/2010/main" val="267218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736C6-AB7F-4982-85D3-83B4D5900BCB}"/>
              </a:ext>
            </a:extLst>
          </p:cNvPr>
          <p:cNvSpPr>
            <a:spLocks noGrp="1"/>
          </p:cNvSpPr>
          <p:nvPr>
            <p:ph type="title"/>
          </p:nvPr>
        </p:nvSpPr>
        <p:spPr/>
        <p:txBody>
          <a:bodyPr/>
          <a:lstStyle/>
          <a:p>
            <a:r>
              <a:rPr lang="zh-TW" altLang="en-US" dirty="0"/>
              <a:t>從</a:t>
            </a:r>
            <a:r>
              <a:rPr lang="en-US" altLang="zh-TW" dirty="0"/>
              <a:t>Cortisol</a:t>
            </a:r>
            <a:r>
              <a:rPr lang="zh-TW" altLang="en-US" dirty="0"/>
              <a:t>分群觀察睡眠指標表現</a:t>
            </a:r>
          </a:p>
        </p:txBody>
      </p:sp>
      <p:sp>
        <p:nvSpPr>
          <p:cNvPr id="3" name="內容版面配置區 2">
            <a:extLst>
              <a:ext uri="{FF2B5EF4-FFF2-40B4-BE49-F238E27FC236}">
                <a16:creationId xmlns:a16="http://schemas.microsoft.com/office/drawing/2014/main" id="{B57B31B4-13AE-49FA-BE1D-41D57868039B}"/>
              </a:ext>
            </a:extLst>
          </p:cNvPr>
          <p:cNvSpPr>
            <a:spLocks noGrp="1"/>
          </p:cNvSpPr>
          <p:nvPr>
            <p:ph idx="1"/>
          </p:nvPr>
        </p:nvSpPr>
        <p:spPr>
          <a:xfrm>
            <a:off x="720436" y="1321724"/>
            <a:ext cx="10633364" cy="5737837"/>
          </a:xfrm>
        </p:spPr>
        <p:txBody>
          <a:bodyPr>
            <a:normAutofit/>
          </a:bodyPr>
          <a:lstStyle/>
          <a:p>
            <a:pPr marL="342900" indent="-342900">
              <a:buFont typeface="Arial" panose="020B0604020202020204" pitchFamily="34" charset="0"/>
              <a:buChar char="•"/>
            </a:pPr>
            <a:r>
              <a:rPr lang="en-US" altLang="zh-TW" dirty="0"/>
              <a:t>Cortisol</a:t>
            </a:r>
            <a:r>
              <a:rPr lang="zh-TW" altLang="en-US" dirty="0"/>
              <a:t>一般在</a:t>
            </a:r>
            <a:r>
              <a:rPr lang="zh-TW" altLang="en-US" dirty="0">
                <a:solidFill>
                  <a:schemeClr val="accent1"/>
                </a:solidFill>
              </a:rPr>
              <a:t>晚上會降至低點</a:t>
            </a:r>
            <a:r>
              <a:rPr lang="en-US" altLang="zh-TW" dirty="0"/>
              <a:t>(</a:t>
            </a:r>
            <a:r>
              <a:rPr lang="zh-TW" altLang="en-US" dirty="0"/>
              <a:t>放鬆易入睡</a:t>
            </a:r>
            <a:r>
              <a:rPr lang="en-US" altLang="zh-TW" dirty="0"/>
              <a:t>)</a:t>
            </a:r>
            <a:r>
              <a:rPr lang="zh-TW" altLang="en-US" dirty="0"/>
              <a:t>，在</a:t>
            </a:r>
            <a:r>
              <a:rPr lang="zh-TW" altLang="en-US" dirty="0">
                <a:solidFill>
                  <a:schemeClr val="accent1"/>
                </a:solidFill>
              </a:rPr>
              <a:t>早晨升至高點</a:t>
            </a:r>
            <a:r>
              <a:rPr lang="en-US" altLang="zh-TW" dirty="0"/>
              <a:t>(</a:t>
            </a:r>
            <a:r>
              <a:rPr lang="zh-TW" altLang="en-US" dirty="0"/>
              <a:t>有精神</a:t>
            </a:r>
            <a:r>
              <a:rPr lang="en-US" altLang="zh-TW" dirty="0"/>
              <a:t>)</a:t>
            </a:r>
          </a:p>
          <a:p>
            <a:pPr marL="342900" indent="-342900">
              <a:buFont typeface="Arial" panose="020B0604020202020204" pitchFamily="34" charset="0"/>
              <a:buChar char="•"/>
            </a:pPr>
            <a:r>
              <a:rPr lang="zh-TW" altLang="en-US" dirty="0">
                <a:solidFill>
                  <a:schemeClr val="accent1"/>
                </a:solidFill>
              </a:rPr>
              <a:t>噪音下</a:t>
            </a:r>
            <a:r>
              <a:rPr lang="zh-TW" altLang="en-US" dirty="0"/>
              <a:t>可能導致傍晚的</a:t>
            </a:r>
            <a:r>
              <a:rPr lang="en-US" altLang="zh-TW" dirty="0"/>
              <a:t>cortisol</a:t>
            </a:r>
            <a:r>
              <a:rPr lang="zh-TW" altLang="en-US" dirty="0">
                <a:solidFill>
                  <a:schemeClr val="accent1"/>
                </a:solidFill>
              </a:rPr>
              <a:t>無法降至低點</a:t>
            </a:r>
            <a:r>
              <a:rPr lang="zh-TW" altLang="en-US" dirty="0"/>
              <a:t>，或著早晨</a:t>
            </a:r>
            <a:r>
              <a:rPr lang="zh-TW" altLang="en-US" dirty="0">
                <a:solidFill>
                  <a:schemeClr val="accent1"/>
                </a:solidFill>
              </a:rPr>
              <a:t>無法提升至高點</a:t>
            </a:r>
            <a:endParaRPr lang="en-US" altLang="zh-TW" dirty="0">
              <a:solidFill>
                <a:schemeClr val="accent1"/>
              </a:solidFill>
            </a:endParaRPr>
          </a:p>
          <a:p>
            <a:pPr marL="342900" indent="-342900">
              <a:buFont typeface="Arial" panose="020B0604020202020204" pitchFamily="34" charset="0"/>
              <a:buChar char="•"/>
            </a:pPr>
            <a:r>
              <a:rPr lang="zh-TW" altLang="en-US" dirty="0"/>
              <a:t>可以分兩個面向來觀察與睡眠指標的關係</a:t>
            </a:r>
            <a:endParaRPr lang="en-US" altLang="zh-TW" dirty="0"/>
          </a:p>
          <a:p>
            <a:pPr marL="342900" indent="-342900">
              <a:buFont typeface="Arial" panose="020B0604020202020204" pitchFamily="34" charset="0"/>
              <a:buChar char="•"/>
            </a:pPr>
            <a:endParaRPr lang="en-US" altLang="zh-TW" dirty="0"/>
          </a:p>
          <a:p>
            <a:pPr marL="914400" lvl="1" indent="-457200">
              <a:buFont typeface="+mj-lt"/>
              <a:buAutoNum type="arabicPeriod"/>
            </a:pPr>
            <a:r>
              <a:rPr lang="zh-TW" altLang="en-US" dirty="0">
                <a:solidFill>
                  <a:schemeClr val="accent1"/>
                </a:solidFill>
              </a:rPr>
              <a:t>絕對</a:t>
            </a:r>
            <a:r>
              <a:rPr lang="en-US" altLang="zh-TW" dirty="0">
                <a:solidFill>
                  <a:schemeClr val="accent1"/>
                </a:solidFill>
              </a:rPr>
              <a:t>cortisol</a:t>
            </a:r>
            <a:r>
              <a:rPr lang="zh-TW" altLang="en-US" dirty="0">
                <a:solidFill>
                  <a:schemeClr val="accent1"/>
                </a:solidFill>
              </a:rPr>
              <a:t>值</a:t>
            </a:r>
            <a:r>
              <a:rPr lang="zh-TW" altLang="en-US" dirty="0"/>
              <a:t>來與他人比較睡眠指標數值</a:t>
            </a:r>
            <a:endParaRPr lang="en-US" altLang="zh-TW" dirty="0"/>
          </a:p>
          <a:p>
            <a:pPr marL="914400" lvl="1" indent="-457200">
              <a:buFont typeface="+mj-lt"/>
              <a:buAutoNum type="arabicPeriod"/>
            </a:pPr>
            <a:endParaRPr lang="en-US" altLang="zh-TW" dirty="0">
              <a:solidFill>
                <a:schemeClr val="accent1">
                  <a:lumMod val="75000"/>
                </a:schemeClr>
              </a:solidFill>
            </a:endParaRPr>
          </a:p>
          <a:p>
            <a:pPr marL="914400" lvl="1" indent="-457200">
              <a:buFont typeface="+mj-lt"/>
              <a:buAutoNum type="arabicPeriod"/>
            </a:pPr>
            <a:r>
              <a:rPr lang="zh-TW" altLang="en-US" dirty="0">
                <a:solidFill>
                  <a:schemeClr val="accent1"/>
                </a:solidFill>
              </a:rPr>
              <a:t>自身</a:t>
            </a:r>
            <a:r>
              <a:rPr lang="en-US" altLang="zh-TW" dirty="0">
                <a:solidFill>
                  <a:schemeClr val="accent1"/>
                </a:solidFill>
              </a:rPr>
              <a:t>cortisol</a:t>
            </a:r>
            <a:r>
              <a:rPr lang="zh-TW" altLang="en-US" dirty="0">
                <a:solidFill>
                  <a:schemeClr val="accent1"/>
                </a:solidFill>
              </a:rPr>
              <a:t>變化量</a:t>
            </a:r>
            <a:r>
              <a:rPr lang="zh-TW" altLang="en-US" dirty="0"/>
              <a:t>來比較睡眠指標變化量</a:t>
            </a:r>
            <a:endParaRPr lang="en-US" altLang="zh-TW" dirty="0"/>
          </a:p>
          <a:p>
            <a:pPr lvl="2"/>
            <a:r>
              <a:rPr lang="zh-TW" altLang="en-US" dirty="0"/>
              <a:t>噪音耐受性</a:t>
            </a:r>
            <a:endParaRPr lang="en-US" altLang="zh-TW" dirty="0"/>
          </a:p>
          <a:p>
            <a:pPr lvl="2"/>
            <a:r>
              <a:rPr lang="zh-TW" altLang="en-US" dirty="0"/>
              <a:t>睡眠過程</a:t>
            </a:r>
            <a:r>
              <a:rPr lang="en-US" altLang="zh-TW" dirty="0"/>
              <a:t>cortisol</a:t>
            </a:r>
            <a:r>
              <a:rPr lang="zh-TW" altLang="en-US" dirty="0"/>
              <a:t>變化量</a:t>
            </a:r>
            <a:endParaRPr lang="en-US" altLang="zh-TW" dirty="0"/>
          </a:p>
          <a:p>
            <a:pPr marL="342900" indent="-342900">
              <a:buFont typeface="Arial" panose="020B0604020202020204" pitchFamily="34" charset="0"/>
              <a:buChar char="•"/>
            </a:pPr>
            <a:endParaRPr lang="en-US" altLang="zh-TW" dirty="0"/>
          </a:p>
        </p:txBody>
      </p:sp>
      <p:sp>
        <p:nvSpPr>
          <p:cNvPr id="4" name="投影片編號版面配置區 3">
            <a:extLst>
              <a:ext uri="{FF2B5EF4-FFF2-40B4-BE49-F238E27FC236}">
                <a16:creationId xmlns:a16="http://schemas.microsoft.com/office/drawing/2014/main" id="{31C72D2B-BB83-4616-BA6B-9BEDB472BEF3}"/>
              </a:ext>
            </a:extLst>
          </p:cNvPr>
          <p:cNvSpPr>
            <a:spLocks noGrp="1"/>
          </p:cNvSpPr>
          <p:nvPr>
            <p:ph type="sldNum" sz="quarter" idx="12"/>
          </p:nvPr>
        </p:nvSpPr>
        <p:spPr/>
        <p:txBody>
          <a:bodyPr/>
          <a:lstStyle/>
          <a:p>
            <a:fld id="{F230EE04-BD3A-40AA-92AC-647453D5DADF}" type="slidenum">
              <a:rPr lang="zh-TW" altLang="en-US" smtClean="0"/>
              <a:t>3</a:t>
            </a:fld>
            <a:endParaRPr lang="zh-TW" altLang="en-US"/>
          </a:p>
        </p:txBody>
      </p:sp>
    </p:spTree>
    <p:extLst>
      <p:ext uri="{BB962C8B-B14F-4D97-AF65-F5344CB8AC3E}">
        <p14:creationId xmlns:p14="http://schemas.microsoft.com/office/powerpoint/2010/main" val="4131326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Fragmentation</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30</a:t>
            </a:fld>
            <a:endParaRPr lang="zh-TW" altLang="en-US"/>
          </a:p>
        </p:txBody>
      </p:sp>
      <p:pic>
        <p:nvPicPr>
          <p:cNvPr id="6" name="圖片 5" descr="一張含有 文字, 丈量尺, 螢幕擷取畫面 的圖片&#10;&#10;自動產生的描述">
            <a:extLst>
              <a:ext uri="{FF2B5EF4-FFF2-40B4-BE49-F238E27FC236}">
                <a16:creationId xmlns:a16="http://schemas.microsoft.com/office/drawing/2014/main" id="{76DBCF92-F68E-4F5D-906B-02F7C87B6C6C}"/>
              </a:ext>
            </a:extLst>
          </p:cNvPr>
          <p:cNvPicPr>
            <a:picLocks noChangeAspect="1"/>
          </p:cNvPicPr>
          <p:nvPr/>
        </p:nvPicPr>
        <p:blipFill>
          <a:blip r:embed="rId2"/>
          <a:stretch>
            <a:fillRect/>
          </a:stretch>
        </p:blipFill>
        <p:spPr>
          <a:xfrm>
            <a:off x="1265964" y="1082962"/>
            <a:ext cx="9992586" cy="5684959"/>
          </a:xfrm>
          <a:prstGeom prst="rect">
            <a:avLst/>
          </a:prstGeom>
        </p:spPr>
      </p:pic>
    </p:spTree>
    <p:extLst>
      <p:ext uri="{BB962C8B-B14F-4D97-AF65-F5344CB8AC3E}">
        <p14:creationId xmlns:p14="http://schemas.microsoft.com/office/powerpoint/2010/main" val="250451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Density</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31</a:t>
            </a:fld>
            <a:endParaRPr lang="zh-TW" altLang="en-US"/>
          </a:p>
        </p:txBody>
      </p:sp>
      <p:pic>
        <p:nvPicPr>
          <p:cNvPr id="6" name="圖片 5" descr="一張含有 文字, 丈量尺 的圖片&#10;&#10;自動產生的描述">
            <a:extLst>
              <a:ext uri="{FF2B5EF4-FFF2-40B4-BE49-F238E27FC236}">
                <a16:creationId xmlns:a16="http://schemas.microsoft.com/office/drawing/2014/main" id="{A7F44C05-AA5E-4884-BF61-32E0FFF72153}"/>
              </a:ext>
            </a:extLst>
          </p:cNvPr>
          <p:cNvPicPr>
            <a:picLocks noChangeAspect="1"/>
          </p:cNvPicPr>
          <p:nvPr/>
        </p:nvPicPr>
        <p:blipFill>
          <a:blip r:embed="rId2"/>
          <a:stretch>
            <a:fillRect/>
          </a:stretch>
        </p:blipFill>
        <p:spPr>
          <a:xfrm>
            <a:off x="1218332" y="1090424"/>
            <a:ext cx="10059268" cy="5696547"/>
          </a:xfrm>
          <a:prstGeom prst="rect">
            <a:avLst/>
          </a:prstGeom>
        </p:spPr>
      </p:pic>
    </p:spTree>
    <p:extLst>
      <p:ext uri="{BB962C8B-B14F-4D97-AF65-F5344CB8AC3E}">
        <p14:creationId xmlns:p14="http://schemas.microsoft.com/office/powerpoint/2010/main" val="266606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5434B-7AB3-45B9-86FC-94911894E8DB}"/>
              </a:ext>
            </a:extLst>
          </p:cNvPr>
          <p:cNvSpPr>
            <a:spLocks noGrp="1"/>
          </p:cNvSpPr>
          <p:nvPr>
            <p:ph type="title"/>
          </p:nvPr>
        </p:nvSpPr>
        <p:spPr/>
        <p:txBody>
          <a:bodyPr>
            <a:normAutofit/>
          </a:bodyPr>
          <a:lstStyle/>
          <a:p>
            <a:r>
              <a:rPr lang="zh-TW" altLang="en-US" dirty="0"/>
              <a:t>絕對</a:t>
            </a:r>
            <a:r>
              <a:rPr lang="en-US" altLang="zh-TW" dirty="0"/>
              <a:t>Cortisol</a:t>
            </a:r>
            <a:r>
              <a:rPr lang="zh-TW" altLang="en-US" dirty="0"/>
              <a:t>值排序</a:t>
            </a:r>
          </a:p>
        </p:txBody>
      </p:sp>
      <p:sp>
        <p:nvSpPr>
          <p:cNvPr id="3" name="內容版面配置區 2">
            <a:extLst>
              <a:ext uri="{FF2B5EF4-FFF2-40B4-BE49-F238E27FC236}">
                <a16:creationId xmlns:a16="http://schemas.microsoft.com/office/drawing/2014/main" id="{081A73FC-65E1-43D5-ABE3-3702CBE769B6}"/>
              </a:ext>
            </a:extLst>
          </p:cNvPr>
          <p:cNvSpPr>
            <a:spLocks noGrp="1"/>
          </p:cNvSpPr>
          <p:nvPr>
            <p:ph idx="1"/>
          </p:nvPr>
        </p:nvSpPr>
        <p:spPr/>
        <p:txBody>
          <a:bodyPr/>
          <a:lstStyle/>
          <a:p>
            <a:r>
              <a:rPr lang="zh-TW" altLang="en-US" dirty="0"/>
              <a:t>將暴露與非暴露的傍晚</a:t>
            </a:r>
            <a:r>
              <a:rPr lang="en-US" altLang="zh-TW" dirty="0"/>
              <a:t>cortisol</a:t>
            </a:r>
            <a:r>
              <a:rPr lang="zh-TW" altLang="en-US" dirty="0"/>
              <a:t>數值排序</a:t>
            </a:r>
            <a:endParaRPr lang="en-US" altLang="zh-TW" dirty="0"/>
          </a:p>
          <a:p>
            <a:r>
              <a:rPr lang="zh-TW" altLang="en-US" dirty="0"/>
              <a:t>預期從</a:t>
            </a:r>
            <a:r>
              <a:rPr lang="en-US" altLang="zh-TW" dirty="0"/>
              <a:t>cortisol</a:t>
            </a:r>
            <a:r>
              <a:rPr lang="zh-TW" altLang="en-US" dirty="0"/>
              <a:t>意義來看，若傍晚</a:t>
            </a:r>
            <a:r>
              <a:rPr lang="en-US" altLang="zh-TW" dirty="0"/>
              <a:t>cortisol</a:t>
            </a:r>
            <a:r>
              <a:rPr lang="zh-TW" altLang="en-US" dirty="0"/>
              <a:t>數值較高則可以假設左右兩群會有不同的睡眠表現</a:t>
            </a:r>
            <a:endParaRPr lang="en-US" altLang="zh-TW" dirty="0"/>
          </a:p>
        </p:txBody>
      </p:sp>
      <p:sp>
        <p:nvSpPr>
          <p:cNvPr id="4" name="投影片編號版面配置區 3">
            <a:extLst>
              <a:ext uri="{FF2B5EF4-FFF2-40B4-BE49-F238E27FC236}">
                <a16:creationId xmlns:a16="http://schemas.microsoft.com/office/drawing/2014/main" id="{A5F0A78B-742A-4A1C-B6D9-D0F95B3300E6}"/>
              </a:ext>
            </a:extLst>
          </p:cNvPr>
          <p:cNvSpPr>
            <a:spLocks noGrp="1"/>
          </p:cNvSpPr>
          <p:nvPr>
            <p:ph type="sldNum" sz="quarter" idx="12"/>
          </p:nvPr>
        </p:nvSpPr>
        <p:spPr/>
        <p:txBody>
          <a:bodyPr/>
          <a:lstStyle/>
          <a:p>
            <a:fld id="{F230EE04-BD3A-40AA-92AC-647453D5DADF}" type="slidenum">
              <a:rPr lang="zh-TW" altLang="en-US" smtClean="0"/>
              <a:t>4</a:t>
            </a:fld>
            <a:endParaRPr lang="zh-TW" altLang="en-US"/>
          </a:p>
        </p:txBody>
      </p:sp>
      <p:pic>
        <p:nvPicPr>
          <p:cNvPr id="6" name="圖片 5">
            <a:extLst>
              <a:ext uri="{FF2B5EF4-FFF2-40B4-BE49-F238E27FC236}">
                <a16:creationId xmlns:a16="http://schemas.microsoft.com/office/drawing/2014/main" id="{C093B30D-F352-49DC-B7F8-D97C30449896}"/>
              </a:ext>
            </a:extLst>
          </p:cNvPr>
          <p:cNvPicPr>
            <a:picLocks noChangeAspect="1"/>
          </p:cNvPicPr>
          <p:nvPr/>
        </p:nvPicPr>
        <p:blipFill>
          <a:blip r:embed="rId2"/>
          <a:stretch>
            <a:fillRect/>
          </a:stretch>
        </p:blipFill>
        <p:spPr>
          <a:xfrm>
            <a:off x="247432" y="3429000"/>
            <a:ext cx="11697136" cy="2630171"/>
          </a:xfrm>
          <a:prstGeom prst="rect">
            <a:avLst/>
          </a:prstGeom>
        </p:spPr>
      </p:pic>
      <p:cxnSp>
        <p:nvCxnSpPr>
          <p:cNvPr id="8" name="直線接點 7">
            <a:extLst>
              <a:ext uri="{FF2B5EF4-FFF2-40B4-BE49-F238E27FC236}">
                <a16:creationId xmlns:a16="http://schemas.microsoft.com/office/drawing/2014/main" id="{B776F160-C2B7-4060-B7B3-E46563522657}"/>
              </a:ext>
            </a:extLst>
          </p:cNvPr>
          <p:cNvCxnSpPr>
            <a:cxnSpLocks/>
          </p:cNvCxnSpPr>
          <p:nvPr/>
        </p:nvCxnSpPr>
        <p:spPr>
          <a:xfrm flipV="1">
            <a:off x="6086474" y="3503559"/>
            <a:ext cx="0" cy="21335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68D2EEA6-9E13-401D-BAC4-AD9BB51F69D9}"/>
              </a:ext>
            </a:extLst>
          </p:cNvPr>
          <p:cNvSpPr txBox="1"/>
          <p:nvPr/>
        </p:nvSpPr>
        <p:spPr>
          <a:xfrm>
            <a:off x="5505452" y="3136716"/>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1316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553974-819D-410A-9FCE-5B3A7204DE1A}"/>
              </a:ext>
            </a:extLst>
          </p:cNvPr>
          <p:cNvSpPr>
            <a:spLocks noGrp="1"/>
          </p:cNvSpPr>
          <p:nvPr>
            <p:ph type="title"/>
          </p:nvPr>
        </p:nvSpPr>
        <p:spPr/>
        <p:txBody>
          <a:bodyPr/>
          <a:lstStyle/>
          <a:p>
            <a:r>
              <a:rPr lang="en-US" altLang="zh-TW" dirty="0"/>
              <a:t>Cortisol</a:t>
            </a:r>
            <a:r>
              <a:rPr lang="zh-TW" altLang="en-US" dirty="0"/>
              <a:t>與睡眠指標的相關係數表現</a:t>
            </a:r>
          </a:p>
        </p:txBody>
      </p:sp>
      <p:sp>
        <p:nvSpPr>
          <p:cNvPr id="3" name="內容版面配置區 2">
            <a:extLst>
              <a:ext uri="{FF2B5EF4-FFF2-40B4-BE49-F238E27FC236}">
                <a16:creationId xmlns:a16="http://schemas.microsoft.com/office/drawing/2014/main" id="{5673246F-7BF5-4630-969B-B570B994E9F5}"/>
              </a:ext>
            </a:extLst>
          </p:cNvPr>
          <p:cNvSpPr>
            <a:spLocks noGrp="1"/>
          </p:cNvSpPr>
          <p:nvPr>
            <p:ph idx="1"/>
          </p:nvPr>
        </p:nvSpPr>
        <p:spPr>
          <a:xfrm>
            <a:off x="720436" y="1321724"/>
            <a:ext cx="4727864" cy="2040601"/>
          </a:xfrm>
        </p:spPr>
        <p:txBody>
          <a:bodyPr>
            <a:normAutofit/>
          </a:bodyPr>
          <a:lstStyle/>
          <a:p>
            <a:pPr marL="342900" indent="-342900">
              <a:buFont typeface="Arial" panose="020B0604020202020204" pitchFamily="34" charset="0"/>
              <a:buChar char="•"/>
            </a:pPr>
            <a:r>
              <a:rPr lang="zh-TW" altLang="en-US" dirty="0"/>
              <a:t>暴露下傍晚</a:t>
            </a:r>
            <a:r>
              <a:rPr lang="en-US" altLang="zh-TW" dirty="0"/>
              <a:t>cortisol</a:t>
            </a:r>
            <a:r>
              <a:rPr lang="zh-TW" altLang="en-US" dirty="0"/>
              <a:t>與</a:t>
            </a:r>
            <a:r>
              <a:rPr lang="en-US" altLang="zh-TW" dirty="0"/>
              <a:t>REM</a:t>
            </a:r>
            <a:r>
              <a:rPr lang="zh-TW" altLang="en-US" dirty="0"/>
              <a:t>總時間、整晚佔比有負相關性</a:t>
            </a:r>
            <a:endParaRPr lang="en-US" altLang="zh-TW" dirty="0"/>
          </a:p>
          <a:p>
            <a:pPr marL="342900" indent="-342900">
              <a:buFont typeface="Arial" panose="020B0604020202020204" pitchFamily="34" charset="0"/>
              <a:buChar char="•"/>
            </a:pPr>
            <a:r>
              <a:rPr lang="zh-TW" altLang="en-US" dirty="0"/>
              <a:t>可以預期傍晚高</a:t>
            </a:r>
            <a:r>
              <a:rPr lang="en-US" altLang="zh-TW" dirty="0"/>
              <a:t>cortisol</a:t>
            </a:r>
            <a:r>
              <a:rPr lang="zh-TW" altLang="en-US" dirty="0"/>
              <a:t>的族群</a:t>
            </a:r>
            <a:r>
              <a:rPr lang="en-US" altLang="zh-TW" dirty="0"/>
              <a:t>REM</a:t>
            </a:r>
            <a:r>
              <a:rPr lang="zh-TW" altLang="en-US" dirty="0"/>
              <a:t>總時間、整晚佔比可能會減少</a:t>
            </a:r>
          </a:p>
        </p:txBody>
      </p:sp>
      <p:sp>
        <p:nvSpPr>
          <p:cNvPr id="4" name="投影片編號版面配置區 3">
            <a:extLst>
              <a:ext uri="{FF2B5EF4-FFF2-40B4-BE49-F238E27FC236}">
                <a16:creationId xmlns:a16="http://schemas.microsoft.com/office/drawing/2014/main" id="{5AD0F373-9763-40AE-8A48-537916AD15EC}"/>
              </a:ext>
            </a:extLst>
          </p:cNvPr>
          <p:cNvSpPr>
            <a:spLocks noGrp="1"/>
          </p:cNvSpPr>
          <p:nvPr>
            <p:ph type="sldNum" sz="quarter" idx="12"/>
          </p:nvPr>
        </p:nvSpPr>
        <p:spPr/>
        <p:txBody>
          <a:bodyPr/>
          <a:lstStyle/>
          <a:p>
            <a:fld id="{F230EE04-BD3A-40AA-92AC-647453D5DADF}" type="slidenum">
              <a:rPr lang="zh-TW" altLang="en-US" smtClean="0"/>
              <a:t>5</a:t>
            </a:fld>
            <a:endParaRPr lang="zh-TW" altLang="en-US"/>
          </a:p>
        </p:txBody>
      </p:sp>
      <p:pic>
        <p:nvPicPr>
          <p:cNvPr id="6" name="圖片 5" descr="一張含有 桌 的圖片&#10;&#10;自動產生的描述">
            <a:extLst>
              <a:ext uri="{FF2B5EF4-FFF2-40B4-BE49-F238E27FC236}">
                <a16:creationId xmlns:a16="http://schemas.microsoft.com/office/drawing/2014/main" id="{0A907F4D-80B3-4CAB-8EF1-EC7F6842B5B8}"/>
              </a:ext>
            </a:extLst>
          </p:cNvPr>
          <p:cNvPicPr>
            <a:picLocks noChangeAspect="1"/>
          </p:cNvPicPr>
          <p:nvPr/>
        </p:nvPicPr>
        <p:blipFill>
          <a:blip r:embed="rId2"/>
          <a:stretch>
            <a:fillRect/>
          </a:stretch>
        </p:blipFill>
        <p:spPr>
          <a:xfrm>
            <a:off x="5799898" y="1784330"/>
            <a:ext cx="5925377" cy="4896533"/>
          </a:xfrm>
          <a:prstGeom prst="rect">
            <a:avLst/>
          </a:prstGeom>
        </p:spPr>
      </p:pic>
      <p:sp>
        <p:nvSpPr>
          <p:cNvPr id="7" name="文字方塊 6">
            <a:extLst>
              <a:ext uri="{FF2B5EF4-FFF2-40B4-BE49-F238E27FC236}">
                <a16:creationId xmlns:a16="http://schemas.microsoft.com/office/drawing/2014/main" id="{A82558CF-CBC4-4354-8D13-737C9A368E12}"/>
              </a:ext>
            </a:extLst>
          </p:cNvPr>
          <p:cNvSpPr txBox="1"/>
          <p:nvPr/>
        </p:nvSpPr>
        <p:spPr>
          <a:xfrm>
            <a:off x="4341747" y="5960095"/>
            <a:ext cx="1458151" cy="646331"/>
          </a:xfrm>
          <a:prstGeom prst="rect">
            <a:avLst/>
          </a:prstGeom>
          <a:noFill/>
        </p:spPr>
        <p:txBody>
          <a:bodyPr wrap="square" rtlCol="0">
            <a:spAutoFit/>
          </a:bodyPr>
          <a:lstStyle/>
          <a:p>
            <a:r>
              <a:rPr lang="en-US" altLang="zh-TW" dirty="0"/>
              <a:t>o: </a:t>
            </a:r>
            <a:r>
              <a:rPr lang="zh-TW" altLang="en-US" dirty="0"/>
              <a:t>暴露</a:t>
            </a:r>
            <a:endParaRPr lang="en-US" altLang="zh-TW" dirty="0"/>
          </a:p>
          <a:p>
            <a:r>
              <a:rPr lang="en-US" altLang="zh-TW" dirty="0"/>
              <a:t>x: </a:t>
            </a:r>
            <a:r>
              <a:rPr lang="zh-TW" altLang="en-US" dirty="0"/>
              <a:t>非暴露</a:t>
            </a:r>
          </a:p>
        </p:txBody>
      </p:sp>
    </p:spTree>
    <p:extLst>
      <p:ext uri="{BB962C8B-B14F-4D97-AF65-F5344CB8AC3E}">
        <p14:creationId xmlns:p14="http://schemas.microsoft.com/office/powerpoint/2010/main" val="11954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a:extLst>
              <a:ext uri="{FF2B5EF4-FFF2-40B4-BE49-F238E27FC236}">
                <a16:creationId xmlns:a16="http://schemas.microsoft.com/office/drawing/2014/main" id="{6C25A64D-DD96-4F59-8A76-28A7EECCDD85}"/>
              </a:ext>
            </a:extLst>
          </p:cNvPr>
          <p:cNvPicPr>
            <a:picLocks noChangeAspect="1"/>
          </p:cNvPicPr>
          <p:nvPr/>
        </p:nvPicPr>
        <p:blipFill>
          <a:blip r:embed="rId2"/>
          <a:stretch>
            <a:fillRect/>
          </a:stretch>
        </p:blipFill>
        <p:spPr>
          <a:xfrm>
            <a:off x="414015" y="2114322"/>
            <a:ext cx="11631648" cy="3258005"/>
          </a:xfrm>
          <a:prstGeom prst="rect">
            <a:avLst/>
          </a:prstGeom>
        </p:spPr>
      </p:pic>
      <p:sp>
        <p:nvSpPr>
          <p:cNvPr id="2" name="標題 1">
            <a:extLst>
              <a:ext uri="{FF2B5EF4-FFF2-40B4-BE49-F238E27FC236}">
                <a16:creationId xmlns:a16="http://schemas.microsoft.com/office/drawing/2014/main" id="{69583738-10A3-4C0F-8AB3-1D9D77229565}"/>
              </a:ext>
            </a:extLst>
          </p:cNvPr>
          <p:cNvSpPr>
            <a:spLocks noGrp="1"/>
          </p:cNvSpPr>
          <p:nvPr>
            <p:ph type="title"/>
          </p:nvPr>
        </p:nvSpPr>
        <p:spPr/>
        <p:txBody>
          <a:bodyPr/>
          <a:lstStyle/>
          <a:p>
            <a:r>
              <a:rPr lang="zh-TW" altLang="en-US" dirty="0"/>
              <a:t>傍晚</a:t>
            </a:r>
            <a:r>
              <a:rPr lang="en-US" altLang="zh-TW" dirty="0"/>
              <a:t>Cortisol</a:t>
            </a:r>
            <a:r>
              <a:rPr lang="zh-TW" altLang="en-US" dirty="0"/>
              <a:t>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32DB5672-F8AE-4B9B-882B-A94D84086BBC}"/>
              </a:ext>
            </a:extLst>
          </p:cNvPr>
          <p:cNvSpPr>
            <a:spLocks noGrp="1"/>
          </p:cNvSpPr>
          <p:nvPr>
            <p:ph idx="1"/>
          </p:nvPr>
        </p:nvSpPr>
        <p:spPr>
          <a:xfrm>
            <a:off x="720436" y="1321724"/>
            <a:ext cx="10766714" cy="726151"/>
          </a:xfrm>
        </p:spPr>
        <p:txBody>
          <a:bodyPr>
            <a:normAutofit lnSpcReduction="10000"/>
          </a:bodyPr>
          <a:lstStyle/>
          <a:p>
            <a:r>
              <a:rPr lang="en-US" altLang="zh-TW" dirty="0">
                <a:solidFill>
                  <a:schemeClr val="accent1"/>
                </a:solidFill>
              </a:rPr>
              <a:t>39</a:t>
            </a:r>
            <a:r>
              <a:rPr lang="zh-TW" altLang="en-US" dirty="0">
                <a:solidFill>
                  <a:schemeClr val="accent1"/>
                </a:solidFill>
              </a:rPr>
              <a:t>筆低</a:t>
            </a:r>
            <a:r>
              <a:rPr lang="en-US" altLang="zh-TW" dirty="0">
                <a:solidFill>
                  <a:schemeClr val="accent1"/>
                </a:solidFill>
              </a:rPr>
              <a:t>p.m. cortisol</a:t>
            </a:r>
            <a:r>
              <a:rPr lang="zh-TW" altLang="en-US" dirty="0"/>
              <a:t>與</a:t>
            </a:r>
            <a:r>
              <a:rPr lang="en-US" altLang="zh-TW" dirty="0">
                <a:solidFill>
                  <a:schemeClr val="accent2"/>
                </a:solidFill>
              </a:rPr>
              <a:t>39</a:t>
            </a:r>
            <a:r>
              <a:rPr lang="zh-TW" altLang="en-US" dirty="0">
                <a:solidFill>
                  <a:schemeClr val="accent2"/>
                </a:solidFill>
              </a:rPr>
              <a:t>筆高</a:t>
            </a:r>
            <a:r>
              <a:rPr lang="en-US" altLang="zh-TW" dirty="0">
                <a:solidFill>
                  <a:schemeClr val="accent2"/>
                </a:solidFill>
              </a:rPr>
              <a:t>p.m. cortisol</a:t>
            </a:r>
            <a:r>
              <a:rPr lang="zh-TW" altLang="en-US" dirty="0"/>
              <a:t>做統計檢定</a:t>
            </a:r>
            <a:r>
              <a:rPr lang="en-US" altLang="zh-TW" dirty="0"/>
              <a:t>(two-tailed Independent t-test)</a:t>
            </a:r>
          </a:p>
          <a:p>
            <a:endParaRPr lang="zh-TW" altLang="en-US" dirty="0"/>
          </a:p>
        </p:txBody>
      </p:sp>
      <p:sp>
        <p:nvSpPr>
          <p:cNvPr id="4" name="投影片編號版面配置區 3">
            <a:extLst>
              <a:ext uri="{FF2B5EF4-FFF2-40B4-BE49-F238E27FC236}">
                <a16:creationId xmlns:a16="http://schemas.microsoft.com/office/drawing/2014/main" id="{C0EF2866-28BB-4E90-BFCD-1A5802D9BA29}"/>
              </a:ext>
            </a:extLst>
          </p:cNvPr>
          <p:cNvSpPr>
            <a:spLocks noGrp="1"/>
          </p:cNvSpPr>
          <p:nvPr>
            <p:ph type="sldNum" sz="quarter" idx="12"/>
          </p:nvPr>
        </p:nvSpPr>
        <p:spPr/>
        <p:txBody>
          <a:bodyPr/>
          <a:lstStyle/>
          <a:p>
            <a:fld id="{F230EE04-BD3A-40AA-92AC-647453D5DADF}" type="slidenum">
              <a:rPr lang="zh-TW" altLang="en-US" smtClean="0"/>
              <a:t>6</a:t>
            </a:fld>
            <a:endParaRPr lang="zh-TW" altLang="en-US"/>
          </a:p>
        </p:txBody>
      </p:sp>
      <p:sp>
        <p:nvSpPr>
          <p:cNvPr id="7" name="文字方塊 6">
            <a:extLst>
              <a:ext uri="{FF2B5EF4-FFF2-40B4-BE49-F238E27FC236}">
                <a16:creationId xmlns:a16="http://schemas.microsoft.com/office/drawing/2014/main" id="{793758FE-FD87-4577-B8B4-A238E8FC20B1}"/>
              </a:ext>
            </a:extLst>
          </p:cNvPr>
          <p:cNvSpPr txBox="1"/>
          <p:nvPr/>
        </p:nvSpPr>
        <p:spPr>
          <a:xfrm>
            <a:off x="61877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0.054</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D42FD8CC-F554-44EF-A893-C4F3DE11A9FD}"/>
              </a:ext>
            </a:extLst>
          </p:cNvPr>
          <p:cNvSpPr txBox="1"/>
          <p:nvPr/>
        </p:nvSpPr>
        <p:spPr>
          <a:xfrm>
            <a:off x="238124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0.029</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62B9C01B-480D-4E19-B41B-EA5E480C53B9}"/>
              </a:ext>
            </a:extLst>
          </p:cNvPr>
          <p:cNvSpPr txBox="1"/>
          <p:nvPr/>
        </p:nvSpPr>
        <p:spPr>
          <a:xfrm>
            <a:off x="3951005"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0.022</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156621EF-B798-41FD-870F-8A0DA9811720}"/>
              </a:ext>
            </a:extLst>
          </p:cNvPr>
          <p:cNvSpPr txBox="1"/>
          <p:nvPr/>
        </p:nvSpPr>
        <p:spPr>
          <a:xfrm>
            <a:off x="5685562"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0.758</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F3E986C7-AF3C-47E7-A822-A1F07234D24F}"/>
              </a:ext>
            </a:extLst>
          </p:cNvPr>
          <p:cNvSpPr txBox="1"/>
          <p:nvPr/>
        </p:nvSpPr>
        <p:spPr>
          <a:xfrm>
            <a:off x="742011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0.629</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610050C2-51C6-4B7E-8057-AD549BF9D05D}"/>
              </a:ext>
            </a:extLst>
          </p:cNvPr>
          <p:cNvSpPr txBox="1"/>
          <p:nvPr/>
        </p:nvSpPr>
        <p:spPr>
          <a:xfrm>
            <a:off x="906147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0.165</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6094C909-5050-4B84-A35C-B27EBB10F9A2}"/>
              </a:ext>
            </a:extLst>
          </p:cNvPr>
          <p:cNvSpPr txBox="1"/>
          <p:nvPr/>
        </p:nvSpPr>
        <p:spPr>
          <a:xfrm>
            <a:off x="10712710"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0.853</a:t>
            </a:r>
            <a:endParaRPr lang="zh-TW" altLang="en-US" sz="1200" dirty="0">
              <a:solidFill>
                <a:schemeClr val="accent1">
                  <a:lumMod val="75000"/>
                </a:schemeClr>
              </a:solidFill>
            </a:endParaRPr>
          </a:p>
        </p:txBody>
      </p:sp>
      <p:sp>
        <p:nvSpPr>
          <p:cNvPr id="16" name="文字方塊 15">
            <a:extLst>
              <a:ext uri="{FF2B5EF4-FFF2-40B4-BE49-F238E27FC236}">
                <a16:creationId xmlns:a16="http://schemas.microsoft.com/office/drawing/2014/main" id="{B5F71544-DAFA-4714-9AFF-3D0152064C6F}"/>
              </a:ext>
            </a:extLst>
          </p:cNvPr>
          <p:cNvSpPr txBox="1"/>
          <p:nvPr/>
        </p:nvSpPr>
        <p:spPr>
          <a:xfrm>
            <a:off x="720436" y="5816219"/>
            <a:ext cx="6957501" cy="369332"/>
          </a:xfrm>
          <a:prstGeom prst="rect">
            <a:avLst/>
          </a:prstGeom>
          <a:noFill/>
        </p:spPr>
        <p:txBody>
          <a:bodyPr wrap="square">
            <a:spAutoFit/>
          </a:bodyPr>
          <a:lstStyle/>
          <a:p>
            <a:r>
              <a:rPr lang="en-US" altLang="zh-TW" dirty="0">
                <a:solidFill>
                  <a:srgbClr val="FF0000"/>
                </a:solidFill>
              </a:rPr>
              <a:t>cortisol</a:t>
            </a:r>
            <a:r>
              <a:rPr lang="zh-TW" altLang="en-US" dirty="0">
                <a:solidFill>
                  <a:srgbClr val="FF0000"/>
                </a:solidFill>
              </a:rPr>
              <a:t>的高低對</a:t>
            </a:r>
            <a:r>
              <a:rPr lang="en-US" altLang="zh-TW" dirty="0">
                <a:solidFill>
                  <a:srgbClr val="FF0000"/>
                </a:solidFill>
              </a:rPr>
              <a:t>REM</a:t>
            </a:r>
            <a:r>
              <a:rPr lang="zh-TW" altLang="en-US" dirty="0">
                <a:solidFill>
                  <a:srgbClr val="FF0000"/>
                </a:solidFill>
              </a:rPr>
              <a:t>總時間、</a:t>
            </a:r>
            <a:r>
              <a:rPr lang="en-US" altLang="zh-TW" dirty="0">
                <a:solidFill>
                  <a:srgbClr val="FF0000"/>
                </a:solidFill>
              </a:rPr>
              <a:t>REM</a:t>
            </a:r>
            <a:r>
              <a:rPr lang="zh-TW" altLang="en-US" dirty="0">
                <a:solidFill>
                  <a:srgbClr val="FF0000"/>
                </a:solidFill>
              </a:rPr>
              <a:t>整晚佔比在統計上有顯著差異</a:t>
            </a:r>
          </a:p>
        </p:txBody>
      </p:sp>
      <p:sp>
        <p:nvSpPr>
          <p:cNvPr id="15" name="文字方塊 14">
            <a:extLst>
              <a:ext uri="{FF2B5EF4-FFF2-40B4-BE49-F238E27FC236}">
                <a16:creationId xmlns:a16="http://schemas.microsoft.com/office/drawing/2014/main" id="{AE8221F9-B011-4ECA-B60B-0BDEADE7E415}"/>
              </a:ext>
            </a:extLst>
          </p:cNvPr>
          <p:cNvSpPr txBox="1"/>
          <p:nvPr/>
        </p:nvSpPr>
        <p:spPr>
          <a:xfrm>
            <a:off x="720436" y="6260111"/>
            <a:ext cx="1332953" cy="369332"/>
          </a:xfrm>
          <a:prstGeom prst="rect">
            <a:avLst/>
          </a:prstGeom>
          <a:noFill/>
        </p:spPr>
        <p:txBody>
          <a:bodyPr wrap="square" rtlCol="0">
            <a:spAutoFit/>
          </a:bodyPr>
          <a:lstStyle/>
          <a:p>
            <a:r>
              <a:rPr lang="en-US" altLang="zh-TW" dirty="0"/>
              <a:t>*P &lt; 0.05</a:t>
            </a:r>
            <a:endParaRPr lang="zh-TW" altLang="en-US" dirty="0"/>
          </a:p>
        </p:txBody>
      </p:sp>
      <p:pic>
        <p:nvPicPr>
          <p:cNvPr id="6" name="圖片 5">
            <a:extLst>
              <a:ext uri="{FF2B5EF4-FFF2-40B4-BE49-F238E27FC236}">
                <a16:creationId xmlns:a16="http://schemas.microsoft.com/office/drawing/2014/main" id="{FC16069B-FE0C-45C7-B6A9-E05B63CA2D78}"/>
              </a:ext>
            </a:extLst>
          </p:cNvPr>
          <p:cNvPicPr>
            <a:picLocks noChangeAspect="1"/>
          </p:cNvPicPr>
          <p:nvPr/>
        </p:nvPicPr>
        <p:blipFill>
          <a:blip r:embed="rId3"/>
          <a:stretch>
            <a:fillRect/>
          </a:stretch>
        </p:blipFill>
        <p:spPr>
          <a:xfrm>
            <a:off x="3714202" y="2119085"/>
            <a:ext cx="1600423" cy="3248478"/>
          </a:xfrm>
          <a:prstGeom prst="rect">
            <a:avLst/>
          </a:prstGeom>
        </p:spPr>
      </p:pic>
      <p:cxnSp>
        <p:nvCxnSpPr>
          <p:cNvPr id="19" name="直線接點 18">
            <a:extLst>
              <a:ext uri="{FF2B5EF4-FFF2-40B4-BE49-F238E27FC236}">
                <a16:creationId xmlns:a16="http://schemas.microsoft.com/office/drawing/2014/main" id="{0EDB000D-1864-42DC-9387-CBCE7A3F03D8}"/>
              </a:ext>
            </a:extLst>
          </p:cNvPr>
          <p:cNvCxnSpPr>
            <a:cxnSpLocks/>
          </p:cNvCxnSpPr>
          <p:nvPr/>
        </p:nvCxnSpPr>
        <p:spPr>
          <a:xfrm flipV="1">
            <a:off x="2821858" y="2831690"/>
            <a:ext cx="0" cy="12741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直線接點 20">
            <a:extLst>
              <a:ext uri="{FF2B5EF4-FFF2-40B4-BE49-F238E27FC236}">
                <a16:creationId xmlns:a16="http://schemas.microsoft.com/office/drawing/2014/main" id="{94EB01D7-8D72-4F28-8545-265768BE9E36}"/>
              </a:ext>
            </a:extLst>
          </p:cNvPr>
          <p:cNvCxnSpPr>
            <a:cxnSpLocks/>
          </p:cNvCxnSpPr>
          <p:nvPr/>
        </p:nvCxnSpPr>
        <p:spPr>
          <a:xfrm flipV="1">
            <a:off x="3165447" y="2831690"/>
            <a:ext cx="0" cy="460785"/>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直線接點 22">
            <a:extLst>
              <a:ext uri="{FF2B5EF4-FFF2-40B4-BE49-F238E27FC236}">
                <a16:creationId xmlns:a16="http://schemas.microsoft.com/office/drawing/2014/main" id="{5916CFF9-9B3A-48EE-8A58-396BFC39D092}"/>
              </a:ext>
            </a:extLst>
          </p:cNvPr>
          <p:cNvCxnSpPr>
            <a:cxnSpLocks/>
          </p:cNvCxnSpPr>
          <p:nvPr/>
        </p:nvCxnSpPr>
        <p:spPr>
          <a:xfrm>
            <a:off x="2821858" y="2831690"/>
            <a:ext cx="343589" cy="0"/>
          </a:xfrm>
          <a:prstGeom prst="line">
            <a:avLst/>
          </a:prstGeom>
          <a:ln w="12700"/>
        </p:spPr>
        <p:style>
          <a:lnRef idx="1">
            <a:schemeClr val="dk1"/>
          </a:lnRef>
          <a:fillRef idx="0">
            <a:schemeClr val="dk1"/>
          </a:fillRef>
          <a:effectRef idx="0">
            <a:schemeClr val="dk1"/>
          </a:effectRef>
          <a:fontRef idx="minor">
            <a:schemeClr val="tx1"/>
          </a:fontRef>
        </p:style>
      </p:cxnSp>
      <p:sp>
        <p:nvSpPr>
          <p:cNvPr id="31" name="文字方塊 30">
            <a:extLst>
              <a:ext uri="{FF2B5EF4-FFF2-40B4-BE49-F238E27FC236}">
                <a16:creationId xmlns:a16="http://schemas.microsoft.com/office/drawing/2014/main" id="{E87F10A9-177A-41BC-AB8C-97A33EEA90B7}"/>
              </a:ext>
            </a:extLst>
          </p:cNvPr>
          <p:cNvSpPr txBox="1"/>
          <p:nvPr/>
        </p:nvSpPr>
        <p:spPr>
          <a:xfrm>
            <a:off x="2860316" y="2584416"/>
            <a:ext cx="266672" cy="369332"/>
          </a:xfrm>
          <a:prstGeom prst="rect">
            <a:avLst/>
          </a:prstGeom>
          <a:noFill/>
        </p:spPr>
        <p:txBody>
          <a:bodyPr wrap="square" rtlCol="0">
            <a:spAutoFit/>
          </a:bodyPr>
          <a:lstStyle/>
          <a:p>
            <a:r>
              <a:rPr lang="en-US" altLang="zh-TW" dirty="0"/>
              <a:t>*</a:t>
            </a:r>
            <a:endParaRPr lang="zh-TW" altLang="en-US" dirty="0"/>
          </a:p>
        </p:txBody>
      </p:sp>
      <p:cxnSp>
        <p:nvCxnSpPr>
          <p:cNvPr id="32" name="直線接點 31">
            <a:extLst>
              <a:ext uri="{FF2B5EF4-FFF2-40B4-BE49-F238E27FC236}">
                <a16:creationId xmlns:a16="http://schemas.microsoft.com/office/drawing/2014/main" id="{B90AEC53-3011-4932-8706-658201ABA335}"/>
              </a:ext>
            </a:extLst>
          </p:cNvPr>
          <p:cNvCxnSpPr>
            <a:cxnSpLocks/>
          </p:cNvCxnSpPr>
          <p:nvPr/>
        </p:nvCxnSpPr>
        <p:spPr>
          <a:xfrm flipV="1">
            <a:off x="4450407" y="3062082"/>
            <a:ext cx="0" cy="176418"/>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直線接點 32">
            <a:extLst>
              <a:ext uri="{FF2B5EF4-FFF2-40B4-BE49-F238E27FC236}">
                <a16:creationId xmlns:a16="http://schemas.microsoft.com/office/drawing/2014/main" id="{55C9EA67-B0A0-4FC2-AF73-BA2651D38145}"/>
              </a:ext>
            </a:extLst>
          </p:cNvPr>
          <p:cNvCxnSpPr>
            <a:cxnSpLocks/>
          </p:cNvCxnSpPr>
          <p:nvPr/>
        </p:nvCxnSpPr>
        <p:spPr>
          <a:xfrm flipV="1">
            <a:off x="4793996" y="3062083"/>
            <a:ext cx="0" cy="397873"/>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直線接點 33">
            <a:extLst>
              <a:ext uri="{FF2B5EF4-FFF2-40B4-BE49-F238E27FC236}">
                <a16:creationId xmlns:a16="http://schemas.microsoft.com/office/drawing/2014/main" id="{B9B8D060-45D7-49D9-B1F9-63B621D8FECA}"/>
              </a:ext>
            </a:extLst>
          </p:cNvPr>
          <p:cNvCxnSpPr>
            <a:cxnSpLocks/>
          </p:cNvCxnSpPr>
          <p:nvPr/>
        </p:nvCxnSpPr>
        <p:spPr>
          <a:xfrm>
            <a:off x="4450407" y="3062082"/>
            <a:ext cx="343589" cy="0"/>
          </a:xfrm>
          <a:prstGeom prst="line">
            <a:avLst/>
          </a:prstGeom>
          <a:ln w="12700"/>
        </p:spPr>
        <p:style>
          <a:lnRef idx="1">
            <a:schemeClr val="dk1"/>
          </a:lnRef>
          <a:fillRef idx="0">
            <a:schemeClr val="dk1"/>
          </a:fillRef>
          <a:effectRef idx="0">
            <a:schemeClr val="dk1"/>
          </a:effectRef>
          <a:fontRef idx="minor">
            <a:schemeClr val="tx1"/>
          </a:fontRef>
        </p:style>
      </p:cxnSp>
      <p:sp>
        <p:nvSpPr>
          <p:cNvPr id="35" name="文字方塊 34">
            <a:extLst>
              <a:ext uri="{FF2B5EF4-FFF2-40B4-BE49-F238E27FC236}">
                <a16:creationId xmlns:a16="http://schemas.microsoft.com/office/drawing/2014/main" id="{371B1B37-F014-485D-B648-5DB5BDDC6427}"/>
              </a:ext>
            </a:extLst>
          </p:cNvPr>
          <p:cNvSpPr txBox="1"/>
          <p:nvPr/>
        </p:nvSpPr>
        <p:spPr>
          <a:xfrm>
            <a:off x="4488865" y="2814808"/>
            <a:ext cx="266672" cy="369332"/>
          </a:xfrm>
          <a:prstGeom prst="rect">
            <a:avLst/>
          </a:prstGeom>
          <a:noFill/>
        </p:spPr>
        <p:txBody>
          <a:bodyPr wrap="square" rtlCol="0">
            <a:spAutoFit/>
          </a:bodyPr>
          <a:lstStyle/>
          <a:p>
            <a:r>
              <a:rPr lang="en-US" altLang="zh-TW" dirty="0"/>
              <a:t>*</a:t>
            </a:r>
            <a:endParaRPr lang="zh-TW" altLang="en-US" dirty="0"/>
          </a:p>
        </p:txBody>
      </p:sp>
    </p:spTree>
    <p:extLst>
      <p:ext uri="{BB962C8B-B14F-4D97-AF65-F5344CB8AC3E}">
        <p14:creationId xmlns:p14="http://schemas.microsoft.com/office/powerpoint/2010/main" val="101605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EA44B-43A2-4CBE-9EB5-B670B3FC4BE0}"/>
              </a:ext>
            </a:extLst>
          </p:cNvPr>
          <p:cNvSpPr>
            <a:spLocks noGrp="1"/>
          </p:cNvSpPr>
          <p:nvPr>
            <p:ph type="title"/>
          </p:nvPr>
        </p:nvSpPr>
        <p:spPr/>
        <p:txBody>
          <a:bodyPr/>
          <a:lstStyle/>
          <a:p>
            <a:r>
              <a:rPr lang="zh-TW" altLang="en-US" dirty="0"/>
              <a:t>噪音耐受性</a:t>
            </a:r>
          </a:p>
        </p:txBody>
      </p:sp>
      <p:sp>
        <p:nvSpPr>
          <p:cNvPr id="3" name="內容版面配置區 2">
            <a:extLst>
              <a:ext uri="{FF2B5EF4-FFF2-40B4-BE49-F238E27FC236}">
                <a16:creationId xmlns:a16="http://schemas.microsoft.com/office/drawing/2014/main" id="{27BB5D75-D821-4B3D-B441-821DA3BE8806}"/>
              </a:ext>
            </a:extLst>
          </p:cNvPr>
          <p:cNvSpPr>
            <a:spLocks noGrp="1"/>
          </p:cNvSpPr>
          <p:nvPr>
            <p:ph idx="1"/>
          </p:nvPr>
        </p:nvSpPr>
        <p:spPr/>
        <p:txBody>
          <a:bodyPr/>
          <a:lstStyle/>
          <a:p>
            <a:r>
              <a:rPr lang="zh-TW" altLang="en-US" dirty="0"/>
              <a:t>變化量 </a:t>
            </a:r>
            <a:r>
              <a:rPr lang="en-US" altLang="zh-TW" dirty="0"/>
              <a:t>=</a:t>
            </a:r>
            <a:r>
              <a:rPr lang="zh-TW" altLang="en-US" dirty="0"/>
              <a:t> 暴露噪音傍晚</a:t>
            </a:r>
            <a:r>
              <a:rPr lang="en-US" altLang="zh-TW" dirty="0"/>
              <a:t>cortisol – </a:t>
            </a:r>
            <a:r>
              <a:rPr lang="zh-TW" altLang="en-US" dirty="0"/>
              <a:t>非暴露噪音傍晚</a:t>
            </a:r>
            <a:r>
              <a:rPr lang="en-US" altLang="zh-TW" dirty="0"/>
              <a:t>cortisol</a:t>
            </a:r>
          </a:p>
          <a:p>
            <a:endParaRPr lang="en-US" altLang="zh-TW" dirty="0"/>
          </a:p>
          <a:p>
            <a:pPr lvl="1"/>
            <a:r>
              <a:rPr lang="zh-TW" altLang="en-US" dirty="0"/>
              <a:t>從</a:t>
            </a:r>
            <a:r>
              <a:rPr lang="en-US" altLang="zh-TW" dirty="0"/>
              <a:t>cortisol</a:t>
            </a:r>
            <a:r>
              <a:rPr lang="zh-TW" altLang="en-US" dirty="0"/>
              <a:t>意義來看，若傍晚</a:t>
            </a:r>
            <a:r>
              <a:rPr lang="en-US" altLang="zh-TW" dirty="0"/>
              <a:t>cortisol</a:t>
            </a:r>
            <a:r>
              <a:rPr lang="zh-TW" altLang="en-US" dirty="0"/>
              <a:t>數值過高則可假設此晚睡眠品質可能會較差</a:t>
            </a:r>
            <a:endParaRPr lang="en-US" altLang="zh-TW" dirty="0"/>
          </a:p>
          <a:p>
            <a:pPr lvl="1"/>
            <a:endParaRPr lang="en-US" altLang="zh-TW" dirty="0"/>
          </a:p>
          <a:p>
            <a:pPr lvl="1"/>
            <a:r>
              <a:rPr lang="zh-TW" altLang="en-US" dirty="0"/>
              <a:t>預期</a:t>
            </a:r>
            <a:r>
              <a:rPr lang="zh-TW" altLang="en-US" dirty="0">
                <a:solidFill>
                  <a:schemeClr val="accent1"/>
                </a:solidFill>
              </a:rPr>
              <a:t>變化量較大</a:t>
            </a:r>
            <a:r>
              <a:rPr lang="zh-TW" altLang="en-US" dirty="0"/>
              <a:t>的族群為</a:t>
            </a:r>
            <a:r>
              <a:rPr lang="zh-TW" altLang="en-US" dirty="0">
                <a:solidFill>
                  <a:schemeClr val="accent1"/>
                </a:solidFill>
              </a:rPr>
              <a:t>易受噪音影響</a:t>
            </a:r>
            <a:r>
              <a:rPr lang="zh-TW" altLang="en-US" dirty="0"/>
              <a:t>，可以假設在暴露與非暴露的睡眠指標上會比不易受影響的族群有更明顯的變化表現</a:t>
            </a:r>
          </a:p>
        </p:txBody>
      </p:sp>
      <p:sp>
        <p:nvSpPr>
          <p:cNvPr id="4" name="投影片編號版面配置區 3">
            <a:extLst>
              <a:ext uri="{FF2B5EF4-FFF2-40B4-BE49-F238E27FC236}">
                <a16:creationId xmlns:a16="http://schemas.microsoft.com/office/drawing/2014/main" id="{FCC68FD3-AD91-4A5C-A1BF-9A64A6223AF4}"/>
              </a:ext>
            </a:extLst>
          </p:cNvPr>
          <p:cNvSpPr>
            <a:spLocks noGrp="1"/>
          </p:cNvSpPr>
          <p:nvPr>
            <p:ph type="sldNum" sz="quarter" idx="12"/>
          </p:nvPr>
        </p:nvSpPr>
        <p:spPr/>
        <p:txBody>
          <a:bodyPr/>
          <a:lstStyle/>
          <a:p>
            <a:fld id="{F230EE04-BD3A-40AA-92AC-647453D5DADF}" type="slidenum">
              <a:rPr lang="zh-TW" altLang="en-US" smtClean="0"/>
              <a:t>7</a:t>
            </a:fld>
            <a:endParaRPr lang="zh-TW" altLang="en-US"/>
          </a:p>
        </p:txBody>
      </p:sp>
    </p:spTree>
    <p:extLst>
      <p:ext uri="{BB962C8B-B14F-4D97-AF65-F5344CB8AC3E}">
        <p14:creationId xmlns:p14="http://schemas.microsoft.com/office/powerpoint/2010/main" val="127069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BDE57-D90B-4467-B5AB-DD1C00304389}"/>
              </a:ext>
            </a:extLst>
          </p:cNvPr>
          <p:cNvSpPr>
            <a:spLocks noGrp="1"/>
          </p:cNvSpPr>
          <p:nvPr>
            <p:ph type="title"/>
          </p:nvPr>
        </p:nvSpPr>
        <p:spPr/>
        <p:txBody>
          <a:bodyPr/>
          <a:lstStyle/>
          <a:p>
            <a:r>
              <a:rPr lang="zh-TW" altLang="en-US" dirty="0"/>
              <a:t>噪音耐受性分群</a:t>
            </a:r>
          </a:p>
        </p:txBody>
      </p:sp>
      <p:sp>
        <p:nvSpPr>
          <p:cNvPr id="3" name="內容版面配置區 2">
            <a:extLst>
              <a:ext uri="{FF2B5EF4-FFF2-40B4-BE49-F238E27FC236}">
                <a16:creationId xmlns:a16="http://schemas.microsoft.com/office/drawing/2014/main" id="{78FDEFF4-7909-4F7F-8A0F-6D9BC84FCD48}"/>
              </a:ext>
            </a:extLst>
          </p:cNvPr>
          <p:cNvSpPr>
            <a:spLocks noGrp="1"/>
          </p:cNvSpPr>
          <p:nvPr>
            <p:ph idx="1"/>
          </p:nvPr>
        </p:nvSpPr>
        <p:spPr>
          <a:xfrm>
            <a:off x="720436" y="1321725"/>
            <a:ext cx="10633364" cy="1489544"/>
          </a:xfrm>
        </p:spPr>
        <p:txBody>
          <a:bodyPr/>
          <a:lstStyle/>
          <a:p>
            <a:r>
              <a:rPr lang="zh-TW" altLang="en-US" dirty="0"/>
              <a:t>此圖為暴露 </a:t>
            </a:r>
            <a:r>
              <a:rPr lang="en-US" altLang="zh-TW" dirty="0"/>
              <a:t>- </a:t>
            </a:r>
            <a:r>
              <a:rPr lang="zh-TW" altLang="en-US" dirty="0"/>
              <a:t>非暴露的傍晚</a:t>
            </a:r>
            <a:r>
              <a:rPr lang="en-US" altLang="zh-TW" dirty="0"/>
              <a:t>cortisol</a:t>
            </a:r>
            <a:r>
              <a:rPr lang="zh-TW" altLang="en-US" dirty="0"/>
              <a:t>變化量，正數越大者代表越易受噪音影響導致</a:t>
            </a:r>
            <a:r>
              <a:rPr lang="en-US" altLang="zh-TW" dirty="0"/>
              <a:t>cortisol</a:t>
            </a:r>
            <a:r>
              <a:rPr lang="zh-TW" altLang="en-US" dirty="0"/>
              <a:t>提高</a:t>
            </a:r>
            <a:endParaRPr lang="en-US" altLang="zh-TW" dirty="0"/>
          </a:p>
          <a:p>
            <a:r>
              <a:rPr lang="zh-TW" altLang="en-US" dirty="0"/>
              <a:t>綠線為靠近</a:t>
            </a:r>
            <a:r>
              <a:rPr lang="en-US" altLang="zh-TW" dirty="0"/>
              <a:t>0</a:t>
            </a:r>
            <a:r>
              <a:rPr lang="zh-TW" altLang="en-US" dirty="0"/>
              <a:t>且約為半數的位置，由此分成兩群來觀察睡眠指標的變化</a:t>
            </a:r>
          </a:p>
        </p:txBody>
      </p:sp>
      <p:sp>
        <p:nvSpPr>
          <p:cNvPr id="4" name="投影片編號版面配置區 3">
            <a:extLst>
              <a:ext uri="{FF2B5EF4-FFF2-40B4-BE49-F238E27FC236}">
                <a16:creationId xmlns:a16="http://schemas.microsoft.com/office/drawing/2014/main" id="{54D7FA43-B2BA-47FC-901A-00245E1AC507}"/>
              </a:ext>
            </a:extLst>
          </p:cNvPr>
          <p:cNvSpPr>
            <a:spLocks noGrp="1"/>
          </p:cNvSpPr>
          <p:nvPr>
            <p:ph type="sldNum" sz="quarter" idx="12"/>
          </p:nvPr>
        </p:nvSpPr>
        <p:spPr/>
        <p:txBody>
          <a:bodyPr/>
          <a:lstStyle/>
          <a:p>
            <a:fld id="{F230EE04-BD3A-40AA-92AC-647453D5DADF}" type="slidenum">
              <a:rPr lang="zh-TW" altLang="en-US" smtClean="0"/>
              <a:t>8</a:t>
            </a:fld>
            <a:endParaRPr lang="zh-TW" altLang="en-US"/>
          </a:p>
        </p:txBody>
      </p:sp>
      <p:pic>
        <p:nvPicPr>
          <p:cNvPr id="6" name="圖片 5">
            <a:extLst>
              <a:ext uri="{FF2B5EF4-FFF2-40B4-BE49-F238E27FC236}">
                <a16:creationId xmlns:a16="http://schemas.microsoft.com/office/drawing/2014/main" id="{4C8BED8D-346C-426A-9B56-8793F62403F3}"/>
              </a:ext>
            </a:extLst>
          </p:cNvPr>
          <p:cNvPicPr>
            <a:picLocks noChangeAspect="1"/>
          </p:cNvPicPr>
          <p:nvPr/>
        </p:nvPicPr>
        <p:blipFill>
          <a:blip r:embed="rId2"/>
          <a:stretch>
            <a:fillRect/>
          </a:stretch>
        </p:blipFill>
        <p:spPr>
          <a:xfrm>
            <a:off x="199202" y="3300217"/>
            <a:ext cx="11793596" cy="2791215"/>
          </a:xfrm>
          <a:prstGeom prst="rect">
            <a:avLst/>
          </a:prstGeom>
        </p:spPr>
      </p:pic>
      <p:cxnSp>
        <p:nvCxnSpPr>
          <p:cNvPr id="7" name="直線接點 6">
            <a:extLst>
              <a:ext uri="{FF2B5EF4-FFF2-40B4-BE49-F238E27FC236}">
                <a16:creationId xmlns:a16="http://schemas.microsoft.com/office/drawing/2014/main" id="{C24BB5FF-E9EF-484A-8775-8D49646867A3}"/>
              </a:ext>
            </a:extLst>
          </p:cNvPr>
          <p:cNvCxnSpPr>
            <a:cxnSpLocks/>
          </p:cNvCxnSpPr>
          <p:nvPr/>
        </p:nvCxnSpPr>
        <p:spPr>
          <a:xfrm flipV="1">
            <a:off x="6096000" y="3498850"/>
            <a:ext cx="0" cy="2286000"/>
          </a:xfrm>
          <a:prstGeom prst="line">
            <a:avLst/>
          </a:prstGeom>
          <a:ln w="28575">
            <a:solidFill>
              <a:schemeClr val="accent6">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8" name="文字方塊 7">
            <a:extLst>
              <a:ext uri="{FF2B5EF4-FFF2-40B4-BE49-F238E27FC236}">
                <a16:creationId xmlns:a16="http://schemas.microsoft.com/office/drawing/2014/main" id="{4E12B151-77A4-4291-AD48-4929F072E1BA}"/>
              </a:ext>
            </a:extLst>
          </p:cNvPr>
          <p:cNvSpPr txBox="1"/>
          <p:nvPr/>
        </p:nvSpPr>
        <p:spPr>
          <a:xfrm>
            <a:off x="4914905" y="3889191"/>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3107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09337-0E78-49C5-8CAC-EFAD705848DE}"/>
              </a:ext>
            </a:extLst>
          </p:cNvPr>
          <p:cNvSpPr>
            <a:spLocks noGrp="1"/>
          </p:cNvSpPr>
          <p:nvPr>
            <p:ph type="title"/>
          </p:nvPr>
        </p:nvSpPr>
        <p:spPr/>
        <p:txBody>
          <a:bodyPr>
            <a:normAutofit fontScale="90000"/>
          </a:bodyPr>
          <a:lstStyle/>
          <a:p>
            <a:r>
              <a:rPr lang="zh-TW" altLang="en-US" dirty="0"/>
              <a:t>傍晚</a:t>
            </a:r>
            <a:r>
              <a:rPr lang="en-US" altLang="zh-TW" dirty="0"/>
              <a:t>Cortisol</a:t>
            </a:r>
            <a:r>
              <a:rPr lang="zh-TW" altLang="en-US" dirty="0"/>
              <a:t>變化量分群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4" name="投影片編號版面配置區 3">
            <a:extLst>
              <a:ext uri="{FF2B5EF4-FFF2-40B4-BE49-F238E27FC236}">
                <a16:creationId xmlns:a16="http://schemas.microsoft.com/office/drawing/2014/main" id="{B90559A0-D839-4BB4-BB23-CFE22B4BA605}"/>
              </a:ext>
            </a:extLst>
          </p:cNvPr>
          <p:cNvSpPr>
            <a:spLocks noGrp="1"/>
          </p:cNvSpPr>
          <p:nvPr>
            <p:ph type="sldNum" sz="quarter" idx="12"/>
          </p:nvPr>
        </p:nvSpPr>
        <p:spPr/>
        <p:txBody>
          <a:bodyPr/>
          <a:lstStyle/>
          <a:p>
            <a:fld id="{F230EE04-BD3A-40AA-92AC-647453D5DADF}" type="slidenum">
              <a:rPr lang="zh-TW" altLang="en-US" smtClean="0"/>
              <a:t>9</a:t>
            </a:fld>
            <a:endParaRPr lang="zh-TW" altLang="en-US"/>
          </a:p>
        </p:txBody>
      </p:sp>
      <p:pic>
        <p:nvPicPr>
          <p:cNvPr id="6" name="圖片 5">
            <a:extLst>
              <a:ext uri="{FF2B5EF4-FFF2-40B4-BE49-F238E27FC236}">
                <a16:creationId xmlns:a16="http://schemas.microsoft.com/office/drawing/2014/main" id="{361A5E53-4D70-48DF-997A-AD434011F095}"/>
              </a:ext>
            </a:extLst>
          </p:cNvPr>
          <p:cNvPicPr>
            <a:picLocks noChangeAspect="1"/>
          </p:cNvPicPr>
          <p:nvPr/>
        </p:nvPicPr>
        <p:blipFill rotWithShape="1">
          <a:blip r:embed="rId2"/>
          <a:srcRect b="6589"/>
          <a:stretch/>
        </p:blipFill>
        <p:spPr>
          <a:xfrm>
            <a:off x="1283479" y="2187621"/>
            <a:ext cx="9507277" cy="3835310"/>
          </a:xfrm>
          <a:prstGeom prst="rect">
            <a:avLst/>
          </a:prstGeom>
        </p:spPr>
      </p:pic>
      <p:sp>
        <p:nvSpPr>
          <p:cNvPr id="7" name="內容版面配置區 2">
            <a:extLst>
              <a:ext uri="{FF2B5EF4-FFF2-40B4-BE49-F238E27FC236}">
                <a16:creationId xmlns:a16="http://schemas.microsoft.com/office/drawing/2014/main" id="{0080370C-5E0F-4202-9EE7-C533CB047972}"/>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19</a:t>
            </a:r>
            <a:r>
              <a:rPr lang="zh-TW" altLang="en-US" dirty="0">
                <a:solidFill>
                  <a:schemeClr val="accent1"/>
                </a:solidFill>
              </a:rPr>
              <a:t>筆低</a:t>
            </a:r>
            <a:r>
              <a:rPr lang="en-US" altLang="zh-TW" dirty="0">
                <a:solidFill>
                  <a:schemeClr val="accent1"/>
                </a:solidFill>
              </a:rPr>
              <a:t>p.m. cortisol</a:t>
            </a:r>
            <a:r>
              <a:rPr lang="zh-TW" altLang="en-US" dirty="0">
                <a:solidFill>
                  <a:schemeClr val="accent1"/>
                </a:solidFill>
              </a:rPr>
              <a:t>變化量</a:t>
            </a:r>
            <a:r>
              <a:rPr lang="zh-TW" altLang="en-US" dirty="0"/>
              <a:t>與</a:t>
            </a:r>
            <a:r>
              <a:rPr lang="en-US" altLang="zh-TW" dirty="0">
                <a:solidFill>
                  <a:schemeClr val="accent2"/>
                </a:solidFill>
              </a:rPr>
              <a:t>20</a:t>
            </a:r>
            <a:r>
              <a:rPr lang="zh-TW" altLang="en-US" dirty="0">
                <a:solidFill>
                  <a:schemeClr val="accent2"/>
                </a:solidFill>
              </a:rPr>
              <a:t>筆高</a:t>
            </a:r>
            <a:r>
              <a:rPr lang="en-US" altLang="zh-TW" dirty="0">
                <a:solidFill>
                  <a:schemeClr val="accent2"/>
                </a:solidFill>
              </a:rPr>
              <a:t>p.m. cortisol</a:t>
            </a:r>
            <a:r>
              <a:rPr lang="zh-TW" altLang="en-US" dirty="0">
                <a:solidFill>
                  <a:schemeClr val="accent2"/>
                </a:solidFill>
              </a:rPr>
              <a:t>變化量</a:t>
            </a:r>
            <a:r>
              <a:rPr lang="zh-TW" altLang="en-US" dirty="0"/>
              <a:t>做統計檢定</a:t>
            </a:r>
            <a:r>
              <a:rPr lang="en-US" altLang="zh-TW" dirty="0"/>
              <a:t>(two-tailed Independent t-test)</a:t>
            </a:r>
          </a:p>
        </p:txBody>
      </p:sp>
      <p:sp>
        <p:nvSpPr>
          <p:cNvPr id="8" name="文字方塊 7">
            <a:extLst>
              <a:ext uri="{FF2B5EF4-FFF2-40B4-BE49-F238E27FC236}">
                <a16:creationId xmlns:a16="http://schemas.microsoft.com/office/drawing/2014/main" id="{28033B35-CC56-44F0-BB7D-6F55B010BD45}"/>
              </a:ext>
            </a:extLst>
          </p:cNvPr>
          <p:cNvSpPr txBox="1"/>
          <p:nvPr/>
        </p:nvSpPr>
        <p:spPr>
          <a:xfrm>
            <a:off x="1217869"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0.989</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04F8FE98-4E46-49F1-8652-54F421E80678}"/>
              </a:ext>
            </a:extLst>
          </p:cNvPr>
          <p:cNvSpPr txBox="1"/>
          <p:nvPr/>
        </p:nvSpPr>
        <p:spPr>
          <a:xfrm>
            <a:off x="2658937"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0.647</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24F01B1A-ABDE-4009-A138-19C178D22B08}"/>
              </a:ext>
            </a:extLst>
          </p:cNvPr>
          <p:cNvSpPr txBox="1"/>
          <p:nvPr/>
        </p:nvSpPr>
        <p:spPr>
          <a:xfrm>
            <a:off x="3928754"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0.608</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DD942C99-56DF-44EF-847E-EE2591C0AAA1}"/>
              </a:ext>
            </a:extLst>
          </p:cNvPr>
          <p:cNvSpPr txBox="1"/>
          <p:nvPr/>
        </p:nvSpPr>
        <p:spPr>
          <a:xfrm>
            <a:off x="5288593"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0.817</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E358FC06-F9AD-4E80-AC02-39C48E45C0D4}"/>
              </a:ext>
            </a:extLst>
          </p:cNvPr>
          <p:cNvSpPr txBox="1"/>
          <p:nvPr/>
        </p:nvSpPr>
        <p:spPr>
          <a:xfrm>
            <a:off x="6846622"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0.123</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B4BCA114-CD78-4D6F-99DE-3E73B2DD87CF}"/>
              </a:ext>
            </a:extLst>
          </p:cNvPr>
          <p:cNvSpPr txBox="1"/>
          <p:nvPr/>
        </p:nvSpPr>
        <p:spPr>
          <a:xfrm>
            <a:off x="8211095"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0.785</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6CCACEE9-2FA0-40D4-B724-21D28404B1BF}"/>
              </a:ext>
            </a:extLst>
          </p:cNvPr>
          <p:cNvSpPr txBox="1"/>
          <p:nvPr/>
        </p:nvSpPr>
        <p:spPr>
          <a:xfrm>
            <a:off x="9575568"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0.751</a:t>
            </a:r>
            <a:endParaRPr lang="zh-TW" altLang="en-US" sz="1200" dirty="0">
              <a:solidFill>
                <a:schemeClr val="accent1">
                  <a:lumMod val="75000"/>
                </a:schemeClr>
              </a:solidFill>
            </a:endParaRPr>
          </a:p>
        </p:txBody>
      </p:sp>
      <p:sp>
        <p:nvSpPr>
          <p:cNvPr id="15" name="文字方塊 14">
            <a:extLst>
              <a:ext uri="{FF2B5EF4-FFF2-40B4-BE49-F238E27FC236}">
                <a16:creationId xmlns:a16="http://schemas.microsoft.com/office/drawing/2014/main" id="{76C9A118-A666-4503-9B07-7ABE00AA9A52}"/>
              </a:ext>
            </a:extLst>
          </p:cNvPr>
          <p:cNvSpPr txBox="1"/>
          <p:nvPr/>
        </p:nvSpPr>
        <p:spPr>
          <a:xfrm>
            <a:off x="6943725" y="3772506"/>
            <a:ext cx="466725" cy="461665"/>
          </a:xfrm>
          <a:prstGeom prst="rect">
            <a:avLst/>
          </a:prstGeom>
          <a:noFill/>
        </p:spPr>
        <p:txBody>
          <a:bodyPr wrap="square" rtlCol="0">
            <a:spAutoFit/>
          </a:bodyPr>
          <a:lstStyle/>
          <a:p>
            <a:r>
              <a:rPr lang="en-US" altLang="zh-TW" sz="2400" dirty="0">
                <a:solidFill>
                  <a:srgbClr val="FF0000"/>
                </a:solidFill>
              </a:rPr>
              <a:t>+</a:t>
            </a:r>
            <a:endParaRPr lang="zh-TW" altLang="en-US" sz="2400" dirty="0">
              <a:solidFill>
                <a:srgbClr val="FF0000"/>
              </a:solidFill>
            </a:endParaRPr>
          </a:p>
        </p:txBody>
      </p:sp>
      <p:sp>
        <p:nvSpPr>
          <p:cNvPr id="16" name="文字方塊 15">
            <a:extLst>
              <a:ext uri="{FF2B5EF4-FFF2-40B4-BE49-F238E27FC236}">
                <a16:creationId xmlns:a16="http://schemas.microsoft.com/office/drawing/2014/main" id="{57DC322C-B00C-49BA-9967-0014613AEF28}"/>
              </a:ext>
            </a:extLst>
          </p:cNvPr>
          <p:cNvSpPr txBox="1"/>
          <p:nvPr/>
        </p:nvSpPr>
        <p:spPr>
          <a:xfrm>
            <a:off x="7724775" y="4330793"/>
            <a:ext cx="714375" cy="584775"/>
          </a:xfrm>
          <a:prstGeom prst="rect">
            <a:avLst/>
          </a:prstGeom>
          <a:noFill/>
        </p:spPr>
        <p:txBody>
          <a:bodyPr wrap="square" rtlCol="0">
            <a:spAutoFit/>
          </a:bodyPr>
          <a:lstStyle/>
          <a:p>
            <a:r>
              <a:rPr lang="en-US" altLang="zh-TW" sz="3200" dirty="0">
                <a:solidFill>
                  <a:srgbClr val="FF0000"/>
                </a:solidFill>
              </a:rPr>
              <a:t>-</a:t>
            </a:r>
            <a:endParaRPr lang="zh-TW" altLang="en-US" sz="3200" dirty="0">
              <a:solidFill>
                <a:srgbClr val="FF0000"/>
              </a:solidFill>
            </a:endParaRPr>
          </a:p>
        </p:txBody>
      </p:sp>
      <p:pic>
        <p:nvPicPr>
          <p:cNvPr id="5" name="圖片 4">
            <a:extLst>
              <a:ext uri="{FF2B5EF4-FFF2-40B4-BE49-F238E27FC236}">
                <a16:creationId xmlns:a16="http://schemas.microsoft.com/office/drawing/2014/main" id="{8464E9ED-D713-43E5-ADC1-30BB4A7F6AFA}"/>
              </a:ext>
            </a:extLst>
          </p:cNvPr>
          <p:cNvPicPr>
            <a:picLocks noChangeAspect="1"/>
          </p:cNvPicPr>
          <p:nvPr/>
        </p:nvPicPr>
        <p:blipFill rotWithShape="1">
          <a:blip r:embed="rId3"/>
          <a:srcRect b="9353"/>
          <a:stretch/>
        </p:blipFill>
        <p:spPr>
          <a:xfrm>
            <a:off x="3897234" y="2187622"/>
            <a:ext cx="1238423" cy="3747728"/>
          </a:xfrm>
          <a:prstGeom prst="rect">
            <a:avLst/>
          </a:prstGeom>
        </p:spPr>
      </p:pic>
      <p:sp>
        <p:nvSpPr>
          <p:cNvPr id="17" name="文字方塊 16">
            <a:extLst>
              <a:ext uri="{FF2B5EF4-FFF2-40B4-BE49-F238E27FC236}">
                <a16:creationId xmlns:a16="http://schemas.microsoft.com/office/drawing/2014/main" id="{8B6FA666-92F1-4433-9112-54717F7F9C3C}"/>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26198378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17246</TotalTime>
  <Words>1516</Words>
  <Application>Microsoft Office PowerPoint</Application>
  <PresentationFormat>寬螢幕</PresentationFormat>
  <Paragraphs>288</Paragraphs>
  <Slides>31</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Arial</vt:lpstr>
      <vt:lpstr>Calibri</vt:lpstr>
      <vt:lpstr>Trebuchet MS</vt:lpstr>
      <vt:lpstr>Wingdings</vt:lpstr>
      <vt:lpstr>Office 佈景主題</vt:lpstr>
      <vt:lpstr>輪班工人暴露噪音下REM片斷化分析</vt:lpstr>
      <vt:lpstr>整體暴露非暴露 - 睡眠指標統計(Mean、SD、p-value)</vt:lpstr>
      <vt:lpstr>從Cortisol分群觀察睡眠指標表現</vt:lpstr>
      <vt:lpstr>絕對Cortisol值排序</vt:lpstr>
      <vt:lpstr>Cortisol與睡眠指標的相關係數表現</vt:lpstr>
      <vt:lpstr>傍晚Cortisol分群 - 睡眠指標統計(Mean、SD、p-value)</vt:lpstr>
      <vt:lpstr>噪音耐受性</vt:lpstr>
      <vt:lpstr>噪音耐受性分群</vt:lpstr>
      <vt:lpstr>傍晚Cortisol變化量分群 - 睡眠指標統計(Mean、SD、p-value)</vt:lpstr>
      <vt:lpstr>傍晚Cortisol變化量分群 - 睡眠指標統計(Mean、SD、p-value)</vt:lpstr>
      <vt:lpstr>耐受性 x 絕對值</vt:lpstr>
      <vt:lpstr>耐受性 x 絕對值 - 睡眠指標統計(Mean、SD、p-value)</vt:lpstr>
      <vt:lpstr>睡眠過程Cortisol變化量</vt:lpstr>
      <vt:lpstr>睡眠過程Cortisol變化量</vt:lpstr>
      <vt:lpstr>睡眠過程Cortisol變化量</vt:lpstr>
      <vt:lpstr>睡眠過程Cortisol變化量分群</vt:lpstr>
      <vt:lpstr>睡眠過程Cortisol變化量分群- 睡眠指標統計(Mean、SD、p-value)</vt:lpstr>
      <vt:lpstr>睡眠過程Cortisol變化量分群- 睡眠指標統計(Mean、SD、p-value)</vt:lpstr>
      <vt:lpstr>與REM Fragmentation的相關性</vt:lpstr>
      <vt:lpstr>與REM Fragmentation的相關性</vt:lpstr>
      <vt:lpstr>補充資料</vt:lpstr>
      <vt:lpstr>整體暴露非暴露 - 睡眠指標統計(Mean、SD、p-value)</vt:lpstr>
      <vt:lpstr>以早晨Cortisol排序分布</vt:lpstr>
      <vt:lpstr>以傍晚Cortisol排序分布</vt:lpstr>
      <vt:lpstr>REM總次數 - 非暴露下排序</vt:lpstr>
      <vt:lpstr>REM總秒數 - 非暴露下排序</vt:lpstr>
      <vt:lpstr>REM Percentage - 非暴露下排序</vt:lpstr>
      <vt:lpstr>REM平均長度 - 非暴露下排序</vt:lpstr>
      <vt:lpstr>REM Latency - 非暴露下排序</vt:lpstr>
      <vt:lpstr>REM Fragmentation - 非暴露下排序</vt:lpstr>
      <vt:lpstr>REM Density - 非暴露下排序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PSG報告系統</dc:title>
  <dc:creator>李奕翔</dc:creator>
  <cp:lastModifiedBy>李奕翔</cp:lastModifiedBy>
  <cp:revision>245</cp:revision>
  <dcterms:created xsi:type="dcterms:W3CDTF">2021-07-06T08:18:21Z</dcterms:created>
  <dcterms:modified xsi:type="dcterms:W3CDTF">2021-08-11T02:03:19Z</dcterms:modified>
</cp:coreProperties>
</file>