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8" r:id="rId3"/>
    <p:sldId id="269" r:id="rId4"/>
    <p:sldId id="270" r:id="rId5"/>
    <p:sldId id="267" r:id="rId6"/>
    <p:sldId id="271" r:id="rId7"/>
    <p:sldId id="272" r:id="rId8"/>
    <p:sldId id="274" r:id="rId9"/>
    <p:sldId id="275" r:id="rId10"/>
    <p:sldId id="276" r:id="rId11"/>
    <p:sldId id="259" r:id="rId12"/>
    <p:sldId id="260" r:id="rId13"/>
    <p:sldId id="261" r:id="rId14"/>
    <p:sldId id="262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92371-58D5-4353-94A4-C3DFB62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CADD7-06E4-4FF9-A05D-E561F355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40</a:t>
            </a:r>
            <a:r>
              <a:rPr lang="zh-TW" altLang="en-US" dirty="0"/>
              <a:t>筆中使用</a:t>
            </a:r>
            <a:r>
              <a:rPr lang="en-US" altLang="zh-TW" dirty="0"/>
              <a:t>27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排除</a:t>
            </a:r>
            <a:r>
              <a:rPr lang="en-US" altLang="zh-TW" dirty="0"/>
              <a:t>13</a:t>
            </a:r>
            <a:r>
              <a:rPr lang="zh-TW" altLang="en-US" dirty="0"/>
              <a:t>筆</a:t>
            </a:r>
            <a:endParaRPr lang="en-US" altLang="zh-TW" dirty="0"/>
          </a:p>
          <a:p>
            <a:pPr lvl="1"/>
            <a:r>
              <a:rPr lang="en-US" altLang="zh-TW" dirty="0"/>
              <a:t>Sampling rate</a:t>
            </a:r>
            <a:r>
              <a:rPr lang="zh-TW" altLang="en-US" dirty="0"/>
              <a:t>和訊號數值範圍不同</a:t>
            </a:r>
            <a:endParaRPr lang="en-US" altLang="zh-TW" dirty="0"/>
          </a:p>
          <a:p>
            <a:pPr lvl="1"/>
            <a:r>
              <a:rPr lang="en-US" altLang="zh-TW" dirty="0"/>
              <a:t>stage</a:t>
            </a:r>
            <a:r>
              <a:rPr lang="zh-TW" altLang="en-US" dirty="0"/>
              <a:t>資料遺失</a:t>
            </a:r>
            <a:endParaRPr lang="en-US" altLang="zh-TW" dirty="0"/>
          </a:p>
          <a:p>
            <a:pPr lvl="1"/>
            <a:r>
              <a:rPr lang="zh-TW" altLang="en-US" dirty="0"/>
              <a:t>訊號異常</a:t>
            </a:r>
            <a:endParaRPr lang="en-US" altLang="zh-TW" dirty="0"/>
          </a:p>
          <a:p>
            <a:pPr lvl="1"/>
            <a:r>
              <a:rPr lang="zh-TW" altLang="en-US"/>
              <a:t>訊號受到強烈干擾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8091B9-2736-41F0-922F-228C44CC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9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從正常狀態下的</a:t>
            </a:r>
            <a:r>
              <a:rPr lang="en-US" altLang="zh-TW" dirty="0"/>
              <a:t>cortisol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1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086DF-A47E-46D6-B08D-E2A9A78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從噪音環境下</a:t>
            </a:r>
            <a:r>
              <a:rPr lang="en-US" altLang="zh-TW" dirty="0"/>
              <a:t>cortisol</a:t>
            </a:r>
            <a:r>
              <a:rPr lang="zh-TW" altLang="en-US" dirty="0"/>
              <a:t>明顯上升的例子來做分析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FB771-88F5-4F9D-8378-E7251F4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CCC40-5972-453B-8E7B-988A928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468F2-9449-46CA-AD6F-2D00C6F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從年齡來做分析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B70F-997D-41A1-A7A5-DCEB46ED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DAD691-F2A5-4DC4-A2EE-CA438D5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9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DF550-CEF1-4501-B3F3-A8E81999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從年資來做分析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5CA5C-B6C0-4896-966C-B2ECA236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2E762-BC1A-483D-93FD-2F19394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6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E160-6A2C-4C3D-816F-96C9219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從主觀壓力指數量表</a:t>
            </a:r>
            <a:r>
              <a:rPr lang="en-US" altLang="zh-TW" dirty="0"/>
              <a:t>(VAS)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17D54-FB35-433E-B0FE-2F42F19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CE5996-DAE0-457D-9664-54480BA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5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24A0-DA31-4BCB-9672-10AD0FE6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96C90-82C8-4A8C-A5F6-3AF03046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D693E-C75B-4D60-9BF8-8D0B890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46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98C7F-02A1-415E-B471-653F33B3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B71EC-37BF-425F-B480-E6B8EE36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林政佑醫師</a:t>
            </a:r>
            <a:endParaRPr lang="en-US" altLang="zh-TW" dirty="0"/>
          </a:p>
          <a:p>
            <a:pPr lvl="1"/>
            <a:r>
              <a:rPr lang="en-US" altLang="zh-TW" dirty="0"/>
              <a:t>REM</a:t>
            </a:r>
            <a:r>
              <a:rPr lang="zh-TW" altLang="en-US" dirty="0"/>
              <a:t>影響人們的情緒控管和鞏固情緒記憶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PTSD</a:t>
            </a:r>
            <a:r>
              <a:rPr lang="zh-TW" altLang="en-US" dirty="0"/>
              <a:t>下</a:t>
            </a:r>
            <a:endParaRPr lang="en-US" altLang="zh-TW" dirty="0"/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density(REMs per REM sleep period)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sleep pressure(short REM latency</a:t>
            </a:r>
            <a:r>
              <a:rPr lang="zh-TW" altLang="en-US" dirty="0"/>
              <a:t>、</a:t>
            </a:r>
            <a:r>
              <a:rPr lang="en-US" altLang="zh-TW" dirty="0"/>
              <a:t>long average REM sleep episode)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lvl="1"/>
            <a:r>
              <a:rPr lang="zh-TW" altLang="en-US" dirty="0"/>
              <a:t>在憂鬱情況下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</a:t>
            </a:r>
            <a:r>
              <a:rPr lang="zh-TW" altLang="en-US" dirty="0"/>
              <a:t>減少</a:t>
            </a:r>
            <a:endParaRPr lang="en-US" altLang="zh-TW" dirty="0"/>
          </a:p>
          <a:p>
            <a:pPr lvl="2"/>
            <a:r>
              <a:rPr lang="en-US" altLang="zh-TW" dirty="0"/>
              <a:t>Total REM sleep duration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增加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CAFF49-DD14-4876-8AC9-5C3B80A8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BA45C-7191-4278-AF05-14C1AFD7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E4C53-E848-4FA9-BA46-CF125F0C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percent</a:t>
            </a:r>
          </a:p>
          <a:p>
            <a:pPr lvl="1"/>
            <a:r>
              <a:rPr lang="en-US" altLang="zh-TW" dirty="0"/>
              <a:t>(sum of the duration of REM fragmentation epochs/the duration of REM sleep during the night)*100</a:t>
            </a:r>
          </a:p>
          <a:p>
            <a:r>
              <a:rPr lang="en-US" altLang="zh-TW" dirty="0"/>
              <a:t>REM latency</a:t>
            </a:r>
          </a:p>
          <a:p>
            <a:pPr lvl="1"/>
            <a:r>
              <a:rPr lang="en-US" altLang="zh-TW" dirty="0"/>
              <a:t>latency from sleep onset to the first REM epoch</a:t>
            </a:r>
          </a:p>
          <a:p>
            <a:r>
              <a:rPr lang="en-US" altLang="zh-TW" dirty="0"/>
              <a:t>REM density</a:t>
            </a:r>
          </a:p>
          <a:p>
            <a:pPr lvl="1"/>
            <a:r>
              <a:rPr lang="en-US" altLang="zh-TW" dirty="0"/>
              <a:t>percent of rapid eye movements in relation to REM sleep duration</a:t>
            </a:r>
          </a:p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CBE54-69FE-4D14-B734-90991701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8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86FCF-38F7-45F6-BAB5-315DD27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0F1BA-6823-455B-AEE4-3ADECBC0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the number and duration of short arousals that disrupt the continuity of the REM period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REM</a:t>
            </a:r>
            <a:r>
              <a:rPr lang="zh-TW" altLang="en-US" dirty="0"/>
              <a:t>中</a:t>
            </a:r>
            <a:r>
              <a:rPr lang="en-US" altLang="zh-TW" dirty="0"/>
              <a:t>Arousal event duration</a:t>
            </a:r>
            <a:r>
              <a:rPr lang="zh-TW" altLang="en-US" dirty="0"/>
              <a:t>相加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53958-B17F-411F-8BE2-4884AA0F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307EE-4044-49E1-842B-FE439589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592FD-5A0B-4C41-A5F7-B16B06D1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相減絕對值取出反向眼動特徵 </a:t>
            </a:r>
            <a:r>
              <a:rPr lang="en-US" altLang="zh-TW" dirty="0"/>
              <a:t>* 0.5</a:t>
            </a:r>
          </a:p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分別後項減前項取出眼動陡峭程度 * </a:t>
            </a:r>
            <a:r>
              <a:rPr lang="en-US" altLang="zh-TW" dirty="0"/>
              <a:t>sampling rate</a:t>
            </a:r>
          </a:p>
          <a:p>
            <a:endParaRPr lang="en-US" altLang="zh-TW" dirty="0"/>
          </a:p>
          <a:p>
            <a:r>
              <a:rPr lang="zh-TW" altLang="en-US" dirty="0"/>
              <a:t>將兩值相加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threshold1 &gt; 0.025 </a:t>
            </a:r>
            <a:r>
              <a:rPr lang="zh-TW" altLang="en-US" dirty="0"/>
              <a:t>超過則視為快速眼動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threshold2 &lt; 1</a:t>
            </a:r>
            <a:r>
              <a:rPr lang="zh-TW" altLang="en-US" dirty="0"/>
              <a:t> 超過則視為受</a:t>
            </a:r>
            <a:r>
              <a:rPr lang="en-US" altLang="zh-TW" dirty="0"/>
              <a:t>arousal</a:t>
            </a:r>
            <a:r>
              <a:rPr lang="zh-TW" altLang="en-US" dirty="0"/>
              <a:t>影響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找到第</a:t>
            </a:r>
            <a:r>
              <a:rPr lang="en-US" altLang="zh-TW" dirty="0"/>
              <a:t>1</a:t>
            </a:r>
            <a:r>
              <a:rPr lang="zh-TW" altLang="en-US" dirty="0"/>
              <a:t>個快速眼動後尋找後面</a:t>
            </a:r>
            <a:r>
              <a:rPr lang="en-US" altLang="zh-TW" dirty="0"/>
              <a:t>1</a:t>
            </a:r>
            <a:r>
              <a:rPr lang="zh-TW" altLang="en-US" dirty="0"/>
              <a:t>秒內有無快速眼動，有則視為連續</a:t>
            </a:r>
            <a:endParaRPr lang="en-US" altLang="zh-TW" dirty="0"/>
          </a:p>
          <a:p>
            <a:r>
              <a:rPr lang="zh-TW" altLang="en-US" dirty="0"/>
              <a:t>小於</a:t>
            </a:r>
            <a:r>
              <a:rPr lang="en-US" altLang="zh-TW" dirty="0"/>
              <a:t>0.1</a:t>
            </a:r>
            <a:r>
              <a:rPr lang="zh-TW" altLang="en-US" dirty="0"/>
              <a:t>秒的區間不算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60BDE-80E8-479F-80C2-36C704E8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4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E25868-60EB-416D-B984-BE4A169F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4" y="1192147"/>
            <a:ext cx="10163587" cy="5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662884-D9A1-4D70-87FF-67791616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3110"/>
            <a:ext cx="10293220" cy="54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A66B1B-CB59-459E-BFD6-6CA41DCB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1186046"/>
            <a:ext cx="10280342" cy="54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EE8120-F17B-4CD6-9CF9-BBF6E482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485"/>
            <a:ext cx="10196744" cy="54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363</Words>
  <Application>Microsoft Office PowerPoint</Application>
  <PresentationFormat>寬螢幕</PresentationFormat>
  <Paragraphs>72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研究目的</vt:lpstr>
      <vt:lpstr>REM參數</vt:lpstr>
      <vt:lpstr>REM fragmentation計算</vt:lpstr>
      <vt:lpstr>REM density計算</vt:lpstr>
      <vt:lpstr>REM density計算</vt:lpstr>
      <vt:lpstr>REM density計算</vt:lpstr>
      <vt:lpstr>REM density計算</vt:lpstr>
      <vt:lpstr>REM density計算</vt:lpstr>
      <vt:lpstr>資料數量</vt:lpstr>
      <vt:lpstr>從整體來觀察噪音暴露與非暴露環境下的REM</vt:lpstr>
      <vt:lpstr>從正常狀態下的cortisol來做分析</vt:lpstr>
      <vt:lpstr>從噪音環境下cortisol明顯上升的例子來做分析</vt:lpstr>
      <vt:lpstr>從年齡來做分析</vt:lpstr>
      <vt:lpstr>從年資來做分析</vt:lpstr>
      <vt:lpstr>從主觀壓力指數量表(VAS)來做分析</vt:lpstr>
      <vt:lpstr>從AHI、AI、HI來做分析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51</cp:revision>
  <dcterms:created xsi:type="dcterms:W3CDTF">2021-07-06T08:18:21Z</dcterms:created>
  <dcterms:modified xsi:type="dcterms:W3CDTF">2021-07-31T15:25:59Z</dcterms:modified>
</cp:coreProperties>
</file>