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319" r:id="rId3"/>
    <p:sldId id="320" r:id="rId4"/>
    <p:sldId id="329" r:id="rId5"/>
    <p:sldId id="328" r:id="rId6"/>
    <p:sldId id="332" r:id="rId7"/>
    <p:sldId id="333" r:id="rId8"/>
    <p:sldId id="334" r:id="rId9"/>
    <p:sldId id="335" r:id="rId10"/>
    <p:sldId id="337" r:id="rId11"/>
    <p:sldId id="339" r:id="rId12"/>
    <p:sldId id="338" r:id="rId13"/>
    <p:sldId id="340" r:id="rId14"/>
    <p:sldId id="341" r:id="rId15"/>
    <p:sldId id="330" r:id="rId16"/>
    <p:sldId id="336" r:id="rId17"/>
    <p:sldId id="318" r:id="rId18"/>
    <p:sldId id="321" r:id="rId19"/>
    <p:sldId id="322" r:id="rId20"/>
    <p:sldId id="323" r:id="rId21"/>
    <p:sldId id="324" r:id="rId22"/>
    <p:sldId id="325" r:id="rId23"/>
    <p:sldId id="326" r:id="rId24"/>
    <p:sldId id="327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12" autoAdjust="0"/>
  </p:normalViewPr>
  <p:slideViewPr>
    <p:cSldViewPr snapToGrid="0">
      <p:cViewPr>
        <p:scale>
          <a:sx n="100" d="100"/>
          <a:sy n="100" d="100"/>
        </p:scale>
        <p:origin x="95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6E1B-E228-429A-ABE7-09AA4AD7327C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5DC6-CCB2-413E-8E4D-68A492D6F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4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B5DC6-CCB2-413E-8E4D-68A492D6F24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66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AC79DB3A-64D2-468E-B008-4C3251A11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D3CD1E-EA31-4515-BBE4-D319B019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32B2E-74BF-4AAC-A481-AA7C0D66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79D3-2FB9-4A1B-90EA-1A8BD5F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83C-4B54-4D72-A1A7-A087B316A3B8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3E701-11FB-4096-BEEA-6D718ED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78393-5462-40D9-9E8C-FF0B056F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301"/>
            <a:ext cx="2743200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74F925D-88A0-48B2-A069-4C687816CCB5}"/>
              </a:ext>
            </a:extLst>
          </p:cNvPr>
          <p:cNvCxnSpPr/>
          <p:nvPr userDrawn="1"/>
        </p:nvCxnSpPr>
        <p:spPr>
          <a:xfrm flipH="1">
            <a:off x="8654472" y="6858000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84F5-7BD2-4982-B6C1-43ED988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A363-3772-46C7-9C9B-42EAE37E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3266C-8442-4C62-BF64-9E1E404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06B-07A6-44BF-906E-0E6F2225B991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3E0D8-6826-4350-8221-B12E167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F8973-96C2-476F-802F-55DE5CB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6127A8-8032-4FA5-A906-28FC422A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2F9A7-B168-42E2-9B21-4C6AB30C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293AA-EA33-4FB8-9CC0-CC03227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A211-7B8B-40E6-8051-77D0F92598CB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63EDB-98AA-4C96-94EB-83BADC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A1B10-79BB-4901-8DCE-802119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8F6E-BB3A-4EA6-8818-89A922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6490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03177-C7F8-4D8E-9A73-7EB317E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E28-FEA0-4B3A-9BE5-FBF2215A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6BC-4133-47A1-955B-86DB465411C3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B05B7-860A-4F69-9BA3-592EE0A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B9E3-EA23-44D3-AE39-FC03E24F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6" y="6498301"/>
            <a:ext cx="628073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46D699-3238-4747-8C32-7C48096EE81C}"/>
              </a:ext>
            </a:extLst>
          </p:cNvPr>
          <p:cNvCxnSpPr>
            <a:cxnSpLocks/>
          </p:cNvCxnSpPr>
          <p:nvPr userDrawn="1"/>
        </p:nvCxnSpPr>
        <p:spPr>
          <a:xfrm>
            <a:off x="785812" y="1014154"/>
            <a:ext cx="604289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C62D73-D4DF-4956-8A98-FA11CD6655C9}"/>
              </a:ext>
            </a:extLst>
          </p:cNvPr>
          <p:cNvCxnSpPr/>
          <p:nvPr userDrawn="1"/>
        </p:nvCxnSpPr>
        <p:spPr>
          <a:xfrm flipH="1">
            <a:off x="8654472" y="6848764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F526A8-7DC6-477B-9B0D-B475E2ADA2D0}"/>
              </a:ext>
            </a:extLst>
          </p:cNvPr>
          <p:cNvCxnSpPr>
            <a:cxnSpLocks/>
          </p:cNvCxnSpPr>
          <p:nvPr userDrawn="1"/>
        </p:nvCxnSpPr>
        <p:spPr>
          <a:xfrm>
            <a:off x="785812" y="963280"/>
            <a:ext cx="206533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A9EC-CD10-45DA-B994-550EBEC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65ACF-7239-47FE-952A-B75F2ED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C7-1928-4ED9-90F8-7E7A745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D569-35D5-40ED-99FD-76D2F54A9038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D890C-B933-48F5-977C-369DE18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E1551-D718-4056-A88F-BE99277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64CD7-5B1A-4158-9100-2194128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0F575-B370-49AA-A802-F54684A4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52229-A265-4612-9309-AFE75AED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FA397-2D3B-40BE-8AE1-271E31D9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039-4F1A-4616-B8B5-F977F76AB712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7B22E-F518-4B7C-AE88-020F179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03E6E-B56D-4E5A-A247-0D94C5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6ED53-B8EC-4F98-8703-D627F50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F2BD1-E9FD-496F-80F6-3680F04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F321-C9F4-43FA-BE98-CB3997D3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B5F5EC-EFB0-4317-9262-6B8E3037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F3672-0C36-45B2-91FD-3CFEEBEC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55B9C-2FE1-47BB-B6A3-F2D6A7B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5C1-5758-4143-A641-B2D8C25FD431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1374ED-33AD-4F33-94C5-D8A7C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EDEC-8D51-42E3-9F7A-B7958C9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DC090-6EB8-4495-809E-37725435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E09DF-0433-4FFE-8496-C9A04A3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41C-EC38-4789-9350-644DCCF8A061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B9930-13D9-4561-945D-6F76E6E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72236D-2F70-4D34-9D49-75D55DF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42178-72EA-40DF-922C-8FAC3D6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D8F3-4ECC-4891-A5C4-0D72C29D1563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9780BE-A84D-435A-A425-690BF18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57DF18-D655-4C2C-BF9E-2E57E08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5A8-C031-4407-9C9A-4F6FABC5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C594F-6192-4D87-8568-B86B603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8C4C3-927E-4F02-BA77-13A958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D572F-A558-4141-A8DE-E4B1DE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D45-65D8-4A22-BC50-ED872CAB048D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A318F-A109-4D88-8B81-126AD8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D318D-20D4-494A-98FA-C42B8C8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D3EE-4E25-4F2D-A2B5-19CCA13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12A729-60E6-4213-9ACF-69203E8B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0B9E-9264-4799-B2DE-23FC551F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4E2B3-F08E-4AF8-AD4E-C6B77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3BD-5EE8-423F-AC10-4B07DD1F877C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8E6B4-FE8C-4600-B080-6B7B8C0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8857F-30AF-4B7B-9662-2D1F02B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C4DA3-379E-4B0D-96B4-A7C981E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E1C4F-13AE-4F6F-A2C4-4727C3DC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77B-3B7D-4F24-AF87-E17FD48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2120-7A61-4EBE-8DC9-30D2102A9B6B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C5476-758E-4763-A988-8836B1C8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8D3AF-F923-4EC1-A9E8-D12CCF55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245C19-E162-4C14-B4A0-B19F2FAB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輪班工人暴露噪音下</a:t>
            </a:r>
            <a:r>
              <a:rPr lang="en-US" altLang="zh-TW" dirty="0"/>
              <a:t>REM</a:t>
            </a:r>
            <a:r>
              <a:rPr lang="zh-TW" altLang="en-US" dirty="0"/>
              <a:t>片斷化分析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3E14495-A659-4B01-854C-9ECA48241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2021/08/11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ED150-F213-4F6C-9C0D-E5E12F0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8C6860C-09FF-4EB8-82B2-E313A5D5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1785449"/>
            <a:ext cx="11707859" cy="48012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25E3360-931D-4543-80D5-EDE9619E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總次數圖表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A85A6D-FC79-418E-96F5-60C231D6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DAFBBC-9235-48F5-9793-7A570CDD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10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11B9203-8AAB-4E65-900B-CEF6C998C878}"/>
              </a:ext>
            </a:extLst>
          </p:cNvPr>
          <p:cNvCxnSpPr>
            <a:cxnSpLocks/>
          </p:cNvCxnSpPr>
          <p:nvPr/>
        </p:nvCxnSpPr>
        <p:spPr>
          <a:xfrm flipV="1">
            <a:off x="4199020" y="1823549"/>
            <a:ext cx="0" cy="452486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0EE7073-FCDB-4770-98EC-E4DC3716C7D4}"/>
              </a:ext>
            </a:extLst>
          </p:cNvPr>
          <p:cNvCxnSpPr>
            <a:cxnSpLocks/>
          </p:cNvCxnSpPr>
          <p:nvPr/>
        </p:nvCxnSpPr>
        <p:spPr>
          <a:xfrm flipV="1">
            <a:off x="6351670" y="1823550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5F99CE3-6ECF-4882-B5B0-588AED4AAC5E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F571DB1-808D-4883-9AEE-37782485E3D8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80279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FF4BF-8590-4901-B08A-10A44A74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總次數差異比較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B92593-8FF8-4EAE-935F-98CFC806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673D06E-F705-4BE7-AE10-A472892C7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507528"/>
              </p:ext>
            </p:extLst>
          </p:nvPr>
        </p:nvGraphicFramePr>
        <p:xfrm>
          <a:off x="838200" y="2076708"/>
          <a:ext cx="8940800" cy="111252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788160">
                  <a:extLst>
                    <a:ext uri="{9D8B030D-6E8A-4147-A177-3AD203B41FA5}">
                      <a16:colId xmlns:a16="http://schemas.microsoft.com/office/drawing/2014/main" val="267304286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783837419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1586713797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968660571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580082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</a:rPr>
                        <a:t>左半邊</a:t>
                      </a: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</a:rPr>
                        <a:t>右半邊</a:t>
                      </a: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</a:rPr>
                        <a:t>左半邊</a:t>
                      </a: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SD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</a:rPr>
                        <a:t>右半邊</a:t>
                      </a: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SD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1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</a:rPr>
                        <a:t>以</a:t>
                      </a: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</a:rPr>
                        <a:t>為區分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1.17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0.23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2.41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3.92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5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</a:rPr>
                        <a:t>以半數為區分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0.17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2.91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4.30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055363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76A995E-007D-4A24-938B-059BDCE71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/>
              <a:t>變化量</a:t>
            </a:r>
            <a:r>
              <a:rPr lang="en-US" altLang="zh-TW" dirty="0"/>
              <a:t>Mean</a:t>
            </a:r>
            <a:r>
              <a:rPr lang="zh-TW" altLang="en-US" dirty="0"/>
              <a:t>、</a:t>
            </a:r>
            <a:r>
              <a:rPr lang="en-US" altLang="zh-TW" dirty="0"/>
              <a:t>SD</a:t>
            </a:r>
            <a:r>
              <a:rPr lang="zh-TW" altLang="en-US" dirty="0"/>
              <a:t>計算</a:t>
            </a:r>
          </a:p>
        </p:txBody>
      </p:sp>
    </p:spTree>
    <p:extLst>
      <p:ext uri="{BB962C8B-B14F-4D97-AF65-F5344CB8AC3E}">
        <p14:creationId xmlns:p14="http://schemas.microsoft.com/office/powerpoint/2010/main" val="144187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B8662-F969-4E8A-9575-28C59776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總時間圖表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F02C68-083C-42DF-958E-856057E2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4A28FFA-7EF5-4C91-A482-A21D86FE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62B9238-5CA0-4B6A-A255-610F875D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1823549"/>
            <a:ext cx="11726912" cy="480127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1BF9647-BBAE-4AC5-BFFF-356475E548BE}"/>
              </a:ext>
            </a:extLst>
          </p:cNvPr>
          <p:cNvCxnSpPr>
            <a:cxnSpLocks/>
          </p:cNvCxnSpPr>
          <p:nvPr/>
        </p:nvCxnSpPr>
        <p:spPr>
          <a:xfrm flipV="1">
            <a:off x="4207040" y="1889760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EFE02BD-957D-4011-910A-2F3D0B8BC421}"/>
              </a:ext>
            </a:extLst>
          </p:cNvPr>
          <p:cNvCxnSpPr>
            <a:cxnSpLocks/>
          </p:cNvCxnSpPr>
          <p:nvPr/>
        </p:nvCxnSpPr>
        <p:spPr>
          <a:xfrm flipV="1">
            <a:off x="6403373" y="1894281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B151397-8BA1-4149-87FB-CF5F32FE6A47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CE6066-A6C9-4D42-B6F4-E561D92EBF5F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5661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F6CE9-FA2F-4AEE-A08C-E39611F6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總時間差異比較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49AFDB-1186-4790-A245-F05EA613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B5706B8-6108-4A84-A763-A7EC8527B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680823"/>
              </p:ext>
            </p:extLst>
          </p:nvPr>
        </p:nvGraphicFramePr>
        <p:xfrm>
          <a:off x="838200" y="2026742"/>
          <a:ext cx="8940800" cy="111252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788160">
                  <a:extLst>
                    <a:ext uri="{9D8B030D-6E8A-4147-A177-3AD203B41FA5}">
                      <a16:colId xmlns:a16="http://schemas.microsoft.com/office/drawing/2014/main" val="267304286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783837419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1586713797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968660571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580082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</a:rPr>
                        <a:t>左半邊</a:t>
                      </a: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</a:rPr>
                        <a:t>右半邊</a:t>
                      </a: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</a:rPr>
                        <a:t>左半邊</a:t>
                      </a: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SD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</a:rPr>
                        <a:t>右半邊</a:t>
                      </a: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SD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1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</a:rPr>
                        <a:t>以</a:t>
                      </a: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</a:rPr>
                        <a:t>為區分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155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275.77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1507.32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1142.97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5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</a:rPr>
                        <a:t>以半數為區分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-1.5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315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1301.86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1170.48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055363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24D2C2E-505E-43FC-813F-0CCBB9EA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/>
              <a:t>變化量</a:t>
            </a:r>
            <a:r>
              <a:rPr lang="en-US" altLang="zh-TW" dirty="0"/>
              <a:t>Mean</a:t>
            </a:r>
            <a:r>
              <a:rPr lang="zh-TW" altLang="en-US" dirty="0"/>
              <a:t>、</a:t>
            </a:r>
            <a:r>
              <a:rPr lang="en-US" altLang="zh-TW" dirty="0"/>
              <a:t>SD</a:t>
            </a:r>
            <a:r>
              <a:rPr lang="zh-TW" altLang="en-US" dirty="0"/>
              <a:t>計算</a:t>
            </a:r>
          </a:p>
        </p:txBody>
      </p:sp>
    </p:spTree>
    <p:extLst>
      <p:ext uri="{BB962C8B-B14F-4D97-AF65-F5344CB8AC3E}">
        <p14:creationId xmlns:p14="http://schemas.microsoft.com/office/powerpoint/2010/main" val="290849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86B0D-6CA6-41D6-8D94-89D48FE7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平均長度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C23BFC-4BC2-4CCE-A1AA-7AF432D7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F67EBA-3117-4CAC-B915-C5BF3D47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1819988"/>
            <a:ext cx="11755491" cy="4782217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FA205F8-9A49-4075-BB05-C2C6914C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59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5434B-7AB3-45B9-86FC-94911894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絕對</a:t>
            </a:r>
            <a:r>
              <a:rPr lang="en-US" altLang="zh-TW" dirty="0"/>
              <a:t>cortisol</a:t>
            </a:r>
            <a:r>
              <a:rPr lang="zh-TW" altLang="en-US" dirty="0"/>
              <a:t>值來與他人比較睡眠指標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1A73FC-65E1-43D5-ABE3-3702CBE7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將暴露噪音與非暴露噪音的傍晚</a:t>
            </a:r>
            <a:r>
              <a:rPr lang="en-US" altLang="zh-TW" dirty="0"/>
              <a:t>cortisol</a:t>
            </a:r>
            <a:r>
              <a:rPr lang="zh-TW" altLang="en-US" dirty="0"/>
              <a:t>數值排序，從絕對的數值來觀察睡眠指標，從</a:t>
            </a:r>
            <a:r>
              <a:rPr lang="en-US" altLang="zh-TW" dirty="0"/>
              <a:t>cortisol</a:t>
            </a:r>
            <a:r>
              <a:rPr lang="zh-TW" altLang="en-US" dirty="0"/>
              <a:t>意義來看，若傍晚</a:t>
            </a:r>
            <a:r>
              <a:rPr lang="en-US" altLang="zh-TW" dirty="0"/>
              <a:t>cortisol</a:t>
            </a:r>
            <a:r>
              <a:rPr lang="zh-TW" altLang="en-US" dirty="0"/>
              <a:t>數值過高則可假設此晚睡眠品質會較差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F0A78B-742A-4A1C-B6D9-D0F95B33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93B30D-F352-49DC-B7F8-D97C3044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5102"/>
            <a:ext cx="12192000" cy="23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4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97C2D-E032-4D9D-9DA9-B3CC965C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絕對</a:t>
            </a:r>
            <a:r>
              <a:rPr lang="en-US" altLang="zh-TW" dirty="0"/>
              <a:t>cortisol</a:t>
            </a:r>
            <a:r>
              <a:rPr lang="zh-TW" altLang="en-US" dirty="0"/>
              <a:t>值來與他人比較睡眠指標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9C133B-29C7-4F3A-A41B-82291557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觀察傍晚</a:t>
            </a:r>
            <a:r>
              <a:rPr lang="en-US" altLang="zh-TW" dirty="0"/>
              <a:t>cortisol</a:t>
            </a:r>
            <a:r>
              <a:rPr lang="zh-TW" altLang="en-US" dirty="0"/>
              <a:t>數值較高與其他人相比睡眠指標會有什麼現象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0FBF5D-137D-4BB9-B3E3-E5306483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467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7AAD3-F062-4A70-8BE4-26540B40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變化量觀察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2055D3-EDC7-4751-9A32-6D4FAB86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FC2BF87-04DA-46F9-AED9-434346F3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25521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cortisol</a:t>
            </a:r>
            <a:r>
              <a:rPr lang="zh-TW" altLang="en-US" sz="2000" dirty="0"/>
              <a:t>變化量 </a:t>
            </a:r>
            <a:r>
              <a:rPr lang="en-US" altLang="zh-TW" sz="2000" dirty="0"/>
              <a:t>=</a:t>
            </a:r>
            <a:r>
              <a:rPr lang="zh-TW" altLang="en-US" sz="2000" dirty="0"/>
              <a:t> 暴露 </a:t>
            </a:r>
            <a:r>
              <a:rPr lang="en-US" altLang="zh-TW" sz="2000" dirty="0"/>
              <a:t>– </a:t>
            </a:r>
            <a:r>
              <a:rPr lang="zh-TW" altLang="en-US" sz="2000" dirty="0"/>
              <a:t>非暴露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可以觀察到早晨</a:t>
            </a:r>
            <a:r>
              <a:rPr lang="en-US" altLang="zh-TW" sz="2000" dirty="0"/>
              <a:t>cortisol</a:t>
            </a:r>
            <a:r>
              <a:rPr lang="zh-TW" altLang="en-US" sz="2000" dirty="0"/>
              <a:t>變化量</a:t>
            </a:r>
            <a:r>
              <a:rPr lang="en-US" altLang="zh-TW" sz="2000" dirty="0"/>
              <a:t>(</a:t>
            </a:r>
            <a:r>
              <a:rPr lang="zh-TW" altLang="en-US" sz="2000" dirty="0"/>
              <a:t>藍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en-US" altLang="zh-TW" sz="2000" dirty="0"/>
              <a:t>0</a:t>
            </a:r>
            <a:r>
              <a:rPr lang="zh-TW" altLang="en-US" sz="2000" dirty="0"/>
              <a:t> 以上的區域，傍晚</a:t>
            </a:r>
            <a:r>
              <a:rPr lang="en-US" altLang="zh-TW" sz="2000" dirty="0"/>
              <a:t>cortisol(</a:t>
            </a:r>
            <a:r>
              <a:rPr lang="zh-TW" altLang="en-US" sz="2000" dirty="0"/>
              <a:t>橘</a:t>
            </a:r>
            <a:r>
              <a:rPr lang="en-US" altLang="zh-TW" sz="2000" dirty="0"/>
              <a:t>)</a:t>
            </a:r>
            <a:r>
              <a:rPr lang="zh-TW" altLang="en-US" sz="2000" dirty="0"/>
              <a:t>普遍也都在</a:t>
            </a:r>
            <a:r>
              <a:rPr lang="en-US" altLang="zh-TW" sz="2000" dirty="0"/>
              <a:t>0</a:t>
            </a:r>
            <a:r>
              <a:rPr lang="zh-TW" altLang="en-US" sz="2000" dirty="0"/>
              <a:t>以上的現象，暴露的情況會導致此群人的</a:t>
            </a:r>
            <a:r>
              <a:rPr lang="en-US" altLang="zh-TW" sz="2000" dirty="0"/>
              <a:t>cortisol</a:t>
            </a:r>
            <a:r>
              <a:rPr lang="zh-TW" altLang="en-US" sz="2000" dirty="0"/>
              <a:t>上升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而早晨</a:t>
            </a:r>
            <a:r>
              <a:rPr lang="en-US" altLang="zh-TW" sz="2000" dirty="0"/>
              <a:t>cortisol</a:t>
            </a:r>
            <a:r>
              <a:rPr lang="zh-TW" altLang="en-US" sz="2000" dirty="0"/>
              <a:t>變化量</a:t>
            </a:r>
            <a:r>
              <a:rPr lang="en-US" altLang="zh-TW" sz="2000" dirty="0"/>
              <a:t>(</a:t>
            </a:r>
            <a:r>
              <a:rPr lang="zh-TW" altLang="en-US" sz="2000" dirty="0"/>
              <a:t>藍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en-US" altLang="zh-TW" sz="2000" dirty="0"/>
              <a:t>0</a:t>
            </a:r>
            <a:r>
              <a:rPr lang="zh-TW" altLang="en-US" sz="2000" dirty="0"/>
              <a:t> 以下的區域，有出現傍晚</a:t>
            </a:r>
            <a:r>
              <a:rPr lang="en-US" altLang="zh-TW" sz="2000" dirty="0"/>
              <a:t>cortisol(</a:t>
            </a:r>
            <a:r>
              <a:rPr lang="zh-TW" altLang="en-US" sz="2000" dirty="0"/>
              <a:t>橘</a:t>
            </a:r>
            <a:r>
              <a:rPr lang="en-US" altLang="zh-TW" sz="2000" dirty="0"/>
              <a:t>)</a:t>
            </a:r>
            <a:r>
              <a:rPr lang="zh-TW" altLang="en-US" sz="2000" dirty="0"/>
              <a:t>也是負變化量的現象，在暴露的情況下此群人的</a:t>
            </a:r>
            <a:r>
              <a:rPr lang="en-US" altLang="zh-TW" sz="2000" dirty="0"/>
              <a:t>cortisol</a:t>
            </a:r>
            <a:r>
              <a:rPr lang="zh-TW" altLang="en-US" sz="2000" dirty="0"/>
              <a:t>反而降低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8A4106-856F-40A7-B5B2-B3CD9023F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7" y="3273617"/>
            <a:ext cx="11734801" cy="28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3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F264F-538B-4111-9AF6-93267F6E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睡眠指標數值參考依據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131EDE-836B-4B96-B95A-BF400CDA4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總次數</a:t>
            </a:r>
            <a:r>
              <a:rPr lang="en-US" altLang="zh-TW" dirty="0"/>
              <a:t>:</a:t>
            </a:r>
            <a:r>
              <a:rPr lang="zh-TW" altLang="en-US" dirty="0"/>
              <a:t> 典型為</a:t>
            </a:r>
            <a:r>
              <a:rPr lang="en-US" altLang="zh-TW" dirty="0"/>
              <a:t>90</a:t>
            </a:r>
            <a:r>
              <a:rPr lang="zh-TW" altLang="en-US" dirty="0"/>
              <a:t>分鐘週期循環，因此一晚約為</a:t>
            </a:r>
            <a:r>
              <a:rPr lang="en-US" altLang="zh-TW" dirty="0"/>
              <a:t>5</a:t>
            </a:r>
            <a:r>
              <a:rPr lang="zh-TW" altLang="en-US" dirty="0"/>
              <a:t>到</a:t>
            </a:r>
            <a:r>
              <a:rPr lang="en-US" altLang="zh-TW" dirty="0"/>
              <a:t>6</a:t>
            </a:r>
            <a:r>
              <a:rPr lang="zh-TW" altLang="en-US" dirty="0"/>
              <a:t>次</a:t>
            </a:r>
            <a:r>
              <a:rPr lang="en-US" altLang="zh-TW" dirty="0"/>
              <a:t>REM</a:t>
            </a:r>
            <a:r>
              <a:rPr lang="zh-TW" altLang="en-US" dirty="0"/>
              <a:t>，但對</a:t>
            </a:r>
            <a:r>
              <a:rPr lang="en-US" altLang="zh-TW" dirty="0"/>
              <a:t>REM</a:t>
            </a:r>
            <a:r>
              <a:rPr lang="zh-TW" altLang="en-US" dirty="0"/>
              <a:t>睡眠的剝奪，會導致嘗試進入</a:t>
            </a:r>
            <a:r>
              <a:rPr lang="en-US" altLang="zh-TW" dirty="0"/>
              <a:t>REM</a:t>
            </a:r>
            <a:r>
              <a:rPr lang="zh-TW" altLang="en-US" dirty="0"/>
              <a:t>睡眠的次數顯著增加。在允許恢復</a:t>
            </a:r>
            <a:r>
              <a:rPr lang="en-US" altLang="zh-TW" dirty="0"/>
              <a:t>REM</a:t>
            </a:r>
            <a:r>
              <a:rPr lang="zh-TW" altLang="en-US" dirty="0"/>
              <a:t>睡眠的夜晚，進入第三階段睡眠和</a:t>
            </a:r>
            <a:r>
              <a:rPr lang="en-US" altLang="zh-TW" dirty="0"/>
              <a:t>REM</a:t>
            </a:r>
            <a:r>
              <a:rPr lang="zh-TW" altLang="en-US" dirty="0"/>
              <a:t>睡眠的速度會加快，並且經歷</a:t>
            </a:r>
            <a:r>
              <a:rPr lang="en-US" altLang="zh-TW" dirty="0"/>
              <a:t>REM</a:t>
            </a:r>
            <a:r>
              <a:rPr lang="zh-TW" altLang="en-US" dirty="0"/>
              <a:t>反彈，也就是</a:t>
            </a:r>
            <a:r>
              <a:rPr lang="en-US" altLang="zh-TW" dirty="0"/>
              <a:t>REM</a:t>
            </a:r>
            <a:r>
              <a:rPr lang="zh-TW" altLang="en-US" dirty="0"/>
              <a:t>睡眠的時間會比正常情況大幅增加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Selective REM sleep deprivation in humans: Effects on sleep and sleep EEG. The American journal of physiology. 1998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duration:</a:t>
            </a:r>
            <a:r>
              <a:rPr lang="zh-TW" altLang="en-US" dirty="0"/>
              <a:t> </a:t>
            </a:r>
            <a:r>
              <a:rPr lang="en-US" altLang="zh-TW" dirty="0"/>
              <a:t>20% - 25% of total sleep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average in adult human lasts from 5 to 30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 percent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latency: 70 minutes after sleep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Robert W. McCarley (2007)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，「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Neurobiology of REM and NREM sleep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」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, Sleep Medicine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density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CE9778-C190-4E8A-ACD4-CB5B5B22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16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3D6C5-226E-472D-A466-0CFCB828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AA7881-499D-4DC4-82FB-ED63FCEC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3526D1-259C-43D9-A8D7-21F6BB3E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497"/>
            <a:ext cx="12192000" cy="28961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024BC2-50B6-42EB-A15F-E409FF621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AFF0798-06FA-4C9C-9097-2873263622D7}"/>
              </a:ext>
            </a:extLst>
          </p:cNvPr>
          <p:cNvCxnSpPr>
            <a:cxnSpLocks/>
          </p:cNvCxnSpPr>
          <p:nvPr/>
        </p:nvCxnSpPr>
        <p:spPr>
          <a:xfrm>
            <a:off x="321269" y="3304222"/>
            <a:ext cx="117954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64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79B9C-1D54-43B1-8474-F934DBD1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早晨</a:t>
            </a:r>
            <a:r>
              <a:rPr lang="en-US" altLang="zh-TW" dirty="0"/>
              <a:t>cortisol</a:t>
            </a:r>
            <a:r>
              <a:rPr lang="zh-TW" altLang="en-US" dirty="0"/>
              <a:t>暴露與非暴露分布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8A83BE-7384-4C57-9F7B-A0BA4761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1A3C01-6DE3-42D5-98C9-8CE36DEB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0058"/>
            <a:ext cx="12192000" cy="3396284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0A7D87-F436-4EC9-AD66-3263A76F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暴露噪音早晨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非暴露噪音早晨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右側非暴露的早晨</a:t>
            </a:r>
            <a:r>
              <a:rPr lang="en-US" altLang="zh-TW" dirty="0"/>
              <a:t>cortisol</a:t>
            </a:r>
            <a:r>
              <a:rPr lang="zh-TW" altLang="en-US" dirty="0"/>
              <a:t>有普遍在暴露的早晨</a:t>
            </a:r>
            <a:r>
              <a:rPr lang="en-US" altLang="zh-TW" dirty="0"/>
              <a:t>cortisol</a:t>
            </a:r>
            <a:r>
              <a:rPr lang="zh-TW" altLang="en-US" dirty="0"/>
              <a:t>之下的現象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226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6234F-21C8-45BE-B404-11F47501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總時間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CD132F-3313-4BB8-B6E5-FEE78671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09D993-ED46-4287-9EB6-26989B94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06508"/>
            <a:ext cx="12192000" cy="28282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87A627-20CF-4CCB-8BB6-DA6B6DB1C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F971E3A-3BB3-4097-BD69-0D0F04092160}"/>
              </a:ext>
            </a:extLst>
          </p:cNvPr>
          <p:cNvCxnSpPr>
            <a:cxnSpLocks/>
          </p:cNvCxnSpPr>
          <p:nvPr/>
        </p:nvCxnSpPr>
        <p:spPr>
          <a:xfrm>
            <a:off x="359369" y="2599372"/>
            <a:ext cx="117564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895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8B030-926F-4639-BC03-D46511EE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平均長度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AABB5A-98D7-4927-9D36-43FC6A51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1587EB-3A7E-452E-B392-3BB649DC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85023"/>
            <a:ext cx="12192000" cy="28359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BC9A6A0-99BE-4A96-A0B4-4C70DDB2D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DB58EF0-17F4-46BF-BC9A-9AED59684DA3}"/>
              </a:ext>
            </a:extLst>
          </p:cNvPr>
          <p:cNvCxnSpPr>
            <a:cxnSpLocks/>
          </p:cNvCxnSpPr>
          <p:nvPr/>
        </p:nvCxnSpPr>
        <p:spPr>
          <a:xfrm>
            <a:off x="362564" y="3553101"/>
            <a:ext cx="1178181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6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07EF2-8BBE-4444-8816-F4597EED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AFD5E4-504C-4EF7-A277-7997E793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B3AB71-6B72-4120-8CF2-4CBB31528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385503"/>
            <a:ext cx="12192000" cy="28492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CEBC1F-CE3E-4820-930C-FF3F74C0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9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8BDEF-7EE0-41DE-81E7-6387EA77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latency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173DE3-A879-42D7-B6D4-31B0036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E45C43-DE8D-456A-9D9D-EDDFC569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713"/>
            <a:ext cx="12192000" cy="28052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3214D9-F17A-404C-BE74-1DAFFB78C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4234720"/>
            <a:ext cx="12001500" cy="2249813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BE7F779-B06C-4A2A-AF47-57DA15DB0994}"/>
              </a:ext>
            </a:extLst>
          </p:cNvPr>
          <p:cNvCxnSpPr>
            <a:cxnSpLocks/>
          </p:cNvCxnSpPr>
          <p:nvPr/>
        </p:nvCxnSpPr>
        <p:spPr>
          <a:xfrm>
            <a:off x="445114" y="3485197"/>
            <a:ext cx="116865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9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8182A-6E1A-4011-90FD-5F4A2E13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density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8631BB-1CF5-4E10-981A-06849BB3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472C4A-D8FC-48C9-B315-478F7C7A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368390"/>
            <a:ext cx="12192000" cy="28525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BC7E15-BD59-4077-BA4A-A7D84FA43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9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04EFF-AA11-40CE-9F1A-EE0AB161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傍晚</a:t>
            </a:r>
            <a:r>
              <a:rPr lang="en-US" altLang="zh-TW" dirty="0"/>
              <a:t>cortisol</a:t>
            </a:r>
            <a:r>
              <a:rPr lang="zh-TW" altLang="en-US" dirty="0"/>
              <a:t>暴露與非暴露分布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D0043D-8FF1-473E-B9E5-5C711173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C3D55EA-E1B3-4C76-8E5D-2DDABB97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5143"/>
            <a:ext cx="12192000" cy="3388963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2BD94F5E-2429-422A-B380-819B4EC6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暴露噪音傍晚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非暴露噪音傍晚</a:t>
            </a:r>
            <a:r>
              <a:rPr lang="en-US" altLang="zh-TW" dirty="0"/>
              <a:t>cortisol</a:t>
            </a:r>
          </a:p>
        </p:txBody>
      </p:sp>
    </p:spTree>
    <p:extLst>
      <p:ext uri="{BB962C8B-B14F-4D97-AF65-F5344CB8AC3E}">
        <p14:creationId xmlns:p14="http://schemas.microsoft.com/office/powerpoint/2010/main" val="123641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872FA-A9E8-41FD-97B2-24306A43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來觀察</a:t>
            </a:r>
            <a:r>
              <a:rPr lang="en-US" altLang="zh-TW" dirty="0"/>
              <a:t>REM</a:t>
            </a:r>
            <a:r>
              <a:rPr lang="zh-TW" altLang="en-US" dirty="0"/>
              <a:t>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3B1B6-BA51-4AD7-A1F4-CBD90061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數值受到外在刺激條件與內在耐受性影響，可以分兩個面向來觀察與睡眠指標的關係</a:t>
            </a:r>
            <a:endParaRPr lang="en-US" altLang="zh-TW" dirty="0"/>
          </a:p>
          <a:p>
            <a:pPr lvl="1"/>
            <a:r>
              <a:rPr lang="zh-TW" altLang="en-US" dirty="0"/>
              <a:t>自身</a:t>
            </a:r>
            <a:r>
              <a:rPr lang="en-US" altLang="zh-TW" dirty="0"/>
              <a:t>cortisol</a:t>
            </a:r>
            <a:r>
              <a:rPr lang="zh-TW" altLang="en-US" dirty="0"/>
              <a:t>變化量來比較睡眠指標</a:t>
            </a:r>
            <a:endParaRPr lang="en-US" altLang="zh-TW" dirty="0"/>
          </a:p>
          <a:p>
            <a:pPr lvl="1"/>
            <a:r>
              <a:rPr lang="zh-TW" altLang="en-US" dirty="0"/>
              <a:t>絕對</a:t>
            </a:r>
            <a:r>
              <a:rPr lang="en-US" altLang="zh-TW" dirty="0"/>
              <a:t>cortisol</a:t>
            </a:r>
            <a:r>
              <a:rPr lang="zh-TW" altLang="en-US" dirty="0"/>
              <a:t>值來與他人比較睡眠指標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6F6954-B153-46DB-AA53-EE0BB87E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89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CE65F-EB53-4137-B435-2FC1BC88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自身</a:t>
            </a:r>
            <a:r>
              <a:rPr lang="en-US" altLang="zh-TW" dirty="0"/>
              <a:t>cortisol</a:t>
            </a:r>
            <a:r>
              <a:rPr lang="zh-TW" altLang="en-US" dirty="0"/>
              <a:t>變化量來比較睡眠指標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711BF1-F012-419C-AC92-AAB4AA8E3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暴露噪音早晨 </a:t>
            </a:r>
            <a:r>
              <a:rPr lang="en-US" altLang="zh-TW" dirty="0"/>
              <a:t>- </a:t>
            </a:r>
            <a:r>
              <a:rPr lang="zh-TW" altLang="en-US" dirty="0"/>
              <a:t>暴露噪音傍晚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 (</a:t>
            </a:r>
            <a:r>
              <a:rPr lang="zh-TW" altLang="en-US" dirty="0"/>
              <a:t>非暴露噪音早晨 </a:t>
            </a:r>
            <a:r>
              <a:rPr lang="en-US" altLang="zh-TW" dirty="0"/>
              <a:t>– </a:t>
            </a:r>
            <a:r>
              <a:rPr lang="zh-TW" altLang="en-US" dirty="0"/>
              <a:t>非暴露噪音傍晚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lvl="1"/>
            <a:r>
              <a:rPr lang="zh-TW" altLang="en-US" dirty="0"/>
              <a:t>預期暴露噪音當天</a:t>
            </a:r>
            <a:r>
              <a:rPr lang="en-US" altLang="zh-TW" dirty="0"/>
              <a:t>cortisol</a:t>
            </a:r>
            <a:r>
              <a:rPr lang="zh-TW" altLang="en-US" dirty="0"/>
              <a:t>可能傍晚就處於相對高點，或睡眠中無法將</a:t>
            </a:r>
            <a:r>
              <a:rPr lang="en-US" altLang="zh-TW" dirty="0"/>
              <a:t>cortisol</a:t>
            </a:r>
            <a:r>
              <a:rPr lang="zh-TW" altLang="en-US" dirty="0"/>
              <a:t>拉回早晨高點，因此相減值較小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預期非暴露噪音當天</a:t>
            </a:r>
            <a:r>
              <a:rPr lang="en-US" altLang="zh-TW" dirty="0"/>
              <a:t>cortisol</a:t>
            </a:r>
            <a:r>
              <a:rPr lang="zh-TW" altLang="en-US" dirty="0"/>
              <a:t>數值較為正常，傍晚進入低點，早晨進入高點，因此相減值較大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兩者相減後得到此人的噪音非噪音變化值，可以假設數值越偏離</a:t>
            </a:r>
            <a:r>
              <a:rPr lang="en-US" altLang="zh-TW" dirty="0"/>
              <a:t>0</a:t>
            </a:r>
            <a:r>
              <a:rPr lang="zh-TW" altLang="en-US" dirty="0"/>
              <a:t>者，對噪音的耐受性較小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17FF9E-DF46-405A-901B-A8E73E5A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37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22B3B-BE12-4C8B-AB8A-34D5B7C9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自身</a:t>
            </a:r>
            <a:r>
              <a:rPr lang="en-US" altLang="zh-TW" dirty="0"/>
              <a:t>cortisol</a:t>
            </a:r>
            <a:r>
              <a:rPr lang="zh-TW" altLang="en-US" dirty="0"/>
              <a:t>變化量來比較睡眠指標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F113D-D4A8-4017-AC17-D6A9DB70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預期暴露噪音的</a:t>
            </a:r>
            <a:r>
              <a:rPr lang="en-US" altLang="zh-TW" dirty="0"/>
              <a:t>cortisol</a:t>
            </a:r>
            <a:r>
              <a:rPr lang="zh-TW" altLang="en-US" dirty="0"/>
              <a:t>變化量應該要較小，而非暴露噪音的</a:t>
            </a:r>
            <a:r>
              <a:rPr lang="en-US" altLang="zh-TW" dirty="0"/>
              <a:t>cortisol</a:t>
            </a:r>
            <a:r>
              <a:rPr lang="zh-TW" altLang="en-US" dirty="0"/>
              <a:t>變化量應該要較大，但結果顯示大部分的人數值皆在</a:t>
            </a:r>
            <a:r>
              <a:rPr lang="en-US" altLang="zh-TW" dirty="0"/>
              <a:t>0</a:t>
            </a:r>
            <a:r>
              <a:rPr lang="zh-TW" altLang="en-US" dirty="0"/>
              <a:t>以上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D7327E-B8B4-4730-AC06-7E23F483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AAA4BA-F7F5-47A6-B594-5168F687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92"/>
            <a:ext cx="12192000" cy="29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2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4475D-5145-4BD0-A880-E3692ACD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自身</a:t>
            </a:r>
            <a:r>
              <a:rPr lang="en-US" altLang="zh-TW" dirty="0"/>
              <a:t>cortisol</a:t>
            </a:r>
            <a:r>
              <a:rPr lang="zh-TW" altLang="en-US" dirty="0"/>
              <a:t>變化量來比較睡眠指標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85268-75E5-4D02-B34A-C1447BC9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暴露傍晚</a:t>
            </a:r>
            <a:r>
              <a:rPr lang="en-US" altLang="zh-TW" dirty="0"/>
              <a:t>cortisol – </a:t>
            </a:r>
            <a:r>
              <a:rPr lang="zh-TW" altLang="en-US" dirty="0"/>
              <a:t>非暴露傍晚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暴露早晨</a:t>
            </a:r>
            <a:r>
              <a:rPr lang="en-US" altLang="zh-TW" dirty="0"/>
              <a:t>cortisol – </a:t>
            </a:r>
            <a:r>
              <a:rPr lang="zh-TW" altLang="en-US" dirty="0"/>
              <a:t>非暴露早晨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可以觀察到大部分大於</a:t>
            </a:r>
            <a:r>
              <a:rPr lang="en-US" altLang="zh-TW" dirty="0"/>
              <a:t>0</a:t>
            </a:r>
            <a:r>
              <a:rPr lang="zh-TW" altLang="en-US" dirty="0"/>
              <a:t>，代表在噪音下會受影響，</a:t>
            </a:r>
            <a:r>
              <a:rPr lang="en-US" altLang="zh-TW" dirty="0"/>
              <a:t>cortisol</a:t>
            </a:r>
            <a:r>
              <a:rPr lang="zh-TW" altLang="en-US" dirty="0"/>
              <a:t>值會上升，由前一頁的圖可以推測，在噪音下無論早晨還是傍晚</a:t>
            </a:r>
            <a:r>
              <a:rPr lang="en-US" altLang="zh-TW" dirty="0"/>
              <a:t>cortisol</a:t>
            </a:r>
            <a:r>
              <a:rPr lang="zh-TW" altLang="en-US" dirty="0"/>
              <a:t>都容易上升，且在噪音下早晨的上升量還會更高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7809F2-E938-48F3-936A-C5EB34A7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76A6B5-4704-4F3E-86FB-83547C29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7421"/>
            <a:ext cx="12192000" cy="29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1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3F928-205A-4B26-A70F-B045E27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自身</a:t>
            </a:r>
            <a:r>
              <a:rPr lang="en-US" altLang="zh-TW" dirty="0"/>
              <a:t>cortisol</a:t>
            </a:r>
            <a:r>
              <a:rPr lang="zh-TW" altLang="en-US" dirty="0"/>
              <a:t>變化量來比較睡眠指標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9C8F0-103E-469E-8137-9E9DA9B9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1688175"/>
          </a:xfrm>
        </p:spPr>
        <p:txBody>
          <a:bodyPr>
            <a:normAutofit/>
          </a:bodyPr>
          <a:lstStyle/>
          <a:p>
            <a:r>
              <a:rPr lang="zh-TW" altLang="en-US" dirty="0"/>
              <a:t>下圖紅色部分為在噪音下早晨和傍晚</a:t>
            </a:r>
            <a:r>
              <a:rPr lang="en-US" altLang="zh-TW" dirty="0"/>
              <a:t>cortisol</a:t>
            </a:r>
            <a:r>
              <a:rPr lang="zh-TW" altLang="en-US" dirty="0"/>
              <a:t>都上升的例子</a:t>
            </a:r>
            <a:endParaRPr lang="en-US" altLang="zh-TW" dirty="0"/>
          </a:p>
          <a:p>
            <a:r>
              <a:rPr lang="zh-TW" altLang="en-US" dirty="0"/>
              <a:t>可以觀察到暴露噪音的早晨</a:t>
            </a:r>
            <a:r>
              <a:rPr lang="en-US" altLang="zh-TW" dirty="0"/>
              <a:t>cortisol</a:t>
            </a:r>
            <a:r>
              <a:rPr lang="zh-TW" altLang="en-US" dirty="0"/>
              <a:t>有明顯飆高的現象，因此導致暴露噪音的當天</a:t>
            </a:r>
            <a:r>
              <a:rPr lang="en-US" altLang="zh-TW" dirty="0"/>
              <a:t>cortisol</a:t>
            </a:r>
            <a:r>
              <a:rPr lang="zh-TW" altLang="en-US" dirty="0"/>
              <a:t>變化量比非暴露噪音當天的</a:t>
            </a:r>
            <a:r>
              <a:rPr lang="en-US" altLang="zh-TW" dirty="0"/>
              <a:t>cortisol</a:t>
            </a:r>
            <a:r>
              <a:rPr lang="zh-TW" altLang="en-US" dirty="0"/>
              <a:t>變化量來得大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B5FB65-83A7-41BA-99DB-A5A694C8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BA82CBC-7537-4725-8CBC-3BFC16E2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2189"/>
            <a:ext cx="12192000" cy="2249813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54F44E2-BCC4-4399-8CE9-65E7B42D283E}"/>
              </a:ext>
            </a:extLst>
          </p:cNvPr>
          <p:cNvCxnSpPr>
            <a:cxnSpLocks/>
          </p:cNvCxnSpPr>
          <p:nvPr/>
        </p:nvCxnSpPr>
        <p:spPr>
          <a:xfrm>
            <a:off x="318135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9348BB8-633D-4EFC-AA7E-B19BC8AB61F0}"/>
              </a:ext>
            </a:extLst>
          </p:cNvPr>
          <p:cNvCxnSpPr>
            <a:cxnSpLocks/>
          </p:cNvCxnSpPr>
          <p:nvPr/>
        </p:nvCxnSpPr>
        <p:spPr>
          <a:xfrm>
            <a:off x="1231582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BFBFC35-7878-40A7-AD4E-3182AD1E399D}"/>
              </a:ext>
            </a:extLst>
          </p:cNvPr>
          <p:cNvCxnSpPr>
            <a:cxnSpLocks/>
          </p:cNvCxnSpPr>
          <p:nvPr/>
        </p:nvCxnSpPr>
        <p:spPr>
          <a:xfrm>
            <a:off x="2755583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8E62607-C20D-4BB0-A18C-ADCE0DED38D7}"/>
              </a:ext>
            </a:extLst>
          </p:cNvPr>
          <p:cNvCxnSpPr>
            <a:cxnSpLocks/>
          </p:cNvCxnSpPr>
          <p:nvPr/>
        </p:nvCxnSpPr>
        <p:spPr>
          <a:xfrm>
            <a:off x="3049429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B16C31E-7EAE-4594-8B5B-8754C9AB99CA}"/>
              </a:ext>
            </a:extLst>
          </p:cNvPr>
          <p:cNvCxnSpPr>
            <a:cxnSpLocks/>
          </p:cNvCxnSpPr>
          <p:nvPr/>
        </p:nvCxnSpPr>
        <p:spPr>
          <a:xfrm>
            <a:off x="3359468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D3A49F9-1311-486B-A380-CC3259B23341}"/>
              </a:ext>
            </a:extLst>
          </p:cNvPr>
          <p:cNvCxnSpPr>
            <a:cxnSpLocks/>
          </p:cNvCxnSpPr>
          <p:nvPr/>
        </p:nvCxnSpPr>
        <p:spPr>
          <a:xfrm>
            <a:off x="4257198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DE63C80-6DE7-4B41-82A3-336775D8B29A}"/>
              </a:ext>
            </a:extLst>
          </p:cNvPr>
          <p:cNvCxnSpPr>
            <a:cxnSpLocks/>
          </p:cNvCxnSpPr>
          <p:nvPr/>
        </p:nvCxnSpPr>
        <p:spPr>
          <a:xfrm>
            <a:off x="4570571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FE0479E-4E35-4CBC-AE38-22B8FA2140E5}"/>
              </a:ext>
            </a:extLst>
          </p:cNvPr>
          <p:cNvCxnSpPr>
            <a:cxnSpLocks/>
          </p:cNvCxnSpPr>
          <p:nvPr/>
        </p:nvCxnSpPr>
        <p:spPr>
          <a:xfrm>
            <a:off x="488061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A2B50BF-2BB2-47A7-885E-94795CB320AC}"/>
              </a:ext>
            </a:extLst>
          </p:cNvPr>
          <p:cNvCxnSpPr>
            <a:cxnSpLocks/>
          </p:cNvCxnSpPr>
          <p:nvPr/>
        </p:nvCxnSpPr>
        <p:spPr>
          <a:xfrm>
            <a:off x="5184934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087A1BE-E90B-46DB-9C74-BA4CCB4BD7AC}"/>
              </a:ext>
            </a:extLst>
          </p:cNvPr>
          <p:cNvCxnSpPr>
            <a:cxnSpLocks/>
          </p:cNvCxnSpPr>
          <p:nvPr/>
        </p:nvCxnSpPr>
        <p:spPr>
          <a:xfrm>
            <a:off x="5480209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C04A766-A8CE-4376-9F51-3F5C96C4B38D}"/>
              </a:ext>
            </a:extLst>
          </p:cNvPr>
          <p:cNvCxnSpPr>
            <a:cxnSpLocks/>
          </p:cNvCxnSpPr>
          <p:nvPr/>
        </p:nvCxnSpPr>
        <p:spPr>
          <a:xfrm>
            <a:off x="609600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BFA1D89-A620-41BD-8BDC-6576753AD324}"/>
              </a:ext>
            </a:extLst>
          </p:cNvPr>
          <p:cNvCxnSpPr>
            <a:cxnSpLocks/>
          </p:cNvCxnSpPr>
          <p:nvPr/>
        </p:nvCxnSpPr>
        <p:spPr>
          <a:xfrm>
            <a:off x="7904797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040B33F-1901-43E5-981A-8DBCA9A0AD5F}"/>
              </a:ext>
            </a:extLst>
          </p:cNvPr>
          <p:cNvCxnSpPr>
            <a:cxnSpLocks/>
          </p:cNvCxnSpPr>
          <p:nvPr/>
        </p:nvCxnSpPr>
        <p:spPr>
          <a:xfrm>
            <a:off x="8511063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EC7E675-AA6A-485B-81AD-B87568CB72B3}"/>
              </a:ext>
            </a:extLst>
          </p:cNvPr>
          <p:cNvCxnSpPr>
            <a:cxnSpLocks/>
          </p:cNvCxnSpPr>
          <p:nvPr/>
        </p:nvCxnSpPr>
        <p:spPr>
          <a:xfrm>
            <a:off x="882396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835EB39-FADC-4892-A410-DA710586832B}"/>
              </a:ext>
            </a:extLst>
          </p:cNvPr>
          <p:cNvCxnSpPr>
            <a:cxnSpLocks/>
          </p:cNvCxnSpPr>
          <p:nvPr/>
        </p:nvCxnSpPr>
        <p:spPr>
          <a:xfrm>
            <a:off x="913257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10FEE4D-9F7C-4F49-B5A6-F14ED41F2A84}"/>
              </a:ext>
            </a:extLst>
          </p:cNvPr>
          <p:cNvCxnSpPr>
            <a:cxnSpLocks/>
          </p:cNvCxnSpPr>
          <p:nvPr/>
        </p:nvCxnSpPr>
        <p:spPr>
          <a:xfrm>
            <a:off x="9433084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3000A60-6710-43B1-971C-221034E51907}"/>
              </a:ext>
            </a:extLst>
          </p:cNvPr>
          <p:cNvCxnSpPr>
            <a:cxnSpLocks/>
          </p:cNvCxnSpPr>
          <p:nvPr/>
        </p:nvCxnSpPr>
        <p:spPr>
          <a:xfrm>
            <a:off x="9731692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6166319-76D1-4EB6-9029-9B7519144EB3}"/>
              </a:ext>
            </a:extLst>
          </p:cNvPr>
          <p:cNvCxnSpPr>
            <a:cxnSpLocks/>
          </p:cNvCxnSpPr>
          <p:nvPr/>
        </p:nvCxnSpPr>
        <p:spPr>
          <a:xfrm>
            <a:off x="1034415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F8EFE32D-5E43-41FA-B045-0FC42CA2BC4E}"/>
              </a:ext>
            </a:extLst>
          </p:cNvPr>
          <p:cNvCxnSpPr>
            <a:cxnSpLocks/>
          </p:cNvCxnSpPr>
          <p:nvPr/>
        </p:nvCxnSpPr>
        <p:spPr>
          <a:xfrm>
            <a:off x="11256645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16470E8-7C10-44AC-9272-013451ADB665}"/>
              </a:ext>
            </a:extLst>
          </p:cNvPr>
          <p:cNvCxnSpPr>
            <a:cxnSpLocks/>
          </p:cNvCxnSpPr>
          <p:nvPr/>
        </p:nvCxnSpPr>
        <p:spPr>
          <a:xfrm>
            <a:off x="11563926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7D6AF24-957A-4E6F-A97F-1F5216343992}"/>
              </a:ext>
            </a:extLst>
          </p:cNvPr>
          <p:cNvCxnSpPr>
            <a:cxnSpLocks/>
          </p:cNvCxnSpPr>
          <p:nvPr/>
        </p:nvCxnSpPr>
        <p:spPr>
          <a:xfrm>
            <a:off x="1185148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B9F7-B03D-49FC-BEE5-33FE5746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自身</a:t>
            </a:r>
            <a:r>
              <a:rPr lang="en-US" altLang="zh-TW" dirty="0"/>
              <a:t>cortisol</a:t>
            </a:r>
            <a:r>
              <a:rPr lang="zh-TW" altLang="en-US" dirty="0"/>
              <a:t>變化量來比較睡眠指標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61F8B5-9BE2-4011-B78D-3C2BA834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/>
            <a:r>
              <a:rPr lang="zh-TW" altLang="en-US" dirty="0"/>
              <a:t>觀察暴露噪音下早晚</a:t>
            </a:r>
            <a:r>
              <a:rPr lang="en-US" altLang="zh-TW" dirty="0"/>
              <a:t>cortisol</a:t>
            </a:r>
            <a:r>
              <a:rPr lang="zh-TW" altLang="en-US" dirty="0"/>
              <a:t>差值較大族群的睡眠指標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281811-6398-4A02-BA33-C3AFCC47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8D448B-EDFA-4C37-A715-7F5D5A72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92"/>
            <a:ext cx="12192000" cy="2951571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9736DC5-BF27-446D-83D2-9582BE25EBB3}"/>
              </a:ext>
            </a:extLst>
          </p:cNvPr>
          <p:cNvCxnSpPr>
            <a:cxnSpLocks/>
          </p:cNvCxnSpPr>
          <p:nvPr/>
        </p:nvCxnSpPr>
        <p:spPr>
          <a:xfrm flipV="1">
            <a:off x="4027570" y="2901950"/>
            <a:ext cx="0" cy="240030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0B49A31-4F1C-40FC-A59A-36A024868DE4}"/>
              </a:ext>
            </a:extLst>
          </p:cNvPr>
          <p:cNvCxnSpPr>
            <a:cxnSpLocks/>
          </p:cNvCxnSpPr>
          <p:nvPr/>
        </p:nvCxnSpPr>
        <p:spPr>
          <a:xfrm flipV="1">
            <a:off x="6323095" y="2901950"/>
            <a:ext cx="0" cy="240030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8F1D3E6-1C0D-4DDB-A92A-3C2D58192E2E}"/>
              </a:ext>
            </a:extLst>
          </p:cNvPr>
          <p:cNvSpPr txBox="1"/>
          <p:nvPr/>
        </p:nvSpPr>
        <p:spPr>
          <a:xfrm>
            <a:off x="4027570" y="3006725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6C05E3-CE0F-4C92-890F-3CB050F0B776}"/>
              </a:ext>
            </a:extLst>
          </p:cNvPr>
          <p:cNvSpPr txBox="1"/>
          <p:nvPr/>
        </p:nvSpPr>
        <p:spPr>
          <a:xfrm>
            <a:off x="6296026" y="3006725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37530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11616</TotalTime>
  <Words>962</Words>
  <Application>Microsoft Office PowerPoint</Application>
  <PresentationFormat>寬螢幕</PresentationFormat>
  <Paragraphs>122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</vt:lpstr>
      <vt:lpstr>Office 佈景主題</vt:lpstr>
      <vt:lpstr>輪班工人暴露噪音下REM片斷化分析</vt:lpstr>
      <vt:lpstr>早晨cortisol暴露與非暴露分布</vt:lpstr>
      <vt:lpstr>傍晚cortisol暴露與非暴露分布</vt:lpstr>
      <vt:lpstr>從cortisol來觀察REM睡眠指標</vt:lpstr>
      <vt:lpstr>自身cortisol變化量來比較睡眠指標</vt:lpstr>
      <vt:lpstr>自身cortisol變化量來比較睡眠指標</vt:lpstr>
      <vt:lpstr>自身cortisol變化量來比較睡眠指標</vt:lpstr>
      <vt:lpstr>自身cortisol變化量來比較睡眠指標</vt:lpstr>
      <vt:lpstr>自身cortisol變化量來比較睡眠指標</vt:lpstr>
      <vt:lpstr>REM總次數圖表</vt:lpstr>
      <vt:lpstr>REM總次數差異比較</vt:lpstr>
      <vt:lpstr>REM總時間圖表</vt:lpstr>
      <vt:lpstr>REM總時間差異比較</vt:lpstr>
      <vt:lpstr>REM平均長度</vt:lpstr>
      <vt:lpstr>絕對cortisol值來與他人比較睡眠指標</vt:lpstr>
      <vt:lpstr>絕對cortisol值來與他人比較睡眠指標</vt:lpstr>
      <vt:lpstr>Cortisol變化量觀察</vt:lpstr>
      <vt:lpstr>睡眠指標數值參考依據</vt:lpstr>
      <vt:lpstr>REM總次數</vt:lpstr>
      <vt:lpstr>REM總時間</vt:lpstr>
      <vt:lpstr>REM平均長度</vt:lpstr>
      <vt:lpstr>REM fragmentation</vt:lpstr>
      <vt:lpstr>REM latency</vt:lpstr>
      <vt:lpstr>REM density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PSG報告系統</dc:title>
  <dc:creator>李奕翔</dc:creator>
  <cp:lastModifiedBy>李奕翔</cp:lastModifiedBy>
  <cp:revision>110</cp:revision>
  <dcterms:created xsi:type="dcterms:W3CDTF">2021-07-06T08:18:21Z</dcterms:created>
  <dcterms:modified xsi:type="dcterms:W3CDTF">2021-08-04T19:20:05Z</dcterms:modified>
</cp:coreProperties>
</file>