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354" r:id="rId3"/>
    <p:sldId id="321" r:id="rId4"/>
    <p:sldId id="345" r:id="rId5"/>
    <p:sldId id="346" r:id="rId6"/>
    <p:sldId id="319" r:id="rId7"/>
    <p:sldId id="320" r:id="rId8"/>
    <p:sldId id="329" r:id="rId9"/>
    <p:sldId id="328" r:id="rId10"/>
    <p:sldId id="332" r:id="rId11"/>
    <p:sldId id="333" r:id="rId12"/>
    <p:sldId id="334" r:id="rId13"/>
    <p:sldId id="335" r:id="rId14"/>
    <p:sldId id="344" r:id="rId15"/>
    <p:sldId id="347" r:id="rId16"/>
    <p:sldId id="337" r:id="rId17"/>
    <p:sldId id="338" r:id="rId18"/>
    <p:sldId id="351" r:id="rId19"/>
    <p:sldId id="341" r:id="rId20"/>
    <p:sldId id="348" r:id="rId21"/>
    <p:sldId id="349" r:id="rId22"/>
    <p:sldId id="350" r:id="rId23"/>
    <p:sldId id="352" r:id="rId24"/>
    <p:sldId id="330" r:id="rId25"/>
    <p:sldId id="353" r:id="rId26"/>
    <p:sldId id="322" r:id="rId27"/>
    <p:sldId id="323" r:id="rId28"/>
    <p:sldId id="324" r:id="rId29"/>
    <p:sldId id="325" r:id="rId30"/>
    <p:sldId id="326" r:id="rId31"/>
    <p:sldId id="32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12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5DC6-CCB2-413E-8E4D-68A492D6F2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66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22B3B-BE12-4C8B-AB8A-34D5B7C9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F113D-D4A8-4017-AC17-D6A9DB70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預期暴露噪音的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變化量應該要較小，而非暴露噪音的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變化量應該要較大，但結果顯示大部分的人數值皆在</a:t>
            </a:r>
            <a:r>
              <a:rPr lang="en-US" altLang="zh-TW" dirty="0"/>
              <a:t>0</a:t>
            </a:r>
            <a:r>
              <a:rPr lang="zh-TW" altLang="en-US" dirty="0"/>
              <a:t>以上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D7327E-B8B4-4730-AC06-7E23F483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AAA4BA-F7F5-47A6-B594-5168F687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4475D-5145-4BD0-A880-E3692AC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5268-75E5-4D02-B34A-C1447BC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暴露傍晚</a:t>
            </a:r>
            <a:r>
              <a:rPr lang="en-US" altLang="zh-TW" dirty="0"/>
              <a:t>cortisol – </a:t>
            </a:r>
            <a:r>
              <a:rPr lang="zh-TW" altLang="en-US" dirty="0"/>
              <a:t>非暴露傍晚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暴露早晨</a:t>
            </a:r>
            <a:r>
              <a:rPr lang="en-US" altLang="zh-TW" dirty="0"/>
              <a:t>cortisol – </a:t>
            </a:r>
            <a:r>
              <a:rPr lang="zh-TW" altLang="en-US" dirty="0"/>
              <a:t>非暴露早晨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可以觀察到大部分大於</a:t>
            </a:r>
            <a:r>
              <a:rPr lang="en-US" altLang="zh-TW" dirty="0"/>
              <a:t>0</a:t>
            </a:r>
            <a:r>
              <a:rPr lang="zh-TW" altLang="en-US" dirty="0"/>
              <a:t>，代表在噪音下會受影響，</a:t>
            </a:r>
            <a:r>
              <a:rPr lang="en-US" altLang="zh-TW" dirty="0"/>
              <a:t>cortisol</a:t>
            </a:r>
            <a:r>
              <a:rPr lang="zh-TW" altLang="en-US" dirty="0"/>
              <a:t>值會上升，由前一頁的圖可以推測，在噪音下無論早晨還是傍晚</a:t>
            </a:r>
            <a:r>
              <a:rPr lang="en-US" altLang="zh-TW" dirty="0"/>
              <a:t>cortisol</a:t>
            </a:r>
            <a:r>
              <a:rPr lang="zh-TW" altLang="en-US" dirty="0"/>
              <a:t>都容易上升，且在噪音下早晨的上升量還會更高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809F2-E938-48F3-936A-C5EB34A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76A6B5-4704-4F3E-86FB-83547C2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421"/>
            <a:ext cx="12192000" cy="2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3F928-205A-4B26-A70F-B045E27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C8F0-103E-469E-8137-9E9DA9B9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1688175"/>
          </a:xfrm>
        </p:spPr>
        <p:txBody>
          <a:bodyPr>
            <a:normAutofit/>
          </a:bodyPr>
          <a:lstStyle/>
          <a:p>
            <a:r>
              <a:rPr lang="zh-TW" altLang="en-US" dirty="0"/>
              <a:t>下圖紅色部分為在噪音下早晨和傍晚</a:t>
            </a:r>
            <a:r>
              <a:rPr lang="en-US" altLang="zh-TW" dirty="0"/>
              <a:t>cortisol</a:t>
            </a:r>
            <a:r>
              <a:rPr lang="zh-TW" altLang="en-US" dirty="0"/>
              <a:t>都上升的例子</a:t>
            </a:r>
            <a:endParaRPr lang="en-US" altLang="zh-TW" dirty="0"/>
          </a:p>
          <a:p>
            <a:r>
              <a:rPr lang="zh-TW" altLang="en-US" dirty="0"/>
              <a:t>可以觀察到暴露噪音的早晨</a:t>
            </a:r>
            <a:r>
              <a:rPr lang="en-US" altLang="zh-TW" dirty="0"/>
              <a:t>cortisol</a:t>
            </a:r>
            <a:r>
              <a:rPr lang="zh-TW" altLang="en-US" dirty="0"/>
              <a:t>有明顯飆高的現象，因此導致暴露噪音的當天</a:t>
            </a:r>
            <a:r>
              <a:rPr lang="en-US" altLang="zh-TW" dirty="0"/>
              <a:t>cortisol</a:t>
            </a:r>
            <a:r>
              <a:rPr lang="zh-TW" altLang="en-US" dirty="0"/>
              <a:t>變化量比非暴露噪音當天的</a:t>
            </a:r>
            <a:r>
              <a:rPr lang="en-US" altLang="zh-TW" dirty="0"/>
              <a:t>cortisol</a:t>
            </a:r>
            <a:r>
              <a:rPr lang="zh-TW" altLang="en-US" dirty="0"/>
              <a:t>變化量來得大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5FB65-83A7-41BA-99DB-A5A694C8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A82CBC-7537-4725-8CBC-3BFC16E2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2189"/>
            <a:ext cx="12192000" cy="224981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54F44E2-BCC4-4399-8CE9-65E7B42D283E}"/>
              </a:ext>
            </a:extLst>
          </p:cNvPr>
          <p:cNvCxnSpPr>
            <a:cxnSpLocks/>
          </p:cNvCxnSpPr>
          <p:nvPr/>
        </p:nvCxnSpPr>
        <p:spPr>
          <a:xfrm>
            <a:off x="31813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9348BB8-633D-4EFC-AA7E-B19BC8AB61F0}"/>
              </a:ext>
            </a:extLst>
          </p:cNvPr>
          <p:cNvCxnSpPr>
            <a:cxnSpLocks/>
          </p:cNvCxnSpPr>
          <p:nvPr/>
        </p:nvCxnSpPr>
        <p:spPr>
          <a:xfrm>
            <a:off x="123158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BFBFC35-7878-40A7-AD4E-3182AD1E399D}"/>
              </a:ext>
            </a:extLst>
          </p:cNvPr>
          <p:cNvCxnSpPr>
            <a:cxnSpLocks/>
          </p:cNvCxnSpPr>
          <p:nvPr/>
        </p:nvCxnSpPr>
        <p:spPr>
          <a:xfrm>
            <a:off x="275558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8E62607-C20D-4BB0-A18C-ADCE0DED38D7}"/>
              </a:ext>
            </a:extLst>
          </p:cNvPr>
          <p:cNvCxnSpPr>
            <a:cxnSpLocks/>
          </p:cNvCxnSpPr>
          <p:nvPr/>
        </p:nvCxnSpPr>
        <p:spPr>
          <a:xfrm>
            <a:off x="304942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B16C31E-7EAE-4594-8B5B-8754C9AB99CA}"/>
              </a:ext>
            </a:extLst>
          </p:cNvPr>
          <p:cNvCxnSpPr>
            <a:cxnSpLocks/>
          </p:cNvCxnSpPr>
          <p:nvPr/>
        </p:nvCxnSpPr>
        <p:spPr>
          <a:xfrm>
            <a:off x="335946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D3A49F9-1311-486B-A380-CC3259B23341}"/>
              </a:ext>
            </a:extLst>
          </p:cNvPr>
          <p:cNvCxnSpPr>
            <a:cxnSpLocks/>
          </p:cNvCxnSpPr>
          <p:nvPr/>
        </p:nvCxnSpPr>
        <p:spPr>
          <a:xfrm>
            <a:off x="425719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DE63C80-6DE7-4B41-82A3-336775D8B29A}"/>
              </a:ext>
            </a:extLst>
          </p:cNvPr>
          <p:cNvCxnSpPr>
            <a:cxnSpLocks/>
          </p:cNvCxnSpPr>
          <p:nvPr/>
        </p:nvCxnSpPr>
        <p:spPr>
          <a:xfrm>
            <a:off x="4570571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E0479E-4E35-4CBC-AE38-22B8FA2140E5}"/>
              </a:ext>
            </a:extLst>
          </p:cNvPr>
          <p:cNvCxnSpPr>
            <a:cxnSpLocks/>
          </p:cNvCxnSpPr>
          <p:nvPr/>
        </p:nvCxnSpPr>
        <p:spPr>
          <a:xfrm>
            <a:off x="488061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A2B50BF-2BB2-47A7-885E-94795CB320AC}"/>
              </a:ext>
            </a:extLst>
          </p:cNvPr>
          <p:cNvCxnSpPr>
            <a:cxnSpLocks/>
          </p:cNvCxnSpPr>
          <p:nvPr/>
        </p:nvCxnSpPr>
        <p:spPr>
          <a:xfrm>
            <a:off x="518493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087A1BE-E90B-46DB-9C74-BA4CCB4BD7AC}"/>
              </a:ext>
            </a:extLst>
          </p:cNvPr>
          <p:cNvCxnSpPr>
            <a:cxnSpLocks/>
          </p:cNvCxnSpPr>
          <p:nvPr/>
        </p:nvCxnSpPr>
        <p:spPr>
          <a:xfrm>
            <a:off x="548020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C04A766-A8CE-4376-9F51-3F5C96C4B38D}"/>
              </a:ext>
            </a:extLst>
          </p:cNvPr>
          <p:cNvCxnSpPr>
            <a:cxnSpLocks/>
          </p:cNvCxnSpPr>
          <p:nvPr/>
        </p:nvCxnSpPr>
        <p:spPr>
          <a:xfrm>
            <a:off x="609600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BFA1D89-A620-41BD-8BDC-6576753AD324}"/>
              </a:ext>
            </a:extLst>
          </p:cNvPr>
          <p:cNvCxnSpPr>
            <a:cxnSpLocks/>
          </p:cNvCxnSpPr>
          <p:nvPr/>
        </p:nvCxnSpPr>
        <p:spPr>
          <a:xfrm>
            <a:off x="7904797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040B33F-1901-43E5-981A-8DBCA9A0AD5F}"/>
              </a:ext>
            </a:extLst>
          </p:cNvPr>
          <p:cNvCxnSpPr>
            <a:cxnSpLocks/>
          </p:cNvCxnSpPr>
          <p:nvPr/>
        </p:nvCxnSpPr>
        <p:spPr>
          <a:xfrm>
            <a:off x="851106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EC7E675-AA6A-485B-81AD-B87568CB72B3}"/>
              </a:ext>
            </a:extLst>
          </p:cNvPr>
          <p:cNvCxnSpPr>
            <a:cxnSpLocks/>
          </p:cNvCxnSpPr>
          <p:nvPr/>
        </p:nvCxnSpPr>
        <p:spPr>
          <a:xfrm>
            <a:off x="882396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835EB39-FADC-4892-A410-DA710586832B}"/>
              </a:ext>
            </a:extLst>
          </p:cNvPr>
          <p:cNvCxnSpPr>
            <a:cxnSpLocks/>
          </p:cNvCxnSpPr>
          <p:nvPr/>
        </p:nvCxnSpPr>
        <p:spPr>
          <a:xfrm>
            <a:off x="913257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10FEE4D-9F7C-4F49-B5A6-F14ED41F2A84}"/>
              </a:ext>
            </a:extLst>
          </p:cNvPr>
          <p:cNvCxnSpPr>
            <a:cxnSpLocks/>
          </p:cNvCxnSpPr>
          <p:nvPr/>
        </p:nvCxnSpPr>
        <p:spPr>
          <a:xfrm>
            <a:off x="943308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3000A60-6710-43B1-971C-221034E51907}"/>
              </a:ext>
            </a:extLst>
          </p:cNvPr>
          <p:cNvCxnSpPr>
            <a:cxnSpLocks/>
          </p:cNvCxnSpPr>
          <p:nvPr/>
        </p:nvCxnSpPr>
        <p:spPr>
          <a:xfrm>
            <a:off x="973169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6166319-76D1-4EB6-9029-9B7519144EB3}"/>
              </a:ext>
            </a:extLst>
          </p:cNvPr>
          <p:cNvCxnSpPr>
            <a:cxnSpLocks/>
          </p:cNvCxnSpPr>
          <p:nvPr/>
        </p:nvCxnSpPr>
        <p:spPr>
          <a:xfrm>
            <a:off x="1034415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8EFE32D-5E43-41FA-B045-0FC42CA2BC4E}"/>
              </a:ext>
            </a:extLst>
          </p:cNvPr>
          <p:cNvCxnSpPr>
            <a:cxnSpLocks/>
          </p:cNvCxnSpPr>
          <p:nvPr/>
        </p:nvCxnSpPr>
        <p:spPr>
          <a:xfrm>
            <a:off x="1125664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16470E8-7C10-44AC-9272-013451ADB665}"/>
              </a:ext>
            </a:extLst>
          </p:cNvPr>
          <p:cNvCxnSpPr>
            <a:cxnSpLocks/>
          </p:cNvCxnSpPr>
          <p:nvPr/>
        </p:nvCxnSpPr>
        <p:spPr>
          <a:xfrm>
            <a:off x="11563926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7D6AF24-957A-4E6F-A97F-1F5216343992}"/>
              </a:ext>
            </a:extLst>
          </p:cNvPr>
          <p:cNvCxnSpPr>
            <a:cxnSpLocks/>
          </p:cNvCxnSpPr>
          <p:nvPr/>
        </p:nvCxnSpPr>
        <p:spPr>
          <a:xfrm>
            <a:off x="1185148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B9F7-B03D-49FC-BEE5-33FE5746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1F8B5-9BE2-4011-B78D-3C2BA834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/>
            <a:r>
              <a:rPr lang="zh-TW" altLang="en-US" dirty="0"/>
              <a:t>觀察暴露噪音下早晚</a:t>
            </a:r>
            <a:r>
              <a:rPr lang="en-US" altLang="zh-TW" dirty="0"/>
              <a:t>cortisol</a:t>
            </a:r>
            <a:r>
              <a:rPr lang="zh-TW" altLang="en-US" dirty="0"/>
              <a:t>差值較大族群的睡眠指標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81811-6398-4A02-BA33-C3AFCC47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8D448B-EDFA-4C37-A715-7F5D5A72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9736DC5-BF27-446D-83D2-9582BE25EBB3}"/>
              </a:ext>
            </a:extLst>
          </p:cNvPr>
          <p:cNvCxnSpPr>
            <a:cxnSpLocks/>
          </p:cNvCxnSpPr>
          <p:nvPr/>
        </p:nvCxnSpPr>
        <p:spPr>
          <a:xfrm flipV="1">
            <a:off x="4027570" y="2901950"/>
            <a:ext cx="0" cy="240030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0B49A31-4F1C-40FC-A59A-36A024868DE4}"/>
              </a:ext>
            </a:extLst>
          </p:cNvPr>
          <p:cNvCxnSpPr>
            <a:cxnSpLocks/>
          </p:cNvCxnSpPr>
          <p:nvPr/>
        </p:nvCxnSpPr>
        <p:spPr>
          <a:xfrm flipV="1">
            <a:off x="6323095" y="2901950"/>
            <a:ext cx="0" cy="240030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F1D3E6-1C0D-4DDB-A92A-3C2D58192E2E}"/>
              </a:ext>
            </a:extLst>
          </p:cNvPr>
          <p:cNvSpPr txBox="1"/>
          <p:nvPr/>
        </p:nvSpPr>
        <p:spPr>
          <a:xfrm>
            <a:off x="4027570" y="3006725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6C05E3-CE0F-4C92-890F-3CB050F0B776}"/>
              </a:ext>
            </a:extLst>
          </p:cNvPr>
          <p:cNvSpPr txBox="1"/>
          <p:nvPr/>
        </p:nvSpPr>
        <p:spPr>
          <a:xfrm>
            <a:off x="6296026" y="3006725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37530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變化量分群睡眠指標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186835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8.33(3.68)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4150(1561)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549(181)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4.21(3.15)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6710(3500)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18.2(7.87)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16.08(5.59)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7.17(2.7)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3995(1750)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583(242)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4.14(2.37)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8515(5185)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22.02(10.83)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15.28(6.31)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為區分點左半族群</a:t>
            </a:r>
            <a:r>
              <a:rPr lang="en-US" altLang="zh-TW" dirty="0"/>
              <a:t>12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早晚差值在暴露下較小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為區分點右半族群</a:t>
            </a:r>
            <a:r>
              <a:rPr lang="en-US" altLang="zh-TW" dirty="0"/>
              <a:t>27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早晚差值在暴露下較大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491081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7.8(2.1)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4291(1157)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589(232)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7.12(5.03)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6508(3204)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23.33(11.49)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16.78(4.56)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7.56(4.44)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4004(1384)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662(361)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6.68(5.13)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6687(3453)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23.05(11.13)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16.05(5.32)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E07E44F2-DD72-488A-BE43-F9C63D6158C9}"/>
              </a:ext>
            </a:extLst>
          </p:cNvPr>
          <p:cNvSpPr/>
          <p:nvPr/>
        </p:nvSpPr>
        <p:spPr>
          <a:xfrm>
            <a:off x="5991225" y="217170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659F2F-6360-432A-ADB9-BBA8292C53ED}"/>
              </a:ext>
            </a:extLst>
          </p:cNvPr>
          <p:cNvSpPr/>
          <p:nvPr/>
        </p:nvSpPr>
        <p:spPr>
          <a:xfrm>
            <a:off x="7524750" y="217043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02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變化量分群睡眠指標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321867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7.5(3.35)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4219(1418)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645(270)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4.33(3.04)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7183(3273)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19.18(7.54)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16.46(5.09)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7.4(2.44)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607(254)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4.44(2.62)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7354(4380)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22.2(9.48)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16.26(5.48)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早晚差值在暴露下較小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早晚差值在暴露下較大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856234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7.88(1.81)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4221(1224)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548(153)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8.18(5.23)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6310(3545)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23(11.95)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16.38(4.95)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7.71(5.23)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3887(1328)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681(386)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7.23(5.39)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7081(3931)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23.34(12.63)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15.84(5.24)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67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8C6860C-09FF-4EB8-82B2-E313A5D5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785449"/>
            <a:ext cx="11707859" cy="48012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5E3360-931D-4543-80D5-EDE9619E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85A6D-FC79-418E-96F5-60C231D6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AFBBC-9235-48F5-9793-7A570CD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11B9203-8AAB-4E65-900B-CEF6C998C878}"/>
              </a:ext>
            </a:extLst>
          </p:cNvPr>
          <p:cNvCxnSpPr>
            <a:cxnSpLocks/>
          </p:cNvCxnSpPr>
          <p:nvPr/>
        </p:nvCxnSpPr>
        <p:spPr>
          <a:xfrm flipV="1">
            <a:off x="4199020" y="1823549"/>
            <a:ext cx="0" cy="45248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0EE7073-FCDB-4770-98EC-E4DC3716C7D4}"/>
              </a:ext>
            </a:extLst>
          </p:cNvPr>
          <p:cNvCxnSpPr>
            <a:cxnSpLocks/>
          </p:cNvCxnSpPr>
          <p:nvPr/>
        </p:nvCxnSpPr>
        <p:spPr>
          <a:xfrm flipV="1">
            <a:off x="6351670" y="18235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F99CE3-6ECF-4882-B5B0-588AED4AAC5E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571DB1-808D-4883-9AEE-37782485E3D8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80279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B8662-F969-4E8A-9575-28C59776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F02C68-083C-42DF-958E-856057E2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4A28FFA-7EF5-4C91-A482-A21D86FE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2B9238-5CA0-4B6A-A255-610F875D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823549"/>
            <a:ext cx="11726912" cy="480127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1BF9647-BBAE-4AC5-BFFF-356475E548BE}"/>
              </a:ext>
            </a:extLst>
          </p:cNvPr>
          <p:cNvCxnSpPr>
            <a:cxnSpLocks/>
          </p:cNvCxnSpPr>
          <p:nvPr/>
        </p:nvCxnSpPr>
        <p:spPr>
          <a:xfrm flipV="1">
            <a:off x="4207040" y="188976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FE02BD-957D-4011-910A-2F3D0B8BC421}"/>
              </a:ext>
            </a:extLst>
          </p:cNvPr>
          <p:cNvCxnSpPr>
            <a:cxnSpLocks/>
          </p:cNvCxnSpPr>
          <p:nvPr/>
        </p:nvCxnSpPr>
        <p:spPr>
          <a:xfrm flipV="1">
            <a:off x="6403373" y="1894281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151397-8BA1-4149-87FB-CF5F32FE6A47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CE6066-A6C9-4D42-B6F4-E561D92EBF5F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5661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3ACCF-04D5-4C60-A9B6-E2A3C53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percentage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1515F-8446-4A19-8DE9-5F63F77C0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4517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FCD4B-E9EE-48C0-9BE6-E5BBF42F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79AE12-1746-44B2-9493-148F7B4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776077"/>
            <a:ext cx="11717385" cy="48107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47229D3-5C94-4E92-A1D8-0789E2505E97}"/>
              </a:ext>
            </a:extLst>
          </p:cNvPr>
          <p:cNvCxnSpPr>
            <a:cxnSpLocks/>
          </p:cNvCxnSpPr>
          <p:nvPr/>
        </p:nvCxnSpPr>
        <p:spPr>
          <a:xfrm flipV="1">
            <a:off x="4146080" y="186667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8D207F3-32B7-440F-8990-9879278F1F4F}"/>
              </a:ext>
            </a:extLst>
          </p:cNvPr>
          <p:cNvCxnSpPr>
            <a:cxnSpLocks/>
          </p:cNvCxnSpPr>
          <p:nvPr/>
        </p:nvCxnSpPr>
        <p:spPr>
          <a:xfrm flipV="1">
            <a:off x="6342413" y="1871199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93BC15-53FD-497D-801C-0AEA0E6D92DB}"/>
              </a:ext>
            </a:extLst>
          </p:cNvPr>
          <p:cNvSpPr txBox="1"/>
          <p:nvPr/>
        </p:nvSpPr>
        <p:spPr>
          <a:xfrm>
            <a:off x="4138060" y="1926368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BC722-622C-4693-BE34-EFB7A735B9B9}"/>
              </a:ext>
            </a:extLst>
          </p:cNvPr>
          <p:cNvSpPr txBox="1"/>
          <p:nvPr/>
        </p:nvSpPr>
        <p:spPr>
          <a:xfrm>
            <a:off x="6353443" y="1926368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4028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86B0D-6CA6-41D6-8D94-89D48FE7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C23BFC-4BC2-4CCE-A1AA-7AF432D7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F67EBA-3117-4CAC-B915-C5BF3D47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819988"/>
            <a:ext cx="11755491" cy="478221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FA205F8-9A49-4075-BB05-C2C6914C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8771F4B-F4A8-47C1-8433-45E2F987A4AD}"/>
              </a:ext>
            </a:extLst>
          </p:cNvPr>
          <p:cNvCxnSpPr>
            <a:cxnSpLocks/>
          </p:cNvCxnSpPr>
          <p:nvPr/>
        </p:nvCxnSpPr>
        <p:spPr>
          <a:xfrm flipV="1">
            <a:off x="4207440" y="188523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920FF42-A3A3-4D89-808F-4478FA5EC704}"/>
              </a:ext>
            </a:extLst>
          </p:cNvPr>
          <p:cNvCxnSpPr>
            <a:cxnSpLocks/>
          </p:cNvCxnSpPr>
          <p:nvPr/>
        </p:nvCxnSpPr>
        <p:spPr>
          <a:xfrm flipV="1">
            <a:off x="6342413" y="1885238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8758D5-DE9C-457B-9838-6E271556E2A4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B9F7EF-3C68-490A-9361-3028C55604B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118159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E1A25-06B3-42A5-A70A-AB338B0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147616-43DF-44FD-8661-721C076F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(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總時間</a:t>
            </a:r>
            <a:r>
              <a:rPr lang="en-US" altLang="zh-TW" dirty="0"/>
              <a:t>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r>
              <a:rPr lang="en-US" altLang="zh-TW" dirty="0"/>
              <a:t>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fragmentation(%)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percent of short arousal duration to REM sleep duration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latency(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density(%)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percent of rapid eye movements in relation to REM sleep duration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睡眠階段比例</a:t>
            </a:r>
            <a:r>
              <a:rPr lang="en-US" altLang="zh-TW" dirty="0"/>
              <a:t>(%)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565C8-2DA6-403A-86CD-5DF9C3F2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5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05971-6D7A-450F-9AEA-0303E9A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A0F3A4-24D1-46B4-872B-12DC4FDA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F2FDFD-D6F4-45D5-B759-1134D1A4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9" y="1877962"/>
            <a:ext cx="11453562" cy="4759922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21FA8DA-E733-4DCA-AAEC-6B515002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F835812-751D-424B-B740-7ADCCDEEB5C0}"/>
              </a:ext>
            </a:extLst>
          </p:cNvPr>
          <p:cNvCxnSpPr>
            <a:cxnSpLocks/>
          </p:cNvCxnSpPr>
          <p:nvPr/>
        </p:nvCxnSpPr>
        <p:spPr>
          <a:xfrm flipV="1">
            <a:off x="4138860" y="194945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9E35142-C699-4F21-BC85-1220FC7A565C}"/>
              </a:ext>
            </a:extLst>
          </p:cNvPr>
          <p:cNvCxnSpPr>
            <a:cxnSpLocks/>
          </p:cNvCxnSpPr>
          <p:nvPr/>
        </p:nvCxnSpPr>
        <p:spPr>
          <a:xfrm flipV="1">
            <a:off x="6304313" y="19494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7CBFD-88F1-4A64-AEEB-AF9693CCA85F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0C0837-E6C2-4F56-9CE6-EC2278DA26F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66536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C7AD6-37C0-4064-AA7B-A745D8C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AA680-D882-45CE-9E05-7D8FEF49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497244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2E320-8FC0-416F-B4DD-E50CF539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E58F1D-04BC-4BF3-B2AB-DDDACC04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0" y="1818969"/>
            <a:ext cx="11726912" cy="475363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86D34D-FBB2-4451-B3EB-43A64A1B6D1A}"/>
              </a:ext>
            </a:extLst>
          </p:cNvPr>
          <p:cNvCxnSpPr>
            <a:cxnSpLocks/>
          </p:cNvCxnSpPr>
          <p:nvPr/>
        </p:nvCxnSpPr>
        <p:spPr>
          <a:xfrm flipV="1">
            <a:off x="4199020" y="1876195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D20F8B2-1FB1-430F-91C2-B5133A8AB018}"/>
              </a:ext>
            </a:extLst>
          </p:cNvPr>
          <p:cNvCxnSpPr>
            <a:cxnSpLocks/>
          </p:cNvCxnSpPr>
          <p:nvPr/>
        </p:nvCxnSpPr>
        <p:spPr>
          <a:xfrm flipV="1">
            <a:off x="6334793" y="1876196"/>
            <a:ext cx="0" cy="447126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349F28-42E2-4640-8FCC-FB827BFFC03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176134-C402-4AEB-B125-11B2F6FDCC0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47972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87DF8-AE40-42F3-A49B-FD6771CD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density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31CA5-B0E7-4029-82FC-AA3905FA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6908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5C243-4E5B-45B7-A969-AA294557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AB7515-1102-485C-881E-2696CA83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" y="1822435"/>
            <a:ext cx="11745964" cy="485842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4EB6FF9-458D-41B0-986E-326752402263}"/>
              </a:ext>
            </a:extLst>
          </p:cNvPr>
          <p:cNvCxnSpPr>
            <a:cxnSpLocks/>
          </p:cNvCxnSpPr>
          <p:nvPr/>
        </p:nvCxnSpPr>
        <p:spPr>
          <a:xfrm flipV="1">
            <a:off x="4118611" y="1885238"/>
            <a:ext cx="8420" cy="461306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F71979F-F7CB-46ED-A47A-90ED8BA11D28}"/>
              </a:ext>
            </a:extLst>
          </p:cNvPr>
          <p:cNvCxnSpPr>
            <a:cxnSpLocks/>
          </p:cNvCxnSpPr>
          <p:nvPr/>
        </p:nvCxnSpPr>
        <p:spPr>
          <a:xfrm flipV="1">
            <a:off x="6243353" y="1885239"/>
            <a:ext cx="0" cy="461306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6ADC8F-26D2-40C1-AB36-B68578B11F1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3E966A-EBFB-4638-BCDB-5A1D1AD7CFB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417580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594EF-FDC0-4A79-903E-2B43A464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睡眠指標相關性表現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260382-DFCA-478F-AC36-EB63402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5BDD0E-C2D4-4F6B-8D1F-93EA11A7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55" y="1823729"/>
            <a:ext cx="1352739" cy="44106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30911E-3C5B-4E35-83A0-DF1FB465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86" y="1838018"/>
            <a:ext cx="914528" cy="43821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DC4D8C-3696-4BA1-BF97-656B9757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989" y="1838018"/>
            <a:ext cx="876422" cy="438211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9A2AAE-CCAA-4305-B075-AA9F535B4815}"/>
              </a:ext>
            </a:extLst>
          </p:cNvPr>
          <p:cNvSpPr txBox="1"/>
          <p:nvPr/>
        </p:nvSpPr>
        <p:spPr>
          <a:xfrm>
            <a:off x="3152649" y="1466850"/>
            <a:ext cx="105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暴露總時間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827083-D326-405A-84A2-DCE9ED70204B}"/>
              </a:ext>
            </a:extLst>
          </p:cNvPr>
          <p:cNvSpPr txBox="1"/>
          <p:nvPr/>
        </p:nvSpPr>
        <p:spPr>
          <a:xfrm>
            <a:off x="4209989" y="1466850"/>
            <a:ext cx="115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非暴露總時間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9F5998-A5F9-4266-B779-4E5D3DCF1B6C}"/>
              </a:ext>
            </a:extLst>
          </p:cNvPr>
          <p:cNvSpPr/>
          <p:nvPr/>
        </p:nvSpPr>
        <p:spPr>
          <a:xfrm>
            <a:off x="3152649" y="4610100"/>
            <a:ext cx="2019426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DEEDB0B-F0B5-43BC-9E64-D2452E618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141" y="1782451"/>
            <a:ext cx="905001" cy="444879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54BBBA5-DE33-4090-A298-0F6F5770C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9489" y="1801504"/>
            <a:ext cx="895475" cy="441069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127647-25E5-482E-9674-020EC0756B41}"/>
              </a:ext>
            </a:extLst>
          </p:cNvPr>
          <p:cNvSpPr txBox="1"/>
          <p:nvPr/>
        </p:nvSpPr>
        <p:spPr>
          <a:xfrm>
            <a:off x="7753058" y="1259959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B3DBF36-F42F-40A6-8FD3-42A6F87F0683}"/>
              </a:ext>
            </a:extLst>
          </p:cNvPr>
          <p:cNvSpPr txBox="1"/>
          <p:nvPr/>
        </p:nvSpPr>
        <p:spPr>
          <a:xfrm>
            <a:off x="8905644" y="1262063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523FA0-4CE1-4F57-B9C7-B7E5C6BC3B4A}"/>
              </a:ext>
            </a:extLst>
          </p:cNvPr>
          <p:cNvSpPr/>
          <p:nvPr/>
        </p:nvSpPr>
        <p:spPr>
          <a:xfrm>
            <a:off x="8055538" y="5780089"/>
            <a:ext cx="2019426" cy="4178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2199E27-F397-432C-B01A-73F41E831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5093" y="1842782"/>
            <a:ext cx="895475" cy="43916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EE100FC-2C6E-4988-B8A0-A1CAE71AD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383" y="1833256"/>
            <a:ext cx="866896" cy="442021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5FD7EDD7-F918-4D7D-91FA-FFC69DDFBA46}"/>
              </a:ext>
            </a:extLst>
          </p:cNvPr>
          <p:cNvSpPr txBox="1"/>
          <p:nvPr/>
        </p:nvSpPr>
        <p:spPr>
          <a:xfrm>
            <a:off x="5204287" y="1292886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08AD7E-0FDD-489A-B4C6-EE043C2809B4}"/>
              </a:ext>
            </a:extLst>
          </p:cNvPr>
          <p:cNvSpPr/>
          <p:nvPr/>
        </p:nvSpPr>
        <p:spPr>
          <a:xfrm>
            <a:off x="5485093" y="4619627"/>
            <a:ext cx="2097943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105BEC-A75C-4C33-AA5F-59C0FCDC5FB3}"/>
              </a:ext>
            </a:extLst>
          </p:cNvPr>
          <p:cNvSpPr txBox="1"/>
          <p:nvPr/>
        </p:nvSpPr>
        <p:spPr>
          <a:xfrm>
            <a:off x="6404320" y="1291711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27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5434B-7AB3-45B9-86FC-9491189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A73FC-65E1-43D5-ABE3-3702CBE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將暴露噪音與非暴露噪音的傍晚</a:t>
            </a:r>
            <a:r>
              <a:rPr lang="en-US" altLang="zh-TW" dirty="0"/>
              <a:t>cortisol</a:t>
            </a:r>
            <a:r>
              <a:rPr lang="zh-TW" altLang="en-US" dirty="0"/>
              <a:t>數值排序，從絕對的數值來觀察睡眠指標，從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數值過高則可假設此晚睡眠品質會較差</a:t>
            </a:r>
            <a:endParaRPr lang="en-US" altLang="zh-TW" dirty="0"/>
          </a:p>
          <a:p>
            <a:r>
              <a:rPr lang="zh-TW" altLang="en-US" dirty="0"/>
              <a:t>由前一頁相關係數圖表中可以觀察到傍晚</a:t>
            </a:r>
            <a:r>
              <a:rPr lang="en-US" altLang="zh-TW" dirty="0"/>
              <a:t>cortisol</a:t>
            </a:r>
            <a:r>
              <a:rPr lang="zh-TW" altLang="en-US" dirty="0"/>
              <a:t>可能會對</a:t>
            </a:r>
            <a:r>
              <a:rPr lang="en-US" altLang="zh-TW" dirty="0"/>
              <a:t>REM</a:t>
            </a:r>
            <a:r>
              <a:rPr lang="zh-TW" altLang="en-US" dirty="0"/>
              <a:t>總時間、整晚占比產生影響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F0A78B-742A-4A1C-B6D9-D0F95B33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93B30D-F352-49DC-B7F8-D97C3044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5102"/>
            <a:ext cx="12192000" cy="2339546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776F160-C2B7-4060-B7B3-E46563522657}"/>
              </a:ext>
            </a:extLst>
          </p:cNvPr>
          <p:cNvCxnSpPr>
            <a:cxnSpLocks/>
          </p:cNvCxnSpPr>
          <p:nvPr/>
        </p:nvCxnSpPr>
        <p:spPr>
          <a:xfrm flipV="1">
            <a:off x="6086475" y="3584360"/>
            <a:ext cx="0" cy="19210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D2EEA6-9E13-401D-BAC4-AD9BB51F69D9}"/>
              </a:ext>
            </a:extLst>
          </p:cNvPr>
          <p:cNvSpPr txBox="1"/>
          <p:nvPr/>
        </p:nvSpPr>
        <p:spPr>
          <a:xfrm>
            <a:off x="6105526" y="3610843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3164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6F6B6-D967-4132-998A-948D0E25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絕對值高低分群睡眠指標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CE50F2-8034-4389-B87F-1464EF32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18335B-FF20-42BF-B5FE-66FED5102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164360"/>
              </p:ext>
            </p:extLst>
          </p:nvPr>
        </p:nvGraphicFramePr>
        <p:xfrm>
          <a:off x="779460" y="1612057"/>
          <a:ext cx="1038384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24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34262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600405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901153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310398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3188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737358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8.36(3.81)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4474(1476)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608(261)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5.43(3.39)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6720(3258)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21.85(10.5)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17.61(5.23)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275DB-62F4-4F0B-B25E-0EB7A459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39</a:t>
            </a:r>
            <a:r>
              <a:rPr lang="zh-TW" altLang="en-US" dirty="0"/>
              <a:t>位</a:t>
            </a:r>
            <a:r>
              <a:rPr lang="en-US" altLang="zh-TW" dirty="0"/>
              <a:t>(cortisol</a:t>
            </a:r>
            <a:r>
              <a:rPr lang="zh-TW" altLang="en-US" dirty="0"/>
              <a:t>較低</a:t>
            </a:r>
            <a:r>
              <a:rPr lang="en-US" altLang="zh-TW" dirty="0"/>
              <a:t>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65412EB-EB5B-4F60-B187-3503065325EB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39</a:t>
            </a:r>
            <a:r>
              <a:rPr lang="zh-TW" altLang="en-US" dirty="0"/>
              <a:t>位</a:t>
            </a:r>
            <a:r>
              <a:rPr lang="en-US" altLang="zh-TW" dirty="0"/>
              <a:t>(cortisol</a:t>
            </a:r>
            <a:r>
              <a:rPr lang="zh-TW" altLang="en-US" dirty="0"/>
              <a:t>較高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434C75D-E29E-449D-982F-F44CBE82C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178031"/>
              </p:ext>
            </p:extLst>
          </p:nvPr>
        </p:nvGraphicFramePr>
        <p:xfrm>
          <a:off x="779459" y="3429000"/>
          <a:ext cx="1038384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24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342622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600405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901153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310398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3188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737358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6.95(2.8)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3797(1282)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629(316)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6.44(5.07)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7131(4278)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21.73(10.56)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14.84(5.03)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836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3D6C5-226E-472D-A466-0CFCB828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AA7881-499D-4DC4-82FB-ED63FCEC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3526D1-259C-43D9-A8D7-21F6BB3E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838"/>
            <a:ext cx="12192000" cy="28961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024BC2-50B6-42EB-A15F-E409FF621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43061"/>
            <a:ext cx="12192000" cy="2249813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AFF0798-06FA-4C9C-9097-2873263622D7}"/>
              </a:ext>
            </a:extLst>
          </p:cNvPr>
          <p:cNvCxnSpPr>
            <a:cxnSpLocks/>
          </p:cNvCxnSpPr>
          <p:nvPr/>
        </p:nvCxnSpPr>
        <p:spPr>
          <a:xfrm>
            <a:off x="321269" y="3312563"/>
            <a:ext cx="117954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EE0F5A7-1366-45E7-9702-F67DBDE57657}"/>
              </a:ext>
            </a:extLst>
          </p:cNvPr>
          <p:cNvSpPr/>
          <p:nvPr/>
        </p:nvSpPr>
        <p:spPr>
          <a:xfrm>
            <a:off x="321268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457EE9-FAE5-4248-B287-0A39B2ACFC12}"/>
              </a:ext>
            </a:extLst>
          </p:cNvPr>
          <p:cNvSpPr/>
          <p:nvPr/>
        </p:nvSpPr>
        <p:spPr>
          <a:xfrm>
            <a:off x="185796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350AF80-9A06-428F-88FA-795DF341A0A1}"/>
              </a:ext>
            </a:extLst>
          </p:cNvPr>
          <p:cNvSpPr/>
          <p:nvPr/>
        </p:nvSpPr>
        <p:spPr>
          <a:xfrm>
            <a:off x="3648669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ED58A1-B36C-4D52-9931-F2E435CBC072}"/>
              </a:ext>
            </a:extLst>
          </p:cNvPr>
          <p:cNvSpPr/>
          <p:nvPr/>
        </p:nvSpPr>
        <p:spPr>
          <a:xfrm>
            <a:off x="460116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848D7E-3E96-47CF-AA8F-1C33B8C74CFD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E68211-F07B-4158-AC44-C2B4C296EE45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200ABF-E2DC-40A7-B65B-43E8337A15BD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48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6234F-21C8-45BE-B404-11F47501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CD132F-3313-4BB8-B6E5-FEE7867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09D993-ED46-4287-9EB6-26989B94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6508"/>
            <a:ext cx="12192000" cy="28282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87A627-20CF-4CCB-8BB6-DA6B6DB1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F971E3A-3BB3-4097-BD69-0D0F04092160}"/>
              </a:ext>
            </a:extLst>
          </p:cNvPr>
          <p:cNvCxnSpPr>
            <a:cxnSpLocks/>
          </p:cNvCxnSpPr>
          <p:nvPr/>
        </p:nvCxnSpPr>
        <p:spPr>
          <a:xfrm>
            <a:off x="359369" y="2599372"/>
            <a:ext cx="117564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6CE72A1-9423-41E7-8388-A0B30B4EF866}"/>
              </a:ext>
            </a:extLst>
          </p:cNvPr>
          <p:cNvSpPr/>
          <p:nvPr/>
        </p:nvSpPr>
        <p:spPr>
          <a:xfrm>
            <a:off x="321268" y="1337187"/>
            <a:ext cx="1215431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AF881D-F6E7-45F2-9B60-BD40BEE61D52}"/>
              </a:ext>
            </a:extLst>
          </p:cNvPr>
          <p:cNvSpPr/>
          <p:nvPr/>
        </p:nvSpPr>
        <p:spPr>
          <a:xfrm>
            <a:off x="1857967" y="1337187"/>
            <a:ext cx="1215431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E1258B-DC43-43B2-9329-63A4F5473D60}"/>
              </a:ext>
            </a:extLst>
          </p:cNvPr>
          <p:cNvSpPr/>
          <p:nvPr/>
        </p:nvSpPr>
        <p:spPr>
          <a:xfrm>
            <a:off x="3648669" y="1337187"/>
            <a:ext cx="63123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DF2E61-4D5C-4655-9C2D-6ADC0CD4A5F6}"/>
              </a:ext>
            </a:extLst>
          </p:cNvPr>
          <p:cNvSpPr/>
          <p:nvPr/>
        </p:nvSpPr>
        <p:spPr>
          <a:xfrm>
            <a:off x="4601168" y="1337187"/>
            <a:ext cx="210443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951EFE-0347-488E-A1B5-9ABA5EFCF4DC}"/>
              </a:ext>
            </a:extLst>
          </p:cNvPr>
          <p:cNvSpPr/>
          <p:nvPr/>
        </p:nvSpPr>
        <p:spPr>
          <a:xfrm>
            <a:off x="7598368" y="1337187"/>
            <a:ext cx="91063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9BF6D1-10CA-4F9E-BF98-61BB68806CAA}"/>
              </a:ext>
            </a:extLst>
          </p:cNvPr>
          <p:cNvSpPr/>
          <p:nvPr/>
        </p:nvSpPr>
        <p:spPr>
          <a:xfrm>
            <a:off x="9414467" y="1337187"/>
            <a:ext cx="2702285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65F78D-0945-4293-990E-A76C457D5CD3}"/>
              </a:ext>
            </a:extLst>
          </p:cNvPr>
          <p:cNvSpPr/>
          <p:nvPr/>
        </p:nvSpPr>
        <p:spPr>
          <a:xfrm>
            <a:off x="8825799" y="1337187"/>
            <a:ext cx="29280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89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8B030-926F-4639-BC03-D46511EE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AABB5A-98D7-4927-9D36-43FC6A51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1587EB-3A7E-452E-B392-3BB649DC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5023"/>
            <a:ext cx="12192000" cy="28359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C9A6A0-99BE-4A96-A0B4-4C70DDB2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DB58EF0-17F4-46BF-BC9A-9AED59684DA3}"/>
              </a:ext>
            </a:extLst>
          </p:cNvPr>
          <p:cNvCxnSpPr>
            <a:cxnSpLocks/>
          </p:cNvCxnSpPr>
          <p:nvPr/>
        </p:nvCxnSpPr>
        <p:spPr>
          <a:xfrm>
            <a:off x="362564" y="3553101"/>
            <a:ext cx="117818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A76D9CC-BEC7-4F17-ACA5-8ED4450D840F}"/>
              </a:ext>
            </a:extLst>
          </p:cNvPr>
          <p:cNvSpPr/>
          <p:nvPr/>
        </p:nvSpPr>
        <p:spPr>
          <a:xfrm>
            <a:off x="362564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3DC72-2F0C-4F02-960F-06A6FDE98490}"/>
              </a:ext>
            </a:extLst>
          </p:cNvPr>
          <p:cNvSpPr/>
          <p:nvPr/>
        </p:nvSpPr>
        <p:spPr>
          <a:xfrm>
            <a:off x="185796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7CE1DD-CF19-473E-A190-BDB63D7D26E4}"/>
              </a:ext>
            </a:extLst>
          </p:cNvPr>
          <p:cNvSpPr/>
          <p:nvPr/>
        </p:nvSpPr>
        <p:spPr>
          <a:xfrm>
            <a:off x="3648669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35BAB8-90E2-440F-B919-4B6AD833BC20}"/>
              </a:ext>
            </a:extLst>
          </p:cNvPr>
          <p:cNvSpPr/>
          <p:nvPr/>
        </p:nvSpPr>
        <p:spPr>
          <a:xfrm>
            <a:off x="460116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745D9B-8FCB-4314-A966-1B27D1383075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8D8E96-D233-4EAE-99F5-36B065BF6BBD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6280FF-47DE-47B2-9ED9-6B7B8DBCDF2A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765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07EF2-8BBE-4444-8816-F4597EED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AFD5E4-504C-4EF7-A277-7997E793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B3AB71-6B72-4120-8CF2-4CBB3152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385503"/>
            <a:ext cx="12192000" cy="28492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CEBC1F-CE3E-4820-930C-FF3F74C0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A08865-8C49-45F4-998B-0E5A3B01B25A}"/>
              </a:ext>
            </a:extLst>
          </p:cNvPr>
          <p:cNvSpPr/>
          <p:nvPr/>
        </p:nvSpPr>
        <p:spPr>
          <a:xfrm>
            <a:off x="321268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E74088-EFE2-4F0D-B74E-BFA3D3A49472}"/>
              </a:ext>
            </a:extLst>
          </p:cNvPr>
          <p:cNvSpPr/>
          <p:nvPr/>
        </p:nvSpPr>
        <p:spPr>
          <a:xfrm>
            <a:off x="185796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F19268-2461-41AC-BCD5-1984D89893AC}"/>
              </a:ext>
            </a:extLst>
          </p:cNvPr>
          <p:cNvSpPr/>
          <p:nvPr/>
        </p:nvSpPr>
        <p:spPr>
          <a:xfrm>
            <a:off x="3648669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6AE7C2-4ADD-451D-88B1-A550BAF358E7}"/>
              </a:ext>
            </a:extLst>
          </p:cNvPr>
          <p:cNvSpPr/>
          <p:nvPr/>
        </p:nvSpPr>
        <p:spPr>
          <a:xfrm>
            <a:off x="460116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C74B0C-71A3-4E05-BC9B-A88540884DFE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42046-3BC7-480F-A83D-D6637430673F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9FA3D6-997B-4DF5-A170-64B95BDDF742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8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F264F-538B-4111-9AF6-93267F6E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睡眠指標數值參考依據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31EDE-836B-4B96-B95A-BF400CDA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典型為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90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分鐘週期循環，因此一晚約為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到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，但對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睡眠的剝奪，會導致嘗試進入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睡眠的次數顯著增加。在允許恢復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睡眠的夜晚，進入第三階段睡眠和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睡眠的速度會加快，並且經歷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反彈，也就是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睡眠的時間會比正常情況大幅增加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Selective REM sleep deprivation in humans: Effects on sleep and sleep EEG. The American journal of physiology. 1998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duration: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average: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in adult human lasts from 5 to 30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latency: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70 minutes after sleep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Robert W. McCarley (2007)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，「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Neurobiology of REM and NREM sleep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」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, Sleep Medicine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percentage: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CE9778-C190-4E8A-ACD4-CB5B5B22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2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8BDEF-7EE0-41DE-81E7-6387EA77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173DE3-A879-42D7-B6D4-31B0036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E45C43-DE8D-456A-9D9D-EDDFC569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13"/>
            <a:ext cx="12192000" cy="28052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3214D9-F17A-404C-BE74-1DAFFB78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234720"/>
            <a:ext cx="12001500" cy="22498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BE7F779-B06C-4A2A-AF47-57DA15DB0994}"/>
              </a:ext>
            </a:extLst>
          </p:cNvPr>
          <p:cNvCxnSpPr>
            <a:cxnSpLocks/>
          </p:cNvCxnSpPr>
          <p:nvPr/>
        </p:nvCxnSpPr>
        <p:spPr>
          <a:xfrm>
            <a:off x="445114" y="3485197"/>
            <a:ext cx="11686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159F1A9-2322-4A88-BBF8-F3452589CA78}"/>
              </a:ext>
            </a:extLst>
          </p:cNvPr>
          <p:cNvSpPr/>
          <p:nvPr/>
        </p:nvSpPr>
        <p:spPr>
          <a:xfrm>
            <a:off x="445114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070206-3E0A-46F4-AF08-190A977E936A}"/>
              </a:ext>
            </a:extLst>
          </p:cNvPr>
          <p:cNvSpPr/>
          <p:nvPr/>
        </p:nvSpPr>
        <p:spPr>
          <a:xfrm>
            <a:off x="194559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17EC2E-EA42-424B-A53A-AE43515E2295}"/>
              </a:ext>
            </a:extLst>
          </p:cNvPr>
          <p:cNvSpPr/>
          <p:nvPr/>
        </p:nvSpPr>
        <p:spPr>
          <a:xfrm>
            <a:off x="3708400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A2598E-55A1-41BB-A31A-79C3E5FA6212}"/>
              </a:ext>
            </a:extLst>
          </p:cNvPr>
          <p:cNvSpPr/>
          <p:nvPr/>
        </p:nvSpPr>
        <p:spPr>
          <a:xfrm>
            <a:off x="463549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D31729-E516-42C4-B1AD-4CCCF22E655A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D8B415-CC98-42EC-8998-A7E23CDA2BD8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75355C-F912-4287-9287-20B5403F71B4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8182A-6E1A-4011-90FD-5F4A2E13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density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631BB-1CF5-4E10-981A-06849BB3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472C4A-D8FC-48C9-B315-478F7C7A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368390"/>
            <a:ext cx="12192000" cy="28525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BC7E15-BD59-4077-BA4A-A7D84FA4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E621C0D-9C4C-4A65-8B54-9E5D45A803C8}"/>
              </a:ext>
            </a:extLst>
          </p:cNvPr>
          <p:cNvSpPr/>
          <p:nvPr/>
        </p:nvSpPr>
        <p:spPr>
          <a:xfrm>
            <a:off x="321268" y="1244600"/>
            <a:ext cx="1215431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2BA478-EC7F-4ACB-8EBF-790A2569C0EC}"/>
              </a:ext>
            </a:extLst>
          </p:cNvPr>
          <p:cNvSpPr/>
          <p:nvPr/>
        </p:nvSpPr>
        <p:spPr>
          <a:xfrm>
            <a:off x="1857967" y="1244600"/>
            <a:ext cx="1215431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85B5F9-2D35-4B72-8321-3A07B22A1016}"/>
              </a:ext>
            </a:extLst>
          </p:cNvPr>
          <p:cNvSpPr/>
          <p:nvPr/>
        </p:nvSpPr>
        <p:spPr>
          <a:xfrm>
            <a:off x="3648669" y="1244600"/>
            <a:ext cx="63123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F2C292-DCF1-403D-928B-B10B245F1DEA}"/>
              </a:ext>
            </a:extLst>
          </p:cNvPr>
          <p:cNvSpPr/>
          <p:nvPr/>
        </p:nvSpPr>
        <p:spPr>
          <a:xfrm>
            <a:off x="4601168" y="1244600"/>
            <a:ext cx="210443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1FC8AA-FF99-4A7A-8DF0-E3583D92BDEF}"/>
              </a:ext>
            </a:extLst>
          </p:cNvPr>
          <p:cNvSpPr/>
          <p:nvPr/>
        </p:nvSpPr>
        <p:spPr>
          <a:xfrm>
            <a:off x="7614094" y="1244600"/>
            <a:ext cx="91063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0053DB-E366-4685-B006-AB09CF92056B}"/>
              </a:ext>
            </a:extLst>
          </p:cNvPr>
          <p:cNvSpPr/>
          <p:nvPr/>
        </p:nvSpPr>
        <p:spPr>
          <a:xfrm>
            <a:off x="9489715" y="1244600"/>
            <a:ext cx="2702285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648C7-F61C-42FA-A5BC-6E161D95A4F8}"/>
              </a:ext>
            </a:extLst>
          </p:cNvPr>
          <p:cNvSpPr/>
          <p:nvPr/>
        </p:nvSpPr>
        <p:spPr>
          <a:xfrm>
            <a:off x="8852956" y="1244600"/>
            <a:ext cx="29280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99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93190B-7465-4924-A3B2-43257A061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452049"/>
              </p:ext>
            </p:extLst>
          </p:nvPr>
        </p:nvGraphicFramePr>
        <p:xfrm>
          <a:off x="720725" y="1322388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7.77(2.83)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4225(1322)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599(235)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6.28(4.64)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6687(3364)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21.4(10.51)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16.49(4.94)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7.46(3.89)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4025(1493)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636(327)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6.03(4.54)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7171(4114)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22.74(10.8)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15.89(5.58)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88271C3-5694-455A-8344-79B3C3B5B261}"/>
              </a:ext>
            </a:extLst>
          </p:cNvPr>
          <p:cNvSpPr txBox="1">
            <a:spLocks/>
          </p:cNvSpPr>
          <p:nvPr/>
        </p:nvSpPr>
        <p:spPr>
          <a:xfrm>
            <a:off x="720436" y="3185101"/>
            <a:ext cx="10633364" cy="33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總時間、</a:t>
            </a:r>
            <a:r>
              <a:rPr lang="en-US" altLang="zh-TW" dirty="0"/>
              <a:t>REM</a:t>
            </a:r>
            <a:r>
              <a:rPr lang="zh-TW" altLang="en-US" dirty="0"/>
              <a:t>整晚占比提升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latency</a:t>
            </a:r>
            <a:r>
              <a:rPr lang="zh-TW" altLang="en-US" dirty="0"/>
              <a:t>提早約</a:t>
            </a:r>
            <a:r>
              <a:rPr lang="en-US" altLang="zh-TW" dirty="0"/>
              <a:t>10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些微下降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22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36C6-AB7F-4982-85D3-83B4D59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B31B4-13AE-49FA-BE1D-41D57868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  <a:r>
              <a:rPr lang="en-US" altLang="zh-TW" dirty="0"/>
              <a:t>40</a:t>
            </a:r>
            <a:r>
              <a:rPr lang="zh-TW" altLang="en-US" dirty="0"/>
              <a:t>人中是否有噪音與</a:t>
            </a:r>
            <a:r>
              <a:rPr lang="en-US" altLang="zh-TW" dirty="0"/>
              <a:t>cortisol</a:t>
            </a:r>
            <a:r>
              <a:rPr lang="zh-TW" altLang="en-US" dirty="0"/>
              <a:t>的關聯性，以此依據來做分群觀察，期望得到更明顯的睡眠指標差異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72D2B-BB83-4616-BA6B-9BEDB472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2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79B9C-1D54-43B1-8474-F934DBD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早晨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A83BE-7384-4C57-9F7B-A0BA476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1A3C01-6DE3-42D5-98C9-8CE36DEB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058"/>
            <a:ext cx="12192000" cy="3396284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0A7D87-F436-4EC9-AD66-3263A76F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右側非暴露的早晨</a:t>
            </a:r>
            <a:r>
              <a:rPr lang="en-US" altLang="zh-TW" dirty="0"/>
              <a:t>cortisol</a:t>
            </a:r>
            <a:r>
              <a:rPr lang="zh-TW" altLang="en-US" dirty="0"/>
              <a:t>有普遍在暴露的早晨</a:t>
            </a:r>
            <a:r>
              <a:rPr lang="en-US" altLang="zh-TW" dirty="0"/>
              <a:t>cortisol</a:t>
            </a:r>
            <a:r>
              <a:rPr lang="zh-TW" altLang="en-US" dirty="0"/>
              <a:t>之下的現象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22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04EFF-AA11-40CE-9F1A-EE0AB161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傍晚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0043D-8FF1-473E-B9E5-5C711173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C3D55EA-E1B3-4C76-8E5D-2DDABB97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5143"/>
            <a:ext cx="12192000" cy="338896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2BD94F5E-2429-422A-B380-819B4EC6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非暴露噪音傍晚</a:t>
            </a:r>
            <a:r>
              <a:rPr lang="en-US" altLang="zh-TW" dirty="0"/>
              <a:t>cortisol</a:t>
            </a:r>
          </a:p>
        </p:txBody>
      </p:sp>
    </p:spTree>
    <p:extLst>
      <p:ext uri="{BB962C8B-B14F-4D97-AF65-F5344CB8AC3E}">
        <p14:creationId xmlns:p14="http://schemas.microsoft.com/office/powerpoint/2010/main" val="123641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872FA-A9E8-41FD-97B2-24306A4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來觀察</a:t>
            </a:r>
            <a:r>
              <a:rPr lang="en-US" altLang="zh-TW" dirty="0"/>
              <a:t>REM</a:t>
            </a:r>
            <a:r>
              <a:rPr lang="zh-TW" altLang="en-US" dirty="0"/>
              <a:t>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3B1B6-BA51-4AD7-A1F4-CBD90061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數值受到外在刺激條件與內在耐受性影響，可以分兩個面向來觀察與睡眠指標的關係</a:t>
            </a:r>
            <a:endParaRPr lang="en-US" altLang="zh-TW" dirty="0"/>
          </a:p>
          <a:p>
            <a:pPr lvl="1"/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  <a:endParaRPr lang="en-US" altLang="zh-TW" dirty="0"/>
          </a:p>
          <a:p>
            <a:pPr lvl="1"/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6F6954-B153-46DB-AA53-EE0BB87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9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CE65F-EB53-4137-B435-2FC1BC8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11BF1-F012-419C-AC92-AAB4AA8E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暴露噪音早晨 </a:t>
            </a:r>
            <a:r>
              <a:rPr lang="en-US" altLang="zh-TW" dirty="0"/>
              <a:t>- </a:t>
            </a:r>
            <a:r>
              <a:rPr lang="zh-TW" altLang="en-US" dirty="0"/>
              <a:t>暴露噪音傍晚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(</a:t>
            </a:r>
            <a:r>
              <a:rPr lang="zh-TW" altLang="en-US" dirty="0"/>
              <a:t>非暴露噪音早晨 </a:t>
            </a:r>
            <a:r>
              <a:rPr lang="en-US" altLang="zh-TW" dirty="0"/>
              <a:t>– </a:t>
            </a:r>
            <a:r>
              <a:rPr lang="zh-TW" altLang="en-US" dirty="0"/>
              <a:t>非暴露噪音傍晚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預期暴露噪音當天</a:t>
            </a:r>
            <a:r>
              <a:rPr lang="en-US" altLang="zh-TW" dirty="0"/>
              <a:t>cortisol</a:t>
            </a:r>
            <a:r>
              <a:rPr lang="zh-TW" altLang="en-US" dirty="0"/>
              <a:t>可能傍晚就處於相對高點，或睡眠中無法將</a:t>
            </a:r>
            <a:r>
              <a:rPr lang="en-US" altLang="zh-TW" dirty="0"/>
              <a:t>cortisol</a:t>
            </a:r>
            <a:r>
              <a:rPr lang="zh-TW" altLang="en-US" dirty="0"/>
              <a:t>拉回早晨高點，因此相減值較小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預期非暴露噪音當天</a:t>
            </a:r>
            <a:r>
              <a:rPr lang="en-US" altLang="zh-TW" dirty="0"/>
              <a:t>cortisol</a:t>
            </a:r>
            <a:r>
              <a:rPr lang="zh-TW" altLang="en-US" dirty="0"/>
              <a:t>數值較為正常，傍晚進入低點，早晨進入高點，因此相減值較大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兩者相減後得到此人的噪音非噪音變化值，可以假設數值越偏離</a:t>
            </a:r>
            <a:r>
              <a:rPr lang="en-US" altLang="zh-TW" dirty="0"/>
              <a:t>0</a:t>
            </a:r>
            <a:r>
              <a:rPr lang="zh-TW" altLang="en-US" dirty="0"/>
              <a:t>者，受噪音的影響程度越大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17FF9E-DF46-405A-901B-A8E73E5A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7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12737</TotalTime>
  <Words>1665</Words>
  <Application>Microsoft Office PowerPoint</Application>
  <PresentationFormat>寬螢幕</PresentationFormat>
  <Paragraphs>289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睡眠指標</vt:lpstr>
      <vt:lpstr>睡眠指標數值參考依據</vt:lpstr>
      <vt:lpstr>整體睡眠指標Mean(SD)</vt:lpstr>
      <vt:lpstr>從cortisol分群</vt:lpstr>
      <vt:lpstr>早晨cortisol暴露與非暴露分布</vt:lpstr>
      <vt:lpstr>傍晚cortisol暴露與非暴露分布</vt:lpstr>
      <vt:lpstr>從cortisol來觀察REM睡眠指標</vt:lpstr>
      <vt:lpstr>自身cortisol變化量來比較睡眠指標</vt:lpstr>
      <vt:lpstr>自身cortisol變化量來比較睡眠指標</vt:lpstr>
      <vt:lpstr>自身cortisol變化量來比較睡眠指標</vt:lpstr>
      <vt:lpstr>自身cortisol變化量來比較睡眠指標</vt:lpstr>
      <vt:lpstr>自身cortisol變化量來比較睡眠指標</vt:lpstr>
      <vt:lpstr>cortisol變化量分群睡眠指標Mean(SD)</vt:lpstr>
      <vt:lpstr>cortisol變化量分群睡眠指標Mean(SD)</vt:lpstr>
      <vt:lpstr>REM總次數圖表(以cortisol早晚差值變化量排序)</vt:lpstr>
      <vt:lpstr>REM總時間圖表(以cortisol早晚差值變化量排序)</vt:lpstr>
      <vt:lpstr>REM percentage (以cortisol早晚差值變化量排序)</vt:lpstr>
      <vt:lpstr>REM平均長度(以cortisol早晚差值變化量排序)</vt:lpstr>
      <vt:lpstr>REM fragmentation(以cortisol早晚差值變化量排序)</vt:lpstr>
      <vt:lpstr>REM latency (以cortisol早晚差值變化量排序)</vt:lpstr>
      <vt:lpstr>REM density (以cortisol早晚差值變化量排序)</vt:lpstr>
      <vt:lpstr>睡眠指標相關性表現</vt:lpstr>
      <vt:lpstr>絕對cortisol值來與他人比較睡眠指標</vt:lpstr>
      <vt:lpstr>cortisol絕對值高低分群睡眠指標Mean(SD)</vt:lpstr>
      <vt:lpstr>REM總次數</vt:lpstr>
      <vt:lpstr>REM總時間</vt:lpstr>
      <vt:lpstr>REM平均長度</vt:lpstr>
      <vt:lpstr>REM fragmentation</vt:lpstr>
      <vt:lpstr>REM latency</vt:lpstr>
      <vt:lpstr>REM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133</cp:revision>
  <dcterms:created xsi:type="dcterms:W3CDTF">2021-07-06T08:18:21Z</dcterms:created>
  <dcterms:modified xsi:type="dcterms:W3CDTF">2021-08-05T14:01:47Z</dcterms:modified>
</cp:coreProperties>
</file>