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8" r:id="rId2"/>
    <p:sldId id="321" r:id="rId3"/>
    <p:sldId id="345" r:id="rId4"/>
    <p:sldId id="346" r:id="rId5"/>
    <p:sldId id="319" r:id="rId6"/>
    <p:sldId id="320" r:id="rId7"/>
    <p:sldId id="329" r:id="rId8"/>
    <p:sldId id="328" r:id="rId9"/>
    <p:sldId id="332" r:id="rId10"/>
    <p:sldId id="333" r:id="rId11"/>
    <p:sldId id="334" r:id="rId12"/>
    <p:sldId id="335" r:id="rId13"/>
    <p:sldId id="344" r:id="rId14"/>
    <p:sldId id="347" r:id="rId15"/>
    <p:sldId id="337" r:id="rId16"/>
    <p:sldId id="338" r:id="rId17"/>
    <p:sldId id="351" r:id="rId18"/>
    <p:sldId id="341" r:id="rId19"/>
    <p:sldId id="348" r:id="rId20"/>
    <p:sldId id="349" r:id="rId21"/>
    <p:sldId id="350" r:id="rId22"/>
    <p:sldId id="352" r:id="rId23"/>
    <p:sldId id="330" r:id="rId24"/>
    <p:sldId id="353" r:id="rId25"/>
    <p:sldId id="336" r:id="rId26"/>
    <p:sldId id="322" r:id="rId27"/>
    <p:sldId id="323" r:id="rId28"/>
    <p:sldId id="324" r:id="rId29"/>
    <p:sldId id="325" r:id="rId30"/>
    <p:sldId id="326" r:id="rId31"/>
    <p:sldId id="327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12" autoAdjust="0"/>
  </p:normalViewPr>
  <p:slideViewPr>
    <p:cSldViewPr snapToGrid="0">
      <p:cViewPr>
        <p:scale>
          <a:sx n="100" d="100"/>
          <a:sy n="100" d="100"/>
        </p:scale>
        <p:origin x="954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76E1B-E228-429A-ABE7-09AA4AD7327C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B5DC6-CCB2-413E-8E4D-68A492D6F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4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B5DC6-CCB2-413E-8E4D-68A492D6F24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66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>
            <a:extLst>
              <a:ext uri="{FF2B5EF4-FFF2-40B4-BE49-F238E27FC236}">
                <a16:creationId xmlns:a16="http://schemas.microsoft.com/office/drawing/2014/main" id="{AC79DB3A-64D2-468E-B008-4C3251A110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BD3CD1E-EA31-4515-BBE4-D319B019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832B2E-74BF-4AAC-A481-AA7C0D660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879D3-2FB9-4A1B-90EA-1A8BD5F8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783C-4B54-4D72-A1A7-A087B316A3B8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A3E701-11FB-4096-BEEA-6D718ED1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78393-5462-40D9-9E8C-FF0B056F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8301"/>
            <a:ext cx="2743200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74F925D-88A0-48B2-A069-4C687816CCB5}"/>
              </a:ext>
            </a:extLst>
          </p:cNvPr>
          <p:cNvCxnSpPr/>
          <p:nvPr userDrawn="1"/>
        </p:nvCxnSpPr>
        <p:spPr>
          <a:xfrm flipH="1">
            <a:off x="8654472" y="6858000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69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484F5-7BD2-4982-B6C1-43ED988B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90A363-3772-46C7-9C9B-42EAE37E9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03266C-8442-4C62-BF64-9E1E4041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06B-07A6-44BF-906E-0E6F2225B991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A3E0D8-6826-4350-8221-B12E1674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1F8973-96C2-476F-802F-55DE5CB8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72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6127A8-8032-4FA5-A906-28FC422AD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42F9A7-B168-42E2-9B21-4C6AB30C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5293AA-EA33-4FB8-9CC0-CC032276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A211-7B8B-40E6-8051-77D0F92598CB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63EDB-98AA-4C96-94EB-83BADC52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BA1B10-79BB-4901-8DCE-802119A2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47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08F6E-BB3A-4EA6-8818-89A922E2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365126"/>
            <a:ext cx="10633364" cy="6490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003177-C7F8-4D8E-9A73-7EB317E7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855239"/>
          </a:xfrm>
        </p:spPr>
        <p:txBody>
          <a:bodyPr/>
          <a:lstStyle>
            <a:lvl1pPr marL="0" indent="0">
              <a:buFontTx/>
              <a:buNone/>
              <a:defRPr sz="2400"/>
            </a:lvl1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A0E28-FEA0-4B3A-9BE5-FBF2215A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B6BC-4133-47A1-955B-86DB465411C3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B05B7-860A-4F69-9BA3-592EE0A0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A0B9E3-EA23-44D3-AE39-FC03E24F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926" y="6498301"/>
            <a:ext cx="628073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346D699-3238-4747-8C32-7C48096EE81C}"/>
              </a:ext>
            </a:extLst>
          </p:cNvPr>
          <p:cNvCxnSpPr>
            <a:cxnSpLocks/>
          </p:cNvCxnSpPr>
          <p:nvPr userDrawn="1"/>
        </p:nvCxnSpPr>
        <p:spPr>
          <a:xfrm>
            <a:off x="785812" y="1014154"/>
            <a:ext cx="6042891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0C62D73-D4DF-4956-8A98-FA11CD6655C9}"/>
              </a:ext>
            </a:extLst>
          </p:cNvPr>
          <p:cNvCxnSpPr/>
          <p:nvPr userDrawn="1"/>
        </p:nvCxnSpPr>
        <p:spPr>
          <a:xfrm flipH="1">
            <a:off x="8654472" y="6848764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BF526A8-7DC6-477B-9B0D-B475E2ADA2D0}"/>
              </a:ext>
            </a:extLst>
          </p:cNvPr>
          <p:cNvCxnSpPr>
            <a:cxnSpLocks/>
          </p:cNvCxnSpPr>
          <p:nvPr userDrawn="1"/>
        </p:nvCxnSpPr>
        <p:spPr>
          <a:xfrm>
            <a:off x="785812" y="963280"/>
            <a:ext cx="206533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9A9EC-CD10-45DA-B994-550EBECB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265ACF-7239-47FE-952A-B75F2ED2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3FC5C7-1928-4ED9-90F8-7E7A7453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D569-35D5-40ED-99FD-76D2F54A9038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BD890C-B933-48F5-977C-369DE181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E1551-D718-4056-A88F-BE99277C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24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64CD7-5B1A-4158-9100-21941289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B0F575-B370-49AA-A802-F54684A4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652229-A265-4612-9309-AFE75AED5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FFA397-2D3B-40BE-8AE1-271E31D9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039-4F1A-4616-B8B5-F977F76AB712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67B22E-F518-4B7C-AE88-020F1792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103E6E-B56D-4E5A-A247-0D94C55A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10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6ED53-B8EC-4F98-8703-D627F500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1F2BD1-E9FD-496F-80F6-3680F044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8DF321-C9F4-43FA-BE98-CB3997D3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B5F5EC-EFB0-4317-9262-6B8E3037D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5F3672-0C36-45B2-91FD-3CFEEBEC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955B9C-2FE1-47BB-B6A3-F2D6A7B3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35C1-5758-4143-A641-B2D8C25FD431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A1374ED-33AD-4F33-94C5-D8A7C2E7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AAEDEC-8D51-42E3-9F7A-B7958C9C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5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DC090-6EB8-4495-809E-37725435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1E09DF-0433-4FFE-8496-C9A04A30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041C-EC38-4789-9350-644DCCF8A061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8B9930-13D9-4561-945D-6F76E6EC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72236D-2F70-4D34-9D49-75D55DF3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942178-72EA-40DF-922C-8FAC3D6E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D8F3-4ECC-4891-A5C4-0D72C29D1563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9780BE-A84D-435A-A425-690BF18A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57DF18-D655-4C2C-BF9E-2E57E089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83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635A8-C031-4407-9C9A-4F6FABC5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BC594F-6192-4D87-8568-B86B6030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68C4C3-927E-4F02-BA77-13A9583C8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9D572F-A558-4141-A8DE-E4B1DE5B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9D45-65D8-4A22-BC50-ED872CAB048D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6A318F-A109-4D88-8B81-126AD8E2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DD318D-20D4-494A-98FA-C42B8C87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86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9D3EE-4E25-4F2D-A2B5-19CCA134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12A729-60E6-4213-9ACF-69203E8B4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CB0B9E-9264-4799-B2DE-23FC551F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64E2B3-F08E-4AF8-AD4E-C6B779A7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E3BD-5EE8-423F-AC10-4B07DD1F877C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E8E6B4-FE8C-4600-B080-6B7B8C04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08857F-30AF-4B7B-9662-2D1F02BC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0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3C4DA3-379E-4B0D-96B4-A7C981ED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CE1C4F-13AE-4F6F-A2C4-4727C3DCE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0A677B-3B7D-4F24-AF87-E17FD48BF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92120-7A61-4EBE-8DC9-30D2102A9B6B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AC5476-758E-4763-A988-8836B1C8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08D3AF-F923-4EC1-A9E8-D12CCF55B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3245C19-E162-4C14-B4A0-B19F2FAB0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輪班工人暴露噪音下</a:t>
            </a:r>
            <a:r>
              <a:rPr lang="en-US" altLang="zh-TW" dirty="0"/>
              <a:t>REM</a:t>
            </a:r>
            <a:r>
              <a:rPr lang="zh-TW" altLang="en-US" dirty="0"/>
              <a:t>片斷化分析</a:t>
            </a:r>
            <a:endParaRPr lang="zh-TW" altLang="en-US" b="1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13E14495-A659-4B01-854C-9ECA48241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2021/08/11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5ED150-F213-4F6C-9C0D-E5E12F01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88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F4475D-5145-4BD0-A880-E3692ACD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自身</a:t>
            </a:r>
            <a:r>
              <a:rPr lang="en-US" altLang="zh-TW" dirty="0"/>
              <a:t>cortisol</a:t>
            </a:r>
            <a:r>
              <a:rPr lang="zh-TW" altLang="en-US" dirty="0"/>
              <a:t>變化量來比較睡眠指標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85268-75E5-4D02-B34A-C1447BC9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暴露傍晚</a:t>
            </a:r>
            <a:r>
              <a:rPr lang="en-US" altLang="zh-TW" dirty="0"/>
              <a:t>cortisol – </a:t>
            </a:r>
            <a:r>
              <a:rPr lang="zh-TW" altLang="en-US" dirty="0"/>
              <a:t>非暴露傍晚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橘</a:t>
            </a:r>
            <a:r>
              <a:rPr lang="en-US" altLang="zh-TW" dirty="0"/>
              <a:t>:</a:t>
            </a:r>
            <a:r>
              <a:rPr lang="zh-TW" altLang="en-US" dirty="0"/>
              <a:t> 暴露早晨</a:t>
            </a:r>
            <a:r>
              <a:rPr lang="en-US" altLang="zh-TW" dirty="0"/>
              <a:t>cortisol – </a:t>
            </a:r>
            <a:r>
              <a:rPr lang="zh-TW" altLang="en-US" dirty="0"/>
              <a:t>非暴露早晨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可以觀察到大部分大於</a:t>
            </a:r>
            <a:r>
              <a:rPr lang="en-US" altLang="zh-TW" dirty="0"/>
              <a:t>0</a:t>
            </a:r>
            <a:r>
              <a:rPr lang="zh-TW" altLang="en-US" dirty="0"/>
              <a:t>，代表在噪音下會受影響，</a:t>
            </a:r>
            <a:r>
              <a:rPr lang="en-US" altLang="zh-TW" dirty="0"/>
              <a:t>cortisol</a:t>
            </a:r>
            <a:r>
              <a:rPr lang="zh-TW" altLang="en-US" dirty="0"/>
              <a:t>值會上升，由前一頁的圖可以推測，在噪音下無論早晨還是傍晚</a:t>
            </a:r>
            <a:r>
              <a:rPr lang="en-US" altLang="zh-TW" dirty="0"/>
              <a:t>cortisol</a:t>
            </a:r>
            <a:r>
              <a:rPr lang="zh-TW" altLang="en-US" dirty="0"/>
              <a:t>都容易上升，且在噪音下早晨的上升量還會更高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7809F2-E938-48F3-936A-C5EB34A7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76A6B5-4704-4F3E-86FB-83547C29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7421"/>
            <a:ext cx="12192000" cy="294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16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53F928-205A-4B26-A70F-B045E27D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自身</a:t>
            </a:r>
            <a:r>
              <a:rPr lang="en-US" altLang="zh-TW" dirty="0"/>
              <a:t>cortisol</a:t>
            </a:r>
            <a:r>
              <a:rPr lang="zh-TW" altLang="en-US" dirty="0"/>
              <a:t>變化量來比較睡眠指標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69C8F0-103E-469E-8137-9E9DA9B95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1688175"/>
          </a:xfrm>
        </p:spPr>
        <p:txBody>
          <a:bodyPr>
            <a:normAutofit/>
          </a:bodyPr>
          <a:lstStyle/>
          <a:p>
            <a:r>
              <a:rPr lang="zh-TW" altLang="en-US" dirty="0"/>
              <a:t>下圖紅色部分為在噪音下早晨和傍晚</a:t>
            </a:r>
            <a:r>
              <a:rPr lang="en-US" altLang="zh-TW" dirty="0"/>
              <a:t>cortisol</a:t>
            </a:r>
            <a:r>
              <a:rPr lang="zh-TW" altLang="en-US" dirty="0"/>
              <a:t>都上升的例子</a:t>
            </a:r>
            <a:endParaRPr lang="en-US" altLang="zh-TW" dirty="0"/>
          </a:p>
          <a:p>
            <a:r>
              <a:rPr lang="zh-TW" altLang="en-US" dirty="0"/>
              <a:t>可以觀察到暴露噪音的早晨</a:t>
            </a:r>
            <a:r>
              <a:rPr lang="en-US" altLang="zh-TW" dirty="0"/>
              <a:t>cortisol</a:t>
            </a:r>
            <a:r>
              <a:rPr lang="zh-TW" altLang="en-US" dirty="0"/>
              <a:t>有明顯飆高的現象，因此導致暴露噪音的當天</a:t>
            </a:r>
            <a:r>
              <a:rPr lang="en-US" altLang="zh-TW" dirty="0"/>
              <a:t>cortisol</a:t>
            </a:r>
            <a:r>
              <a:rPr lang="zh-TW" altLang="en-US" dirty="0"/>
              <a:t>變化量比非暴露噪音當天的</a:t>
            </a:r>
            <a:r>
              <a:rPr lang="en-US" altLang="zh-TW" dirty="0"/>
              <a:t>cortisol</a:t>
            </a:r>
            <a:r>
              <a:rPr lang="zh-TW" altLang="en-US" dirty="0"/>
              <a:t>變化量來得大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B5FB65-83A7-41BA-99DB-A5A694C8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BA82CBC-7537-4725-8CBC-3BFC16E25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2189"/>
            <a:ext cx="12192000" cy="2249813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54F44E2-BCC4-4399-8CE9-65E7B42D283E}"/>
              </a:ext>
            </a:extLst>
          </p:cNvPr>
          <p:cNvCxnSpPr>
            <a:cxnSpLocks/>
          </p:cNvCxnSpPr>
          <p:nvPr/>
        </p:nvCxnSpPr>
        <p:spPr>
          <a:xfrm>
            <a:off x="318135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9348BB8-633D-4EFC-AA7E-B19BC8AB61F0}"/>
              </a:ext>
            </a:extLst>
          </p:cNvPr>
          <p:cNvCxnSpPr>
            <a:cxnSpLocks/>
          </p:cNvCxnSpPr>
          <p:nvPr/>
        </p:nvCxnSpPr>
        <p:spPr>
          <a:xfrm>
            <a:off x="1231582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BFBFC35-7878-40A7-AD4E-3182AD1E399D}"/>
              </a:ext>
            </a:extLst>
          </p:cNvPr>
          <p:cNvCxnSpPr>
            <a:cxnSpLocks/>
          </p:cNvCxnSpPr>
          <p:nvPr/>
        </p:nvCxnSpPr>
        <p:spPr>
          <a:xfrm>
            <a:off x="2755583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8E62607-C20D-4BB0-A18C-ADCE0DED38D7}"/>
              </a:ext>
            </a:extLst>
          </p:cNvPr>
          <p:cNvCxnSpPr>
            <a:cxnSpLocks/>
          </p:cNvCxnSpPr>
          <p:nvPr/>
        </p:nvCxnSpPr>
        <p:spPr>
          <a:xfrm>
            <a:off x="3049429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B16C31E-7EAE-4594-8B5B-8754C9AB99CA}"/>
              </a:ext>
            </a:extLst>
          </p:cNvPr>
          <p:cNvCxnSpPr>
            <a:cxnSpLocks/>
          </p:cNvCxnSpPr>
          <p:nvPr/>
        </p:nvCxnSpPr>
        <p:spPr>
          <a:xfrm>
            <a:off x="3359468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D3A49F9-1311-486B-A380-CC3259B23341}"/>
              </a:ext>
            </a:extLst>
          </p:cNvPr>
          <p:cNvCxnSpPr>
            <a:cxnSpLocks/>
          </p:cNvCxnSpPr>
          <p:nvPr/>
        </p:nvCxnSpPr>
        <p:spPr>
          <a:xfrm>
            <a:off x="4257198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DE63C80-6DE7-4B41-82A3-336775D8B29A}"/>
              </a:ext>
            </a:extLst>
          </p:cNvPr>
          <p:cNvCxnSpPr>
            <a:cxnSpLocks/>
          </p:cNvCxnSpPr>
          <p:nvPr/>
        </p:nvCxnSpPr>
        <p:spPr>
          <a:xfrm>
            <a:off x="4570571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FE0479E-4E35-4CBC-AE38-22B8FA2140E5}"/>
              </a:ext>
            </a:extLst>
          </p:cNvPr>
          <p:cNvCxnSpPr>
            <a:cxnSpLocks/>
          </p:cNvCxnSpPr>
          <p:nvPr/>
        </p:nvCxnSpPr>
        <p:spPr>
          <a:xfrm>
            <a:off x="488061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A2B50BF-2BB2-47A7-885E-94795CB320AC}"/>
              </a:ext>
            </a:extLst>
          </p:cNvPr>
          <p:cNvCxnSpPr>
            <a:cxnSpLocks/>
          </p:cNvCxnSpPr>
          <p:nvPr/>
        </p:nvCxnSpPr>
        <p:spPr>
          <a:xfrm>
            <a:off x="5184934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5087A1BE-E90B-46DB-9C74-BA4CCB4BD7AC}"/>
              </a:ext>
            </a:extLst>
          </p:cNvPr>
          <p:cNvCxnSpPr>
            <a:cxnSpLocks/>
          </p:cNvCxnSpPr>
          <p:nvPr/>
        </p:nvCxnSpPr>
        <p:spPr>
          <a:xfrm>
            <a:off x="5480209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1C04A766-A8CE-4376-9F51-3F5C96C4B38D}"/>
              </a:ext>
            </a:extLst>
          </p:cNvPr>
          <p:cNvCxnSpPr>
            <a:cxnSpLocks/>
          </p:cNvCxnSpPr>
          <p:nvPr/>
        </p:nvCxnSpPr>
        <p:spPr>
          <a:xfrm>
            <a:off x="609600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FBFA1D89-A620-41BD-8BDC-6576753AD324}"/>
              </a:ext>
            </a:extLst>
          </p:cNvPr>
          <p:cNvCxnSpPr>
            <a:cxnSpLocks/>
          </p:cNvCxnSpPr>
          <p:nvPr/>
        </p:nvCxnSpPr>
        <p:spPr>
          <a:xfrm>
            <a:off x="7904797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C040B33F-1901-43E5-981A-8DBCA9A0AD5F}"/>
              </a:ext>
            </a:extLst>
          </p:cNvPr>
          <p:cNvCxnSpPr>
            <a:cxnSpLocks/>
          </p:cNvCxnSpPr>
          <p:nvPr/>
        </p:nvCxnSpPr>
        <p:spPr>
          <a:xfrm>
            <a:off x="8511063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EC7E675-AA6A-485B-81AD-B87568CB72B3}"/>
              </a:ext>
            </a:extLst>
          </p:cNvPr>
          <p:cNvCxnSpPr>
            <a:cxnSpLocks/>
          </p:cNvCxnSpPr>
          <p:nvPr/>
        </p:nvCxnSpPr>
        <p:spPr>
          <a:xfrm>
            <a:off x="882396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835EB39-FADC-4892-A410-DA710586832B}"/>
              </a:ext>
            </a:extLst>
          </p:cNvPr>
          <p:cNvCxnSpPr>
            <a:cxnSpLocks/>
          </p:cNvCxnSpPr>
          <p:nvPr/>
        </p:nvCxnSpPr>
        <p:spPr>
          <a:xfrm>
            <a:off x="913257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10FEE4D-9F7C-4F49-B5A6-F14ED41F2A84}"/>
              </a:ext>
            </a:extLst>
          </p:cNvPr>
          <p:cNvCxnSpPr>
            <a:cxnSpLocks/>
          </p:cNvCxnSpPr>
          <p:nvPr/>
        </p:nvCxnSpPr>
        <p:spPr>
          <a:xfrm>
            <a:off x="9433084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3000A60-6710-43B1-971C-221034E51907}"/>
              </a:ext>
            </a:extLst>
          </p:cNvPr>
          <p:cNvCxnSpPr>
            <a:cxnSpLocks/>
          </p:cNvCxnSpPr>
          <p:nvPr/>
        </p:nvCxnSpPr>
        <p:spPr>
          <a:xfrm>
            <a:off x="9731692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6166319-76D1-4EB6-9029-9B7519144EB3}"/>
              </a:ext>
            </a:extLst>
          </p:cNvPr>
          <p:cNvCxnSpPr>
            <a:cxnSpLocks/>
          </p:cNvCxnSpPr>
          <p:nvPr/>
        </p:nvCxnSpPr>
        <p:spPr>
          <a:xfrm>
            <a:off x="1034415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F8EFE32D-5E43-41FA-B045-0FC42CA2BC4E}"/>
              </a:ext>
            </a:extLst>
          </p:cNvPr>
          <p:cNvCxnSpPr>
            <a:cxnSpLocks/>
          </p:cNvCxnSpPr>
          <p:nvPr/>
        </p:nvCxnSpPr>
        <p:spPr>
          <a:xfrm>
            <a:off x="11256645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16470E8-7C10-44AC-9272-013451ADB665}"/>
              </a:ext>
            </a:extLst>
          </p:cNvPr>
          <p:cNvCxnSpPr>
            <a:cxnSpLocks/>
          </p:cNvCxnSpPr>
          <p:nvPr/>
        </p:nvCxnSpPr>
        <p:spPr>
          <a:xfrm>
            <a:off x="11563926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7D6AF24-957A-4E6F-A97F-1F5216343992}"/>
              </a:ext>
            </a:extLst>
          </p:cNvPr>
          <p:cNvCxnSpPr>
            <a:cxnSpLocks/>
          </p:cNvCxnSpPr>
          <p:nvPr/>
        </p:nvCxnSpPr>
        <p:spPr>
          <a:xfrm>
            <a:off x="1185148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8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4B9F7-B03D-49FC-BEE5-33FE5746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自身</a:t>
            </a:r>
            <a:r>
              <a:rPr lang="en-US" altLang="zh-TW" dirty="0"/>
              <a:t>cortisol</a:t>
            </a:r>
            <a:r>
              <a:rPr lang="zh-TW" altLang="en-US" dirty="0"/>
              <a:t>變化量來比較睡眠指標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61F8B5-9BE2-4011-B78D-3C2BA834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/>
            <a:r>
              <a:rPr lang="zh-TW" altLang="en-US" dirty="0"/>
              <a:t>觀察暴露噪音下早晚</a:t>
            </a:r>
            <a:r>
              <a:rPr lang="en-US" altLang="zh-TW" dirty="0"/>
              <a:t>cortisol</a:t>
            </a:r>
            <a:r>
              <a:rPr lang="zh-TW" altLang="en-US" dirty="0"/>
              <a:t>差值較大族群的睡眠指標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281811-6398-4A02-BA33-C3AFCC47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8D448B-EDFA-4C37-A715-7F5D5A723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092"/>
            <a:ext cx="12192000" cy="2951571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9736DC5-BF27-446D-83D2-9582BE25EBB3}"/>
              </a:ext>
            </a:extLst>
          </p:cNvPr>
          <p:cNvCxnSpPr>
            <a:cxnSpLocks/>
          </p:cNvCxnSpPr>
          <p:nvPr/>
        </p:nvCxnSpPr>
        <p:spPr>
          <a:xfrm flipV="1">
            <a:off x="4027570" y="2901950"/>
            <a:ext cx="0" cy="240030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0B49A31-4F1C-40FC-A59A-36A024868DE4}"/>
              </a:ext>
            </a:extLst>
          </p:cNvPr>
          <p:cNvCxnSpPr>
            <a:cxnSpLocks/>
          </p:cNvCxnSpPr>
          <p:nvPr/>
        </p:nvCxnSpPr>
        <p:spPr>
          <a:xfrm flipV="1">
            <a:off x="6323095" y="2901950"/>
            <a:ext cx="0" cy="2400301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8F1D3E6-1C0D-4DDB-A92A-3C2D58192E2E}"/>
              </a:ext>
            </a:extLst>
          </p:cNvPr>
          <p:cNvSpPr txBox="1"/>
          <p:nvPr/>
        </p:nvSpPr>
        <p:spPr>
          <a:xfrm>
            <a:off x="4027570" y="3006725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26C05E3-CE0F-4C92-890F-3CB050F0B776}"/>
              </a:ext>
            </a:extLst>
          </p:cNvPr>
          <p:cNvSpPr txBox="1"/>
          <p:nvPr/>
        </p:nvSpPr>
        <p:spPr>
          <a:xfrm>
            <a:off x="6296026" y="3006725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337530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36497-1E48-40E7-B0E5-C9722ECF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變化量分群睡眠指標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C3EF3E-1A62-442D-9BAC-E87725DE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558DB53-B1F0-4208-85C4-8279C1D714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186835"/>
              </p:ext>
            </p:extLst>
          </p:nvPr>
        </p:nvGraphicFramePr>
        <p:xfrm>
          <a:off x="779460" y="1612057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8.33(3.68)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4150(1561)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549(181)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4.21(3.15)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6710(3500)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18.2(7.87)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16.08(5.59)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7.17(2.7)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3995(1750)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583(242)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4.14(2.37)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8515(5185)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22.02(10.83)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15.28(6.31)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AA7FCB3-504C-41E8-905E-28787C7D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0492"/>
            <a:ext cx="10633364" cy="1313321"/>
          </a:xfrm>
        </p:spPr>
        <p:txBody>
          <a:bodyPr/>
          <a:lstStyle/>
          <a:p>
            <a:pPr indent="-228600"/>
            <a:r>
              <a:rPr lang="zh-TW" altLang="en-US" dirty="0"/>
              <a:t>以</a:t>
            </a:r>
            <a:r>
              <a:rPr lang="en-US" altLang="zh-TW" dirty="0"/>
              <a:t>0</a:t>
            </a:r>
            <a:r>
              <a:rPr lang="zh-TW" altLang="en-US" dirty="0"/>
              <a:t>為區分點左半族群</a:t>
            </a:r>
            <a:r>
              <a:rPr lang="en-US" altLang="zh-TW" dirty="0"/>
              <a:t>12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早晚差值在暴露下較小</a:t>
            </a:r>
            <a:r>
              <a:rPr lang="en-US" altLang="zh-TW" dirty="0"/>
              <a:t>)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230FC86C-6540-4CF5-A7D1-2B4A21F7343D}"/>
              </a:ext>
            </a:extLst>
          </p:cNvPr>
          <p:cNvSpPr txBox="1">
            <a:spLocks/>
          </p:cNvSpPr>
          <p:nvPr/>
        </p:nvSpPr>
        <p:spPr>
          <a:xfrm>
            <a:off x="720436" y="3003440"/>
            <a:ext cx="10633364" cy="98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</a:t>
            </a:r>
            <a:r>
              <a:rPr lang="en-US" altLang="zh-TW" dirty="0"/>
              <a:t>0</a:t>
            </a:r>
            <a:r>
              <a:rPr lang="zh-TW" altLang="en-US" dirty="0"/>
              <a:t>為區分點右半族群</a:t>
            </a:r>
            <a:r>
              <a:rPr lang="en-US" altLang="zh-TW" dirty="0"/>
              <a:t>27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早晚差值在暴露下較大</a:t>
            </a:r>
            <a:r>
              <a:rPr lang="en-US" altLang="zh-TW" dirty="0"/>
              <a:t>)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8CE6C11-69EC-483B-A7C8-C1B907C37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491081"/>
              </p:ext>
            </p:extLst>
          </p:nvPr>
        </p:nvGraphicFramePr>
        <p:xfrm>
          <a:off x="779460" y="3429000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7.8(2.1)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4291(1157)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589(232)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7.12(5.03)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6508(3204)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23.33(11.49)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16.78(4.56)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7.56(4.44)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4004(1384)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662(361)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6.68(5.13)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6687(3453)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23.05(11.13)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16.05(5.32)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E07E44F2-DD72-488A-BE43-F9C63D6158C9}"/>
              </a:ext>
            </a:extLst>
          </p:cNvPr>
          <p:cNvSpPr/>
          <p:nvPr/>
        </p:nvSpPr>
        <p:spPr>
          <a:xfrm>
            <a:off x="5991225" y="2171700"/>
            <a:ext cx="1009650" cy="2517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0659F2F-6360-432A-ADB9-BBA8292C53ED}"/>
              </a:ext>
            </a:extLst>
          </p:cNvPr>
          <p:cNvSpPr/>
          <p:nvPr/>
        </p:nvSpPr>
        <p:spPr>
          <a:xfrm>
            <a:off x="7524750" y="2170430"/>
            <a:ext cx="1009650" cy="2517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026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36497-1E48-40E7-B0E5-C9722ECF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變化量分群睡眠指標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C3EF3E-1A62-442D-9BAC-E87725DE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558DB53-B1F0-4208-85C4-8279C1D714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321867"/>
              </p:ext>
            </p:extLst>
          </p:nvPr>
        </p:nvGraphicFramePr>
        <p:xfrm>
          <a:off x="779460" y="1612057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7.5(3.35)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4219(1418)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645(270)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4.33(3.04)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7183(3273)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19.18(7.54)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16.46(5.09)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7.4(2.44)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4221(1500)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607(254)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4.44(2.62)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7354(4380)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22.2(9.48)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16.26(5.48)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AA7FCB3-504C-41E8-905E-28787C7D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0492"/>
            <a:ext cx="10633364" cy="1313321"/>
          </a:xfrm>
        </p:spPr>
        <p:txBody>
          <a:bodyPr/>
          <a:lstStyle/>
          <a:p>
            <a:pPr indent="-228600"/>
            <a:r>
              <a:rPr lang="zh-TW" altLang="en-US" dirty="0"/>
              <a:t>以半數為區分點左半族群</a:t>
            </a:r>
            <a:r>
              <a:rPr lang="en-US" altLang="zh-TW" dirty="0"/>
              <a:t>20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早晚差值在暴露下較小</a:t>
            </a:r>
            <a:r>
              <a:rPr lang="en-US" altLang="zh-TW" dirty="0"/>
              <a:t>)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230FC86C-6540-4CF5-A7D1-2B4A21F7343D}"/>
              </a:ext>
            </a:extLst>
          </p:cNvPr>
          <p:cNvSpPr txBox="1">
            <a:spLocks/>
          </p:cNvSpPr>
          <p:nvPr/>
        </p:nvSpPr>
        <p:spPr>
          <a:xfrm>
            <a:off x="720436" y="3003440"/>
            <a:ext cx="10633364" cy="98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以半數為區分點右半族群</a:t>
            </a:r>
            <a:r>
              <a:rPr lang="en-US" altLang="zh-TW" dirty="0"/>
              <a:t>19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早晚差值在暴露下較大</a:t>
            </a:r>
            <a:r>
              <a:rPr lang="en-US" altLang="zh-TW" dirty="0"/>
              <a:t>)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8CE6C11-69EC-483B-A7C8-C1B907C37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856234"/>
              </p:ext>
            </p:extLst>
          </p:nvPr>
        </p:nvGraphicFramePr>
        <p:xfrm>
          <a:off x="779460" y="3429000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7.88(1.81)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4221(1224)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548(153)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8.18(5.23)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6310(3545)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23(11.95)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16.38(4.95)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7.71(5.23)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3887(1328)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681(386)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7.23(5.39)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7081(3931)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23.34(12.63)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15.84(5.24)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677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8C6860C-09FF-4EB8-82B2-E313A5D5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0" y="1785449"/>
            <a:ext cx="11707859" cy="480127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25E3360-931D-4543-80D5-EDE9619E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總次數圖表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A85A6D-FC79-418E-96F5-60C231D6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50996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DAFBBC-9235-48F5-9793-7A570CDD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15</a:t>
            </a:fld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11B9203-8AAB-4E65-900B-CEF6C998C878}"/>
              </a:ext>
            </a:extLst>
          </p:cNvPr>
          <p:cNvCxnSpPr>
            <a:cxnSpLocks/>
          </p:cNvCxnSpPr>
          <p:nvPr/>
        </p:nvCxnSpPr>
        <p:spPr>
          <a:xfrm flipV="1">
            <a:off x="4199020" y="1823549"/>
            <a:ext cx="0" cy="4524864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0EE7073-FCDB-4770-98EC-E4DC3716C7D4}"/>
              </a:ext>
            </a:extLst>
          </p:cNvPr>
          <p:cNvCxnSpPr>
            <a:cxnSpLocks/>
          </p:cNvCxnSpPr>
          <p:nvPr/>
        </p:nvCxnSpPr>
        <p:spPr>
          <a:xfrm flipV="1">
            <a:off x="6351670" y="1823550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5F99CE3-6ECF-4882-B5B0-588AED4AAC5E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F571DB1-808D-4883-9AEE-37782485E3D8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802798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CB8662-F969-4E8A-9575-28C59776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總時間圖表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F02C68-083C-42DF-958E-856057E2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4A28FFA-7EF5-4C91-A482-A21D86FE3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50996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62B9238-5CA0-4B6A-A255-610F875D3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4" y="1823549"/>
            <a:ext cx="11726912" cy="4801270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1BF9647-BBAE-4AC5-BFFF-356475E548BE}"/>
              </a:ext>
            </a:extLst>
          </p:cNvPr>
          <p:cNvCxnSpPr>
            <a:cxnSpLocks/>
          </p:cNvCxnSpPr>
          <p:nvPr/>
        </p:nvCxnSpPr>
        <p:spPr>
          <a:xfrm flipV="1">
            <a:off x="4207040" y="1889760"/>
            <a:ext cx="0" cy="453390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EFE02BD-957D-4011-910A-2F3D0B8BC421}"/>
              </a:ext>
            </a:extLst>
          </p:cNvPr>
          <p:cNvCxnSpPr>
            <a:cxnSpLocks/>
          </p:cNvCxnSpPr>
          <p:nvPr/>
        </p:nvCxnSpPr>
        <p:spPr>
          <a:xfrm flipV="1">
            <a:off x="6403373" y="1894281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B151397-8BA1-4149-87FB-CF5F32FE6A47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CE6066-A6C9-4D42-B6F4-E561D92EBF5F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56618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C3ACCF-04D5-4C60-A9B6-E2A3C53E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percentage 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01515F-8446-4A19-8DE9-5F63F77C0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4517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FCD4B-E9EE-48C0-9BE6-E5BBF42F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679AE12-1746-44B2-9493-148F7B4A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7" y="1776077"/>
            <a:ext cx="11717385" cy="4810796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47229D3-5C94-4E92-A1D8-0789E2505E97}"/>
              </a:ext>
            </a:extLst>
          </p:cNvPr>
          <p:cNvCxnSpPr>
            <a:cxnSpLocks/>
          </p:cNvCxnSpPr>
          <p:nvPr/>
        </p:nvCxnSpPr>
        <p:spPr>
          <a:xfrm flipV="1">
            <a:off x="4146080" y="1866678"/>
            <a:ext cx="0" cy="453390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8D207F3-32B7-440F-8990-9879278F1F4F}"/>
              </a:ext>
            </a:extLst>
          </p:cNvPr>
          <p:cNvCxnSpPr>
            <a:cxnSpLocks/>
          </p:cNvCxnSpPr>
          <p:nvPr/>
        </p:nvCxnSpPr>
        <p:spPr>
          <a:xfrm flipV="1">
            <a:off x="6342413" y="1871199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893BC15-53FD-497D-801C-0AEA0E6D92DB}"/>
              </a:ext>
            </a:extLst>
          </p:cNvPr>
          <p:cNvSpPr txBox="1"/>
          <p:nvPr/>
        </p:nvSpPr>
        <p:spPr>
          <a:xfrm>
            <a:off x="4138060" y="1926368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BBC722-622C-4693-BE34-EFB7A735B9B9}"/>
              </a:ext>
            </a:extLst>
          </p:cNvPr>
          <p:cNvSpPr txBox="1"/>
          <p:nvPr/>
        </p:nvSpPr>
        <p:spPr>
          <a:xfrm>
            <a:off x="6353443" y="1926368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3140287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86B0D-6CA6-41D6-8D94-89D48FE7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平均長度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C23BFC-4BC2-4CCE-A1AA-7AF432D7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7F67EBA-3117-4CAC-B915-C5BF3D472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4" y="1819988"/>
            <a:ext cx="11755491" cy="4782217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8FA205F8-9A49-4075-BB05-C2C6914C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50996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A8771F4B-F4A8-47C1-8433-45E2F987A4AD}"/>
              </a:ext>
            </a:extLst>
          </p:cNvPr>
          <p:cNvCxnSpPr>
            <a:cxnSpLocks/>
          </p:cNvCxnSpPr>
          <p:nvPr/>
        </p:nvCxnSpPr>
        <p:spPr>
          <a:xfrm flipV="1">
            <a:off x="4207440" y="1885238"/>
            <a:ext cx="0" cy="453390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920FF42-A3A3-4D89-808F-4478FA5EC704}"/>
              </a:ext>
            </a:extLst>
          </p:cNvPr>
          <p:cNvCxnSpPr>
            <a:cxnSpLocks/>
          </p:cNvCxnSpPr>
          <p:nvPr/>
        </p:nvCxnSpPr>
        <p:spPr>
          <a:xfrm flipV="1">
            <a:off x="6342413" y="1885238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F8758D5-DE9C-457B-9838-6E271556E2A4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B9F7EF-3C68-490A-9361-3028C55604B2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1181595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05971-6D7A-450F-9AEA-0303E9A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A0F3A4-24D1-46B4-872B-12DC4FDA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AF2FDFD-D6F4-45D5-B759-1134D1A4C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19" y="1877962"/>
            <a:ext cx="11453562" cy="4759922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21FA8DA-E733-4DCA-AAEC-6B5150027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50996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F835812-751D-424B-B740-7ADCCDEEB5C0}"/>
              </a:ext>
            </a:extLst>
          </p:cNvPr>
          <p:cNvCxnSpPr>
            <a:cxnSpLocks/>
          </p:cNvCxnSpPr>
          <p:nvPr/>
        </p:nvCxnSpPr>
        <p:spPr>
          <a:xfrm flipV="1">
            <a:off x="4138860" y="1949450"/>
            <a:ext cx="0" cy="453390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9E35142-C699-4F21-BC85-1220FC7A565C}"/>
              </a:ext>
            </a:extLst>
          </p:cNvPr>
          <p:cNvCxnSpPr>
            <a:cxnSpLocks/>
          </p:cNvCxnSpPr>
          <p:nvPr/>
        </p:nvCxnSpPr>
        <p:spPr>
          <a:xfrm flipV="1">
            <a:off x="6304313" y="1949450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67CBFD-88F1-4A64-AEEB-AF9693CCA85F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0C0837-E6C2-4F56-9CE6-EC2278DA26F1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665365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F264F-538B-4111-9AF6-93267F6E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睡眠指標數值參考依據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131EDE-836B-4B96-B95A-BF400CDA4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總次數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典型為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90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分鐘週期循環，因此一晚約為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到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次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，但對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睡眠的剝奪，會導致嘗試進入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睡眠的次數顯著增加。在允許恢復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睡眠的夜晚，進入第三階段睡眠和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睡眠的速度會加快，並且經歷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反彈，也就是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睡眠的時間會比正常情況大幅增加</a:t>
            </a:r>
            <a:br>
              <a:rPr lang="en-US" altLang="zh-TW" dirty="0"/>
            </a:b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Selective REM sleep deprivation in humans: Effects on sleep and sleep EEG. The American journal of physiology. 1998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Typical REM duration: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20% - 25% of total sleep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Typical REM average: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in adult human lasts from 5 to 30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Typical REM latency: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70 minutes after sleep</a:t>
            </a:r>
            <a:br>
              <a:rPr lang="en-US" altLang="zh-TW" dirty="0"/>
            </a:b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Robert W. McCarley (2007)</a:t>
            </a: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，「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Neurobiology of REM and NREM sleep</a:t>
            </a: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」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, Sleep Medicine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 density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 percentage: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20% - 25% of total sleep time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CE9778-C190-4E8A-ACD4-CB5B5B22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125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C7AD6-37C0-4064-AA7B-A745D8C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latency 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6AA680-D882-45CE-9E05-7D8FEF490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497244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32E320-8FC0-416F-B4DD-E50CF539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9E58F1D-04BC-4BF3-B2AB-DDDACC04E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0" y="1818969"/>
            <a:ext cx="11726912" cy="4753638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486D34D-FBB2-4451-B3EB-43A64A1B6D1A}"/>
              </a:ext>
            </a:extLst>
          </p:cNvPr>
          <p:cNvCxnSpPr>
            <a:cxnSpLocks/>
          </p:cNvCxnSpPr>
          <p:nvPr/>
        </p:nvCxnSpPr>
        <p:spPr>
          <a:xfrm flipV="1">
            <a:off x="4199020" y="1876195"/>
            <a:ext cx="0" cy="453390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D20F8B2-1FB1-430F-91C2-B5133A8AB018}"/>
              </a:ext>
            </a:extLst>
          </p:cNvPr>
          <p:cNvCxnSpPr>
            <a:cxnSpLocks/>
          </p:cNvCxnSpPr>
          <p:nvPr/>
        </p:nvCxnSpPr>
        <p:spPr>
          <a:xfrm flipV="1">
            <a:off x="6334793" y="1876196"/>
            <a:ext cx="0" cy="4471264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9349F28-42E2-4640-8FCC-FB827BFFC030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176134-C402-4AEB-B125-11B2F6FDCC02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3479721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87DF8-AE40-42F3-A49B-FD6771CD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density 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D31CA5-B0E7-4029-82FC-AA3905FA3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6908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F5C243-4E5B-45B7-A969-AA294557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AB7515-1102-485C-881E-2696CA837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6" y="1822435"/>
            <a:ext cx="11745964" cy="4858428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4EB6FF9-458D-41B0-986E-326752402263}"/>
              </a:ext>
            </a:extLst>
          </p:cNvPr>
          <p:cNvCxnSpPr>
            <a:cxnSpLocks/>
          </p:cNvCxnSpPr>
          <p:nvPr/>
        </p:nvCxnSpPr>
        <p:spPr>
          <a:xfrm flipV="1">
            <a:off x="4118611" y="1885238"/>
            <a:ext cx="8420" cy="461306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F71979F-F7CB-46ED-A47A-90ED8BA11D28}"/>
              </a:ext>
            </a:extLst>
          </p:cNvPr>
          <p:cNvCxnSpPr>
            <a:cxnSpLocks/>
          </p:cNvCxnSpPr>
          <p:nvPr/>
        </p:nvCxnSpPr>
        <p:spPr>
          <a:xfrm flipV="1">
            <a:off x="6243353" y="1885239"/>
            <a:ext cx="0" cy="4613062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C6ADC8F-26D2-40C1-AB36-B68578B11F10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3E966A-EBFB-4638-BCDB-5A1D1AD7CFB1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3417580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1594EF-FDC0-4A79-903E-2B43A464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睡眠指標相關性表現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260382-DFCA-478F-AC36-EB634020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5BDD0E-C2D4-4F6B-8D1F-93EA11A79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855" y="1823729"/>
            <a:ext cx="1352739" cy="44106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E30911E-3C5B-4E35-83A0-DF1FB4652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186" y="1838018"/>
            <a:ext cx="914528" cy="438211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ADC4D8C-3696-4BA1-BF97-656B9757C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989" y="1838018"/>
            <a:ext cx="876422" cy="438211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59A2AAE-CCAA-4305-B075-AA9F535B4815}"/>
              </a:ext>
            </a:extLst>
          </p:cNvPr>
          <p:cNvSpPr txBox="1"/>
          <p:nvPr/>
        </p:nvSpPr>
        <p:spPr>
          <a:xfrm>
            <a:off x="3152649" y="1466850"/>
            <a:ext cx="1057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暴露總時間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827083-D326-405A-84A2-DCE9ED70204B}"/>
              </a:ext>
            </a:extLst>
          </p:cNvPr>
          <p:cNvSpPr txBox="1"/>
          <p:nvPr/>
        </p:nvSpPr>
        <p:spPr>
          <a:xfrm>
            <a:off x="4209989" y="1466850"/>
            <a:ext cx="1152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非暴露總時間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9F5998-A5F9-4266-B779-4E5D3DCF1B6C}"/>
              </a:ext>
            </a:extLst>
          </p:cNvPr>
          <p:cNvSpPr/>
          <p:nvPr/>
        </p:nvSpPr>
        <p:spPr>
          <a:xfrm>
            <a:off x="3152649" y="4610100"/>
            <a:ext cx="2019426" cy="2000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DEEDB0B-F0B5-43BC-9E64-D2452E618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141" y="1782451"/>
            <a:ext cx="905001" cy="444879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54BBBA5-DE33-4090-A298-0F6F5770C0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9489" y="1801504"/>
            <a:ext cx="895475" cy="4410691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CF127647-25E5-482E-9674-020EC0756B41}"/>
              </a:ext>
            </a:extLst>
          </p:cNvPr>
          <p:cNvSpPr txBox="1"/>
          <p:nvPr/>
        </p:nvSpPr>
        <p:spPr>
          <a:xfrm>
            <a:off x="7753058" y="1259959"/>
            <a:ext cx="144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暴露</a:t>
            </a:r>
            <a:r>
              <a:rPr lang="en-US" altLang="zh-TW" sz="1200" dirty="0"/>
              <a:t>fragmentation</a:t>
            </a:r>
            <a:endParaRPr lang="zh-TW" altLang="en-US" sz="12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B3DBF36-F42F-40A6-8FD3-42A6F87F0683}"/>
              </a:ext>
            </a:extLst>
          </p:cNvPr>
          <p:cNvSpPr txBox="1"/>
          <p:nvPr/>
        </p:nvSpPr>
        <p:spPr>
          <a:xfrm>
            <a:off x="8905644" y="1262063"/>
            <a:ext cx="144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非暴露</a:t>
            </a:r>
            <a:r>
              <a:rPr lang="en-US" altLang="zh-TW" sz="1200" dirty="0"/>
              <a:t>fragmentation</a:t>
            </a:r>
            <a:endParaRPr lang="zh-TW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3523FA0-4CE1-4F57-B9C7-B7E5C6BC3B4A}"/>
              </a:ext>
            </a:extLst>
          </p:cNvPr>
          <p:cNvSpPr/>
          <p:nvPr/>
        </p:nvSpPr>
        <p:spPr>
          <a:xfrm>
            <a:off x="8055538" y="5780089"/>
            <a:ext cx="2019426" cy="4178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B2199E27-F397-432C-B01A-73F41E831F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5093" y="1842782"/>
            <a:ext cx="895475" cy="439163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9EE100FC-2C6E-4988-B8A0-A1CAE71ADE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2383" y="1833256"/>
            <a:ext cx="866896" cy="4420217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5FD7EDD7-F918-4D7D-91FA-FFC69DDFBA46}"/>
              </a:ext>
            </a:extLst>
          </p:cNvPr>
          <p:cNvSpPr txBox="1"/>
          <p:nvPr/>
        </p:nvSpPr>
        <p:spPr>
          <a:xfrm>
            <a:off x="5204287" y="1292886"/>
            <a:ext cx="144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暴露</a:t>
            </a:r>
            <a:endParaRPr lang="en-US" altLang="zh-TW" sz="1200" dirty="0"/>
          </a:p>
          <a:p>
            <a:pPr algn="ctr"/>
            <a:r>
              <a:rPr lang="en-US" altLang="zh-TW" sz="1200" dirty="0"/>
              <a:t>percentage</a:t>
            </a:r>
            <a:endParaRPr lang="zh-TW" altLang="en-US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E08AD7E-0FDD-489A-B4C6-EE043C2809B4}"/>
              </a:ext>
            </a:extLst>
          </p:cNvPr>
          <p:cNvSpPr/>
          <p:nvPr/>
        </p:nvSpPr>
        <p:spPr>
          <a:xfrm>
            <a:off x="5485093" y="4619627"/>
            <a:ext cx="2097943" cy="2000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2105BEC-A75C-4C33-AA5F-59C0FCDC5FB3}"/>
              </a:ext>
            </a:extLst>
          </p:cNvPr>
          <p:cNvSpPr txBox="1"/>
          <p:nvPr/>
        </p:nvSpPr>
        <p:spPr>
          <a:xfrm>
            <a:off x="6404320" y="1291711"/>
            <a:ext cx="144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非暴露</a:t>
            </a:r>
            <a:endParaRPr lang="en-US" altLang="zh-TW" sz="1200" dirty="0"/>
          </a:p>
          <a:p>
            <a:pPr algn="ctr"/>
            <a:r>
              <a:rPr lang="en-US" altLang="zh-TW" sz="1200" dirty="0"/>
              <a:t>percentage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271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5434B-7AB3-45B9-86FC-94911894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絕對</a:t>
            </a:r>
            <a:r>
              <a:rPr lang="en-US" altLang="zh-TW" dirty="0"/>
              <a:t>cortisol</a:t>
            </a:r>
            <a:r>
              <a:rPr lang="zh-TW" altLang="en-US" dirty="0"/>
              <a:t>值來與他人比較睡眠指標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1A73FC-65E1-43D5-ABE3-3702CBE7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將暴露噪音與非暴露噪音的傍晚</a:t>
            </a:r>
            <a:r>
              <a:rPr lang="en-US" altLang="zh-TW" dirty="0"/>
              <a:t>cortisol</a:t>
            </a:r>
            <a:r>
              <a:rPr lang="zh-TW" altLang="en-US" dirty="0"/>
              <a:t>數值排序，從絕對的數值來觀察睡眠指標，從</a:t>
            </a:r>
            <a:r>
              <a:rPr lang="en-US" altLang="zh-TW" dirty="0"/>
              <a:t>cortisol</a:t>
            </a:r>
            <a:r>
              <a:rPr lang="zh-TW" altLang="en-US" dirty="0"/>
              <a:t>意義來看，若傍晚</a:t>
            </a:r>
            <a:r>
              <a:rPr lang="en-US" altLang="zh-TW" dirty="0"/>
              <a:t>cortisol</a:t>
            </a:r>
            <a:r>
              <a:rPr lang="zh-TW" altLang="en-US" dirty="0"/>
              <a:t>數值過高則可假設此晚睡眠品質會較差</a:t>
            </a:r>
            <a:endParaRPr lang="en-US" altLang="zh-TW" dirty="0"/>
          </a:p>
          <a:p>
            <a:r>
              <a:rPr lang="zh-TW" altLang="en-US" dirty="0"/>
              <a:t>由前一頁相關係數圖表中可以觀察到傍晚</a:t>
            </a:r>
            <a:r>
              <a:rPr lang="en-US" altLang="zh-TW" dirty="0"/>
              <a:t>cortisol</a:t>
            </a:r>
            <a:r>
              <a:rPr lang="zh-TW" altLang="en-US" dirty="0"/>
              <a:t>可能會對</a:t>
            </a:r>
            <a:r>
              <a:rPr lang="en-US" altLang="zh-TW" dirty="0"/>
              <a:t>REM</a:t>
            </a:r>
            <a:r>
              <a:rPr lang="zh-TW" altLang="en-US" dirty="0"/>
              <a:t>總時間、整晚占比產生影響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F0A78B-742A-4A1C-B6D9-D0F95B33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93B30D-F352-49DC-B7F8-D97C30449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5102"/>
            <a:ext cx="12192000" cy="2339546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776F160-C2B7-4060-B7B3-E46563522657}"/>
              </a:ext>
            </a:extLst>
          </p:cNvPr>
          <p:cNvCxnSpPr>
            <a:cxnSpLocks/>
          </p:cNvCxnSpPr>
          <p:nvPr/>
        </p:nvCxnSpPr>
        <p:spPr>
          <a:xfrm flipV="1">
            <a:off x="6086475" y="3584360"/>
            <a:ext cx="0" cy="19210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8D2EEA6-9E13-401D-BAC4-AD9BB51F69D9}"/>
              </a:ext>
            </a:extLst>
          </p:cNvPr>
          <p:cNvSpPr txBox="1"/>
          <p:nvPr/>
        </p:nvSpPr>
        <p:spPr>
          <a:xfrm>
            <a:off x="6105526" y="3610843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313164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6F6B6-D967-4132-998A-948D0E25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絕對值高低分群睡眠指標</a:t>
            </a:r>
            <a:r>
              <a:rPr lang="en-US" altLang="zh-TW"/>
              <a:t>Mean(SD)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E080AE-4486-4C30-A648-5555FB9E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CE50F2-8034-4389-B87F-1464EF32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836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97C2D-E032-4D9D-9DA9-B3CC965C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絕對</a:t>
            </a:r>
            <a:r>
              <a:rPr lang="en-US" altLang="zh-TW" dirty="0"/>
              <a:t>cortisol</a:t>
            </a:r>
            <a:r>
              <a:rPr lang="zh-TW" altLang="en-US" dirty="0"/>
              <a:t>值來與他人比較睡眠指標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9C133B-29C7-4F3A-A41B-82291557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觀察傍晚</a:t>
            </a:r>
            <a:r>
              <a:rPr lang="en-US" altLang="zh-TW" dirty="0"/>
              <a:t>cortisol</a:t>
            </a:r>
            <a:r>
              <a:rPr lang="zh-TW" altLang="en-US" dirty="0"/>
              <a:t>數值較高與其他人相比睡眠指標會有什麼現象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0FBF5D-137D-4BB9-B3E3-E5306483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467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3D6C5-226E-472D-A466-0CFCB828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AA7881-499D-4DC4-82FB-ED63FCEC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53526D1-259C-43D9-A8D7-21F6BB3E6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4497"/>
            <a:ext cx="12192000" cy="289612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7024BC2-50B6-42EB-A15F-E409FF621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234720"/>
            <a:ext cx="12192000" cy="2249813"/>
          </a:xfrm>
          <a:prstGeom prst="rect">
            <a:avLst/>
          </a:prstGeom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AFF0798-06FA-4C9C-9097-2873263622D7}"/>
              </a:ext>
            </a:extLst>
          </p:cNvPr>
          <p:cNvCxnSpPr>
            <a:cxnSpLocks/>
          </p:cNvCxnSpPr>
          <p:nvPr/>
        </p:nvCxnSpPr>
        <p:spPr>
          <a:xfrm>
            <a:off x="321269" y="3304222"/>
            <a:ext cx="117954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648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26234F-21C8-45BE-B404-11F47501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總時間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CD132F-3313-4BB8-B6E5-FEE78671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09D993-ED46-4287-9EB6-26989B940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06508"/>
            <a:ext cx="12192000" cy="282821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F87A627-20CF-4CCB-8BB6-DA6B6DB1C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234720"/>
            <a:ext cx="12192000" cy="2249813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F971E3A-3BB3-4097-BD69-0D0F04092160}"/>
              </a:ext>
            </a:extLst>
          </p:cNvPr>
          <p:cNvCxnSpPr>
            <a:cxnSpLocks/>
          </p:cNvCxnSpPr>
          <p:nvPr/>
        </p:nvCxnSpPr>
        <p:spPr>
          <a:xfrm>
            <a:off x="359369" y="2599372"/>
            <a:ext cx="1175643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895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48B030-926F-4639-BC03-D46511EE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平均長度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AABB5A-98D7-4927-9D36-43FC6A51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C1587EB-3A7E-452E-B392-3BB649DC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85023"/>
            <a:ext cx="12192000" cy="28359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BC9A6A0-99BE-4A96-A0B4-4C70DDB2D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234720"/>
            <a:ext cx="12192000" cy="2249813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DB58EF0-17F4-46BF-BC9A-9AED59684DA3}"/>
              </a:ext>
            </a:extLst>
          </p:cNvPr>
          <p:cNvCxnSpPr>
            <a:cxnSpLocks/>
          </p:cNvCxnSpPr>
          <p:nvPr/>
        </p:nvCxnSpPr>
        <p:spPr>
          <a:xfrm>
            <a:off x="362564" y="3553101"/>
            <a:ext cx="1178181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765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07EF2-8BBE-4444-8816-F4597EED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AFD5E4-504C-4EF7-A277-7997E793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DB3AB71-6B72-4120-8CF2-4CBB31528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1385503"/>
            <a:ext cx="12192000" cy="284921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5CEBC1F-CE3E-4820-930C-FF3F74C07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234720"/>
            <a:ext cx="12192000" cy="22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36497-1E48-40E7-B0E5-C9722ECF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整體睡眠指標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293190B-7465-4924-A3B2-43257A0611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452049"/>
              </p:ext>
            </p:extLst>
          </p:nvPr>
        </p:nvGraphicFramePr>
        <p:xfrm>
          <a:off x="720725" y="1322388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7.77(2.83)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4225(1322)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599(235)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6.28(4.64)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6687(3364)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21.4(10.51)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16.49(4.94)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7.46(3.89)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4025(1493)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636(327)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6.03(4.54)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7171(4114)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22.74(10.8)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15.89(5.58)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C3EF3E-1A62-442D-9BAC-E87725DE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88271C3-5694-455A-8344-79B3C3B5B261}"/>
              </a:ext>
            </a:extLst>
          </p:cNvPr>
          <p:cNvSpPr txBox="1">
            <a:spLocks/>
          </p:cNvSpPr>
          <p:nvPr/>
        </p:nvSpPr>
        <p:spPr>
          <a:xfrm>
            <a:off x="720436" y="3185101"/>
            <a:ext cx="10633364" cy="3382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總時間、</a:t>
            </a:r>
            <a:r>
              <a:rPr lang="en-US" altLang="zh-TW" dirty="0"/>
              <a:t>REM</a:t>
            </a:r>
            <a:r>
              <a:rPr lang="zh-TW" altLang="en-US" dirty="0"/>
              <a:t>整晚占比提升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 latency</a:t>
            </a:r>
            <a:r>
              <a:rPr lang="zh-TW" altLang="en-US" dirty="0"/>
              <a:t>提早約</a:t>
            </a:r>
            <a:r>
              <a:rPr lang="en-US" altLang="zh-TW" dirty="0"/>
              <a:t>10</a:t>
            </a:r>
            <a:r>
              <a:rPr lang="zh-TW" altLang="en-US" dirty="0"/>
              <a:t>分鐘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些微下降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4228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8BDEF-7EE0-41DE-81E7-6387EA77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latency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173DE3-A879-42D7-B6D4-31B0036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9E45C43-DE8D-456A-9D9D-EDDFC569B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5713"/>
            <a:ext cx="12192000" cy="28052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93214D9-F17A-404C-BE74-1DAFFB78C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4234720"/>
            <a:ext cx="12001500" cy="2249813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BE7F779-B06C-4A2A-AF47-57DA15DB0994}"/>
              </a:ext>
            </a:extLst>
          </p:cNvPr>
          <p:cNvCxnSpPr>
            <a:cxnSpLocks/>
          </p:cNvCxnSpPr>
          <p:nvPr/>
        </p:nvCxnSpPr>
        <p:spPr>
          <a:xfrm>
            <a:off x="445114" y="3485197"/>
            <a:ext cx="1168656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69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8182A-6E1A-4011-90FD-5F4A2E13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density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8631BB-1CF5-4E10-981A-06849BB3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472C4A-D8FC-48C9-B315-478F7C7AE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1368390"/>
            <a:ext cx="12192000" cy="285256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7BC7E15-BD59-4077-BA4A-A7D84FA43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234720"/>
            <a:ext cx="12192000" cy="22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9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736C6-AB7F-4982-85D3-83B4D590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cortisol</a:t>
            </a:r>
            <a:r>
              <a:rPr lang="zh-TW" altLang="en-US" dirty="0"/>
              <a:t>分群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7B31B4-13AE-49FA-BE1D-41D578680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觀察</a:t>
            </a:r>
            <a:r>
              <a:rPr lang="en-US" altLang="zh-TW" dirty="0"/>
              <a:t>40</a:t>
            </a:r>
            <a:r>
              <a:rPr lang="zh-TW" altLang="en-US" dirty="0"/>
              <a:t>人中是否有噪音與</a:t>
            </a:r>
            <a:r>
              <a:rPr lang="en-US" altLang="zh-TW" dirty="0"/>
              <a:t>cortisol</a:t>
            </a:r>
            <a:r>
              <a:rPr lang="zh-TW" altLang="en-US" dirty="0"/>
              <a:t>的關聯性，以此依據來做分群觀察，期望得到更明顯的睡眠指標差異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C72D2B-BB83-4616-BA6B-9BEDB472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32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79B9C-1D54-43B1-8474-F934DBD1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早晨</a:t>
            </a:r>
            <a:r>
              <a:rPr lang="en-US" altLang="zh-TW" dirty="0"/>
              <a:t>cortisol</a:t>
            </a:r>
            <a:r>
              <a:rPr lang="zh-TW" altLang="en-US" dirty="0"/>
              <a:t>暴露與非暴露分布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8A83BE-7384-4C57-9F7B-A0BA4761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1A3C01-6DE3-42D5-98C9-8CE36DEB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0058"/>
            <a:ext cx="12192000" cy="3396284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E0A7D87-F436-4EC9-AD66-3263A76F1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855239"/>
          </a:xfrm>
        </p:spPr>
        <p:txBody>
          <a:bodyPr/>
          <a:lstStyle/>
          <a:p>
            <a:r>
              <a:rPr lang="zh-TW" altLang="en-US" dirty="0"/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暴露噪音早晨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非暴露噪音早晨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右側非暴露的早晨</a:t>
            </a:r>
            <a:r>
              <a:rPr lang="en-US" altLang="zh-TW" dirty="0"/>
              <a:t>cortisol</a:t>
            </a:r>
            <a:r>
              <a:rPr lang="zh-TW" altLang="en-US" dirty="0"/>
              <a:t>有普遍在暴露的早晨</a:t>
            </a:r>
            <a:r>
              <a:rPr lang="en-US" altLang="zh-TW" dirty="0"/>
              <a:t>cortisol</a:t>
            </a:r>
            <a:r>
              <a:rPr lang="zh-TW" altLang="en-US" dirty="0"/>
              <a:t>之下的現象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922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04EFF-AA11-40CE-9F1A-EE0AB161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傍晚</a:t>
            </a:r>
            <a:r>
              <a:rPr lang="en-US" altLang="zh-TW" dirty="0"/>
              <a:t>cortisol</a:t>
            </a:r>
            <a:r>
              <a:rPr lang="zh-TW" altLang="en-US" dirty="0"/>
              <a:t>暴露與非暴露分布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D0043D-8FF1-473E-B9E5-5C711173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C3D55EA-E1B3-4C76-8E5D-2DDABB97D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5143"/>
            <a:ext cx="12192000" cy="3388963"/>
          </a:xfrm>
          <a:prstGeom prst="rect">
            <a:avLst/>
          </a:prstGeom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2BD94F5E-2429-422A-B380-819B4EC6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855239"/>
          </a:xfrm>
        </p:spPr>
        <p:txBody>
          <a:bodyPr/>
          <a:lstStyle/>
          <a:p>
            <a:r>
              <a:rPr lang="zh-TW" altLang="en-US" dirty="0"/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暴露噪音傍晚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非暴露噪音傍晚</a:t>
            </a:r>
            <a:r>
              <a:rPr lang="en-US" altLang="zh-TW" dirty="0"/>
              <a:t>cortisol</a:t>
            </a:r>
          </a:p>
        </p:txBody>
      </p:sp>
    </p:spTree>
    <p:extLst>
      <p:ext uri="{BB962C8B-B14F-4D97-AF65-F5344CB8AC3E}">
        <p14:creationId xmlns:p14="http://schemas.microsoft.com/office/powerpoint/2010/main" val="123641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1872FA-A9E8-41FD-97B2-24306A43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cortisol</a:t>
            </a:r>
            <a:r>
              <a:rPr lang="zh-TW" altLang="en-US" dirty="0"/>
              <a:t>來觀察</a:t>
            </a:r>
            <a:r>
              <a:rPr lang="en-US" altLang="zh-TW" dirty="0"/>
              <a:t>REM</a:t>
            </a:r>
            <a:r>
              <a:rPr lang="zh-TW" altLang="en-US" dirty="0"/>
              <a:t>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3B1B6-BA51-4AD7-A1F4-CBD90061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數值受到外在刺激條件與內在耐受性影響，可以分兩個面向來觀察與睡眠指標的關係</a:t>
            </a:r>
            <a:endParaRPr lang="en-US" altLang="zh-TW" dirty="0"/>
          </a:p>
          <a:p>
            <a:pPr lvl="1"/>
            <a:r>
              <a:rPr lang="zh-TW" altLang="en-US" dirty="0"/>
              <a:t>自身</a:t>
            </a:r>
            <a:r>
              <a:rPr lang="en-US" altLang="zh-TW" dirty="0"/>
              <a:t>cortisol</a:t>
            </a:r>
            <a:r>
              <a:rPr lang="zh-TW" altLang="en-US" dirty="0"/>
              <a:t>變化量來比較睡眠指標</a:t>
            </a:r>
            <a:endParaRPr lang="en-US" altLang="zh-TW" dirty="0"/>
          </a:p>
          <a:p>
            <a:pPr lvl="1"/>
            <a:r>
              <a:rPr lang="zh-TW" altLang="en-US" dirty="0"/>
              <a:t>絕對</a:t>
            </a:r>
            <a:r>
              <a:rPr lang="en-US" altLang="zh-TW" dirty="0"/>
              <a:t>cortisol</a:t>
            </a:r>
            <a:r>
              <a:rPr lang="zh-TW" altLang="en-US" dirty="0"/>
              <a:t>值來與他人比較睡眠指標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6F6954-B153-46DB-AA53-EE0BB87E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89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2CE65F-EB53-4137-B435-2FC1BC88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自身</a:t>
            </a:r>
            <a:r>
              <a:rPr lang="en-US" altLang="zh-TW" dirty="0"/>
              <a:t>cortisol</a:t>
            </a:r>
            <a:r>
              <a:rPr lang="zh-TW" altLang="en-US" dirty="0"/>
              <a:t>變化量來比較睡眠指標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711BF1-F012-419C-AC92-AAB4AA8E3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暴露噪音早晨 </a:t>
            </a:r>
            <a:r>
              <a:rPr lang="en-US" altLang="zh-TW" dirty="0"/>
              <a:t>- </a:t>
            </a:r>
            <a:r>
              <a:rPr lang="zh-TW" altLang="en-US" dirty="0"/>
              <a:t>暴露噪音傍晚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– (</a:t>
            </a:r>
            <a:r>
              <a:rPr lang="zh-TW" altLang="en-US" dirty="0"/>
              <a:t>非暴露噪音早晨 </a:t>
            </a:r>
            <a:r>
              <a:rPr lang="en-US" altLang="zh-TW" dirty="0"/>
              <a:t>– </a:t>
            </a:r>
            <a:r>
              <a:rPr lang="zh-TW" altLang="en-US" dirty="0"/>
              <a:t>非暴露噪音傍晚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lvl="1"/>
            <a:r>
              <a:rPr lang="zh-TW" altLang="en-US" dirty="0"/>
              <a:t>預期暴露噪音當天</a:t>
            </a:r>
            <a:r>
              <a:rPr lang="en-US" altLang="zh-TW" dirty="0"/>
              <a:t>cortisol</a:t>
            </a:r>
            <a:r>
              <a:rPr lang="zh-TW" altLang="en-US" dirty="0"/>
              <a:t>可能傍晚就處於相對高點，或睡眠中無法將</a:t>
            </a:r>
            <a:r>
              <a:rPr lang="en-US" altLang="zh-TW" dirty="0"/>
              <a:t>cortisol</a:t>
            </a:r>
            <a:r>
              <a:rPr lang="zh-TW" altLang="en-US" dirty="0"/>
              <a:t>拉回早晨高點，因此相減值較小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預期非暴露噪音當天</a:t>
            </a:r>
            <a:r>
              <a:rPr lang="en-US" altLang="zh-TW" dirty="0"/>
              <a:t>cortisol</a:t>
            </a:r>
            <a:r>
              <a:rPr lang="zh-TW" altLang="en-US" dirty="0"/>
              <a:t>數值較為正常，傍晚進入低點，早晨進入高點，因此相減值較大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兩者相減後得到此人的噪音非噪音變化值，可以假設數值越偏離</a:t>
            </a:r>
            <a:r>
              <a:rPr lang="en-US" altLang="zh-TW" dirty="0"/>
              <a:t>0</a:t>
            </a:r>
            <a:r>
              <a:rPr lang="zh-TW" altLang="en-US" dirty="0"/>
              <a:t>者，受噪音的影響程度越大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17FF9E-DF46-405A-901B-A8E73E5A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37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622B3B-BE12-4C8B-AB8A-34D5B7C9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自身</a:t>
            </a:r>
            <a:r>
              <a:rPr lang="en-US" altLang="zh-TW" dirty="0"/>
              <a:t>cortisol</a:t>
            </a:r>
            <a:r>
              <a:rPr lang="zh-TW" altLang="en-US" dirty="0"/>
              <a:t>變化量來比較睡眠指標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5F113D-D4A8-4017-AC17-D6A9DB70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預期暴露噪音的</a:t>
            </a:r>
            <a:r>
              <a:rPr lang="en-US" altLang="zh-TW" dirty="0"/>
              <a:t>cortisol</a:t>
            </a:r>
            <a:r>
              <a:rPr lang="zh-TW" altLang="en-US" dirty="0"/>
              <a:t>變化量應該要較小，而非暴露噪音的</a:t>
            </a:r>
            <a:r>
              <a:rPr lang="en-US" altLang="zh-TW" dirty="0"/>
              <a:t>cortisol</a:t>
            </a:r>
            <a:r>
              <a:rPr lang="zh-TW" altLang="en-US" dirty="0"/>
              <a:t>變化量應該要較大，但結果顯示大部分的人數值皆在</a:t>
            </a:r>
            <a:r>
              <a:rPr lang="en-US" altLang="zh-TW" dirty="0"/>
              <a:t>0</a:t>
            </a:r>
            <a:r>
              <a:rPr lang="zh-TW" altLang="en-US" dirty="0"/>
              <a:t>以上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D7327E-B8B4-4730-AC06-7E23F483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DAAA4BA-F7F5-47A6-B594-5168F6870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092"/>
            <a:ext cx="12192000" cy="295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24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12538</TotalTime>
  <Words>1517</Words>
  <Application>Microsoft Office PowerPoint</Application>
  <PresentationFormat>寬螢幕</PresentationFormat>
  <Paragraphs>251</Paragraphs>
  <Slides>31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Arial</vt:lpstr>
      <vt:lpstr>Calibri</vt:lpstr>
      <vt:lpstr>Trebuchet MS</vt:lpstr>
      <vt:lpstr>Wingdings</vt:lpstr>
      <vt:lpstr>Office 佈景主題</vt:lpstr>
      <vt:lpstr>輪班工人暴露噪音下REM片斷化分析</vt:lpstr>
      <vt:lpstr>睡眠指標數值參考依據</vt:lpstr>
      <vt:lpstr>整體睡眠指標Mean(SD)</vt:lpstr>
      <vt:lpstr>從cortisol分群</vt:lpstr>
      <vt:lpstr>早晨cortisol暴露與非暴露分布</vt:lpstr>
      <vt:lpstr>傍晚cortisol暴露與非暴露分布</vt:lpstr>
      <vt:lpstr>從cortisol來觀察REM睡眠指標</vt:lpstr>
      <vt:lpstr>自身cortisol變化量來比較睡眠指標</vt:lpstr>
      <vt:lpstr>自身cortisol變化量來比較睡眠指標</vt:lpstr>
      <vt:lpstr>自身cortisol變化量來比較睡眠指標</vt:lpstr>
      <vt:lpstr>自身cortisol變化量來比較睡眠指標</vt:lpstr>
      <vt:lpstr>自身cortisol變化量來比較睡眠指標</vt:lpstr>
      <vt:lpstr>cortisol變化量分群睡眠指標Mean(SD)</vt:lpstr>
      <vt:lpstr>cortisol變化量分群睡眠指標Mean(SD)</vt:lpstr>
      <vt:lpstr>REM總次數圖表(以cortisol早晚差值變化量排序)</vt:lpstr>
      <vt:lpstr>REM總時間圖表(以cortisol早晚差值變化量排序)</vt:lpstr>
      <vt:lpstr>REM percentage (以cortisol早晚差值變化量排序)</vt:lpstr>
      <vt:lpstr>REM平均長度(以cortisol早晚差值變化量排序)</vt:lpstr>
      <vt:lpstr>REM fragmentation(以cortisol早晚差值變化量排序)</vt:lpstr>
      <vt:lpstr>REM latency (以cortisol早晚差值變化量排序)</vt:lpstr>
      <vt:lpstr>REM density (以cortisol早晚差值變化量排序)</vt:lpstr>
      <vt:lpstr>睡眠指標相關性表現</vt:lpstr>
      <vt:lpstr>絕對cortisol值來與他人比較睡眠指標</vt:lpstr>
      <vt:lpstr>cortisol絕對值高低分群睡眠指標Mean(SD)</vt:lpstr>
      <vt:lpstr>絕對cortisol值來與他人比較睡眠指標</vt:lpstr>
      <vt:lpstr>REM總次數</vt:lpstr>
      <vt:lpstr>REM總時間</vt:lpstr>
      <vt:lpstr>REM平均長度</vt:lpstr>
      <vt:lpstr>REM fragmentation</vt:lpstr>
      <vt:lpstr>REM latency</vt:lpstr>
      <vt:lpstr>REM density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PSG報告系統</dc:title>
  <dc:creator>李奕翔</dc:creator>
  <cp:lastModifiedBy>李奕翔</cp:lastModifiedBy>
  <cp:revision>128</cp:revision>
  <dcterms:created xsi:type="dcterms:W3CDTF">2021-07-06T08:18:21Z</dcterms:created>
  <dcterms:modified xsi:type="dcterms:W3CDTF">2021-08-05T10:42:24Z</dcterms:modified>
</cp:coreProperties>
</file>