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68" r:id="rId3"/>
    <p:sldId id="269" r:id="rId4"/>
    <p:sldId id="267" r:id="rId5"/>
    <p:sldId id="271" r:id="rId6"/>
    <p:sldId id="270" r:id="rId7"/>
    <p:sldId id="272" r:id="rId8"/>
    <p:sldId id="259" r:id="rId9"/>
    <p:sldId id="260" r:id="rId10"/>
    <p:sldId id="261" r:id="rId11"/>
    <p:sldId id="262" r:id="rId12"/>
    <p:sldId id="263" r:id="rId13"/>
    <p:sldId id="264" r:id="rId14"/>
    <p:sldId id="266" r:id="rId15"/>
    <p:sldId id="265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76E1B-E228-429A-ABE7-09AA4AD7327C}" type="datetimeFigureOut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B5DC6-CCB2-413E-8E4D-68A492D6F2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4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>
            <a:extLst>
              <a:ext uri="{FF2B5EF4-FFF2-40B4-BE49-F238E27FC236}">
                <a16:creationId xmlns:a16="http://schemas.microsoft.com/office/drawing/2014/main" id="{AC79DB3A-64D2-468E-B008-4C3251A110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BD3CD1E-EA31-4515-BBE4-D319B019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832B2E-74BF-4AAC-A481-AA7C0D660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A879D3-2FB9-4A1B-90EA-1A8BD5F8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6783C-4B54-4D72-A1A7-A087B316A3B8}" type="datetime1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A3E701-11FB-4096-BEEA-6D718ED1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9478393-5462-40D9-9E8C-FF0B056F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8301"/>
            <a:ext cx="2743200" cy="365125"/>
          </a:xfrm>
        </p:spPr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74F925D-88A0-48B2-A069-4C687816CCB5}"/>
              </a:ext>
            </a:extLst>
          </p:cNvPr>
          <p:cNvCxnSpPr/>
          <p:nvPr userDrawn="1"/>
        </p:nvCxnSpPr>
        <p:spPr>
          <a:xfrm flipH="1">
            <a:off x="8654472" y="6858000"/>
            <a:ext cx="353752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/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69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484F5-7BD2-4982-B6C1-43ED988B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90A363-3772-46C7-9C9B-42EAE37E9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03266C-8442-4C62-BF64-9E1E4041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406B-07A6-44BF-906E-0E6F2225B991}" type="datetime1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A3E0D8-6826-4350-8221-B12E1674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1F8973-96C2-476F-802F-55DE5CB8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72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06127A8-8032-4FA5-A906-28FC422AD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42F9A7-B168-42E2-9B21-4C6AB30C4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5293AA-EA33-4FB8-9CC0-CC032276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5A211-7B8B-40E6-8051-77D0F92598CB}" type="datetime1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D63EDB-98AA-4C96-94EB-83BADC52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BA1B10-79BB-4901-8DCE-802119A2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47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308F6E-BB3A-4EA6-8818-89A922E2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36" y="365126"/>
            <a:ext cx="10633364" cy="649028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003177-C7F8-4D8E-9A73-7EB317E70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321724"/>
            <a:ext cx="10633364" cy="4855239"/>
          </a:xfrm>
        </p:spPr>
        <p:txBody>
          <a:bodyPr/>
          <a:lstStyle>
            <a:lvl1pPr marL="0" indent="0">
              <a:buFontTx/>
              <a:buNone/>
              <a:defRPr sz="2400"/>
            </a:lvl1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FA0E28-FEA0-4B3A-9BE5-FBF2215A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B6BC-4133-47A1-955B-86DB465411C3}" type="datetime1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FB05B7-860A-4F69-9BA3-592EE0A0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A0B9E3-EA23-44D3-AE39-FC03E24F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926" y="6498301"/>
            <a:ext cx="628073" cy="365125"/>
          </a:xfrm>
        </p:spPr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346D699-3238-4747-8C32-7C48096EE81C}"/>
              </a:ext>
            </a:extLst>
          </p:cNvPr>
          <p:cNvCxnSpPr>
            <a:cxnSpLocks/>
          </p:cNvCxnSpPr>
          <p:nvPr userDrawn="1"/>
        </p:nvCxnSpPr>
        <p:spPr>
          <a:xfrm>
            <a:off x="785812" y="1014154"/>
            <a:ext cx="6042891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0C62D73-D4DF-4956-8A98-FA11CD6655C9}"/>
              </a:ext>
            </a:extLst>
          </p:cNvPr>
          <p:cNvCxnSpPr/>
          <p:nvPr userDrawn="1"/>
        </p:nvCxnSpPr>
        <p:spPr>
          <a:xfrm flipH="1">
            <a:off x="8654472" y="6848764"/>
            <a:ext cx="353752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/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BF526A8-7DC6-477B-9B0D-B475E2ADA2D0}"/>
              </a:ext>
            </a:extLst>
          </p:cNvPr>
          <p:cNvCxnSpPr>
            <a:cxnSpLocks/>
          </p:cNvCxnSpPr>
          <p:nvPr userDrawn="1"/>
        </p:nvCxnSpPr>
        <p:spPr>
          <a:xfrm>
            <a:off x="785812" y="963280"/>
            <a:ext cx="206533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9A9EC-CD10-45DA-B994-550EBECB9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265ACF-7239-47FE-952A-B75F2ED2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3FC5C7-1928-4ED9-90F8-7E7A7453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D569-35D5-40ED-99FD-76D2F54A9038}" type="datetime1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BD890C-B933-48F5-977C-369DE181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5E1551-D718-4056-A88F-BE99277C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24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64CD7-5B1A-4158-9100-21941289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B0F575-B370-49AA-A802-F54684A47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652229-A265-4612-9309-AFE75AED5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FFA397-2D3B-40BE-8AE1-271E31D9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B039-4F1A-4616-B8B5-F977F76AB712}" type="datetime1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67B22E-F518-4B7C-AE88-020F1792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103E6E-B56D-4E5A-A247-0D94C55A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10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E6ED53-B8EC-4F98-8703-D627F500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1F2BD1-E9FD-496F-80F6-3680F044D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8DF321-C9F4-43FA-BE98-CB3997D3D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B5F5EC-EFB0-4317-9262-6B8E3037D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15F3672-0C36-45B2-91FD-3CFEEBEC6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7955B9C-2FE1-47BB-B6A3-F2D6A7B3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35C1-5758-4143-A641-B2D8C25FD431}" type="datetime1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A1374ED-33AD-4F33-94C5-D8A7C2E7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FAAEDEC-8D51-42E3-9F7A-B7958C9C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5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FDC090-6EB8-4495-809E-37725435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C1E09DF-0433-4FFE-8496-C9A04A30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041C-EC38-4789-9350-644DCCF8A061}" type="datetime1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8B9930-13D9-4561-945D-6F76E6EC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472236D-2F70-4D34-9D49-75D55DF3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1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C942178-72EA-40DF-922C-8FAC3D6E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D8F3-4ECC-4891-A5C4-0D72C29D1563}" type="datetime1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A9780BE-A84D-435A-A425-690BF18A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57DF18-D655-4C2C-BF9E-2E57E089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83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635A8-C031-4407-9C9A-4F6FABC5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BC594F-6192-4D87-8568-B86B60309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68C4C3-927E-4F02-BA77-13A9583C8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9D572F-A558-4141-A8DE-E4B1DE5B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49D45-65D8-4A22-BC50-ED872CAB048D}" type="datetime1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6A318F-A109-4D88-8B81-126AD8E2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DD318D-20D4-494A-98FA-C42B8C87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86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79D3EE-4E25-4F2D-A2B5-19CCA134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A12A729-60E6-4213-9ACF-69203E8B4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CB0B9E-9264-4799-B2DE-23FC551F2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64E2B3-F08E-4AF8-AD4E-C6B779A7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BE3BD-5EE8-423F-AC10-4B07DD1F877C}" type="datetime1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E8E6B4-FE8C-4600-B080-6B7B8C04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08857F-30AF-4B7B-9662-2D1F02BC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10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C3C4DA3-379E-4B0D-96B4-A7C981ED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CE1C4F-13AE-4F6F-A2C4-4727C3DCE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0A677B-3B7D-4F24-AF87-E17FD48BF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92120-7A61-4EBE-8DC9-30D2102A9B6B}" type="datetime1">
              <a:rPr lang="zh-TW" altLang="en-US" smtClean="0"/>
              <a:t>2021/7/26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AC5476-758E-4763-A988-8836B1C87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08D3AF-F923-4EC1-A9E8-D12CCF55B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EE04-BD3A-40AA-92AC-647453D5DA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02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3245C19-E162-4C14-B4A0-B19F2FAB0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輪班工人暴露噪音下</a:t>
            </a:r>
            <a:r>
              <a:rPr lang="en-US" altLang="zh-TW" dirty="0"/>
              <a:t>REM</a:t>
            </a:r>
            <a:r>
              <a:rPr lang="zh-TW" altLang="en-US" dirty="0"/>
              <a:t>片斷化分析</a:t>
            </a:r>
            <a:endParaRPr lang="zh-TW" altLang="en-US" b="1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13E14495-A659-4B01-854C-9ECA48241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2021/08/11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5ED150-F213-4F6C-9C0D-E5E12F01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887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6086DF-A47E-46D6-B08D-E2A9A78B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從噪音環境下</a:t>
            </a:r>
            <a:r>
              <a:rPr lang="en-US" altLang="zh-TW" dirty="0"/>
              <a:t>cortisol</a:t>
            </a:r>
            <a:r>
              <a:rPr lang="zh-TW" altLang="en-US" dirty="0"/>
              <a:t>明顯上升的例子來做分析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4FB771-88F5-4F9D-8378-E7251F4E0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ECCC40-5972-453B-8E7B-988A9286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880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6468F2-9449-46CA-AD6F-2D00C6F3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從年齡來做分析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6B70F-997D-41A1-A7A5-DCEB46ED7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DAD691-F2A5-4DC4-A2EE-CA438D5E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192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6DF550-CEF1-4501-B3F3-A8E81999E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從年資來做分析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65CA5C-B6C0-4896-966C-B2ECA2360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62E762-BC1A-483D-93FD-2F19394A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761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DE160-6A2C-4C3D-816F-96C9219D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從主觀壓力指數量表</a:t>
            </a:r>
            <a:r>
              <a:rPr lang="en-US" altLang="zh-TW" dirty="0"/>
              <a:t>(VAS)</a:t>
            </a:r>
            <a:r>
              <a:rPr lang="zh-TW" altLang="en-US" dirty="0"/>
              <a:t>來做分析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117D54-FB35-433E-B0FE-2F42F19FE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CE5996-DAE0-457D-9664-54480BA0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753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F124A0-DA31-4BCB-9672-10AD0FE6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AHI</a:t>
            </a:r>
            <a:r>
              <a:rPr lang="zh-TW" altLang="en-US" dirty="0"/>
              <a:t>、</a:t>
            </a:r>
            <a:r>
              <a:rPr lang="en-US" altLang="zh-TW" dirty="0"/>
              <a:t>AI</a:t>
            </a:r>
            <a:r>
              <a:rPr lang="zh-TW" altLang="en-US" dirty="0"/>
              <a:t>、</a:t>
            </a:r>
            <a:r>
              <a:rPr lang="en-US" altLang="zh-TW" dirty="0"/>
              <a:t>HI</a:t>
            </a:r>
            <a:r>
              <a:rPr lang="zh-TW" altLang="en-US" dirty="0"/>
              <a:t>來做分析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F96C90-82C8-4A8C-A5F6-3AF03046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8D693E-C75B-4D60-9BF8-8D0B890A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467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3B3BB1-5746-464F-84F5-6A7A0B7B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觀察除了</a:t>
            </a:r>
            <a:r>
              <a:rPr lang="en-US" altLang="zh-TW" dirty="0"/>
              <a:t>REM</a:t>
            </a:r>
            <a:r>
              <a:rPr lang="zh-TW" altLang="en-US" dirty="0"/>
              <a:t>以外有無明顯現象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16385-8107-46A3-8EEB-EFCCACFE3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DBC005-E8CA-4C0B-A4A5-E0664729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70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898C7F-02A1-415E-B471-653F33B3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3B71EC-37BF-425F-B480-E6B8EE367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林政佑醫師</a:t>
            </a:r>
            <a:endParaRPr lang="en-US" altLang="zh-TW" dirty="0"/>
          </a:p>
          <a:p>
            <a:pPr lvl="1"/>
            <a:r>
              <a:rPr lang="en-US" altLang="zh-TW" dirty="0"/>
              <a:t>REM</a:t>
            </a:r>
            <a:r>
              <a:rPr lang="zh-TW" altLang="en-US" dirty="0"/>
              <a:t>影響人們的情緒控管和鞏固情緒記憶</a:t>
            </a:r>
            <a:endParaRPr lang="en-US" altLang="zh-TW" dirty="0"/>
          </a:p>
          <a:p>
            <a:pPr lvl="1"/>
            <a:r>
              <a:rPr lang="zh-TW" altLang="en-US" dirty="0"/>
              <a:t>在</a:t>
            </a:r>
            <a:r>
              <a:rPr lang="en-US" altLang="zh-TW" dirty="0"/>
              <a:t>PTSD</a:t>
            </a:r>
            <a:r>
              <a:rPr lang="zh-TW" altLang="en-US" dirty="0"/>
              <a:t>下</a:t>
            </a:r>
            <a:endParaRPr lang="en-US" altLang="zh-TW" dirty="0"/>
          </a:p>
          <a:p>
            <a:pPr lvl="2"/>
            <a:r>
              <a:rPr lang="zh-TW" altLang="en-US" dirty="0"/>
              <a:t>更多</a:t>
            </a:r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density(REMs per REM sleep period)</a:t>
            </a:r>
          </a:p>
          <a:p>
            <a:pPr lvl="2"/>
            <a:r>
              <a:rPr lang="zh-TW" altLang="en-US" dirty="0"/>
              <a:t>更多</a:t>
            </a:r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sleep pressure(short REM latency</a:t>
            </a:r>
            <a:r>
              <a:rPr lang="zh-TW" altLang="en-US" dirty="0"/>
              <a:t>、</a:t>
            </a:r>
            <a:r>
              <a:rPr lang="en-US" altLang="zh-TW" dirty="0"/>
              <a:t>long average REM sleep episode)</a:t>
            </a:r>
          </a:p>
          <a:p>
            <a:pPr lvl="2"/>
            <a:r>
              <a:rPr lang="zh-TW" altLang="en-US" dirty="0"/>
              <a:t>更多</a:t>
            </a:r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</a:t>
            </a:r>
          </a:p>
          <a:p>
            <a:pPr lvl="1"/>
            <a:r>
              <a:rPr lang="zh-TW" altLang="en-US" dirty="0"/>
              <a:t>在憂鬱情況下</a:t>
            </a:r>
            <a:endParaRPr lang="en-US" altLang="zh-TW" dirty="0"/>
          </a:p>
          <a:p>
            <a:pPr lvl="2"/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latency</a:t>
            </a:r>
            <a:r>
              <a:rPr lang="zh-TW" altLang="en-US" dirty="0"/>
              <a:t>減少</a:t>
            </a:r>
            <a:endParaRPr lang="en-US" altLang="zh-TW" dirty="0"/>
          </a:p>
          <a:p>
            <a:pPr lvl="2"/>
            <a:r>
              <a:rPr lang="en-US" altLang="zh-TW" dirty="0"/>
              <a:t>Total REM sleep duration</a:t>
            </a:r>
            <a:r>
              <a:rPr lang="zh-TW" altLang="en-US" dirty="0"/>
              <a:t>增加</a:t>
            </a:r>
            <a:endParaRPr lang="en-US" altLang="zh-TW" dirty="0"/>
          </a:p>
          <a:p>
            <a:pPr lvl="2"/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</a:t>
            </a:r>
            <a:r>
              <a:rPr lang="zh-TW" altLang="en-US" dirty="0"/>
              <a:t>增加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CAFF49-DD14-4876-8AC9-5C3B80A8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85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2BA45C-7191-4278-AF05-14C1AFD7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參數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BE4C53-E848-4FA9-BA46-CF125F0CA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 percent</a:t>
            </a:r>
          </a:p>
          <a:p>
            <a:pPr lvl="1"/>
            <a:r>
              <a:rPr lang="en-US" altLang="zh-TW" dirty="0"/>
              <a:t>(sum of the duration of REM fragmentation epochs/the duration of REM sleep during the night)*100</a:t>
            </a:r>
          </a:p>
          <a:p>
            <a:r>
              <a:rPr lang="en-US" altLang="zh-TW" dirty="0"/>
              <a:t>REM latency</a:t>
            </a:r>
          </a:p>
          <a:p>
            <a:pPr lvl="1"/>
            <a:r>
              <a:rPr lang="en-US" altLang="zh-TW" dirty="0"/>
              <a:t>latency from sleep onset to the first REM epoch</a:t>
            </a:r>
          </a:p>
          <a:p>
            <a:r>
              <a:rPr lang="en-US" altLang="zh-TW" dirty="0"/>
              <a:t>REM density</a:t>
            </a:r>
          </a:p>
          <a:p>
            <a:pPr lvl="1"/>
            <a:r>
              <a:rPr lang="en-US" altLang="zh-TW" dirty="0"/>
              <a:t>percent of rapid eye movements in relation to REM sleep duration</a:t>
            </a:r>
          </a:p>
          <a:p>
            <a:r>
              <a:rPr lang="en-US" altLang="zh-TW" dirty="0"/>
              <a:t>REM</a:t>
            </a:r>
            <a:r>
              <a:rPr lang="zh-TW" altLang="en-US" dirty="0"/>
              <a:t>總次數</a:t>
            </a:r>
            <a:endParaRPr lang="en-US" altLang="zh-TW" dirty="0"/>
          </a:p>
          <a:p>
            <a:r>
              <a:rPr lang="en-US" altLang="zh-TW" dirty="0"/>
              <a:t>REM</a:t>
            </a:r>
            <a:r>
              <a:rPr lang="zh-TW" altLang="en-US" dirty="0"/>
              <a:t>總時間</a:t>
            </a:r>
            <a:endParaRPr lang="en-US" altLang="zh-TW" dirty="0"/>
          </a:p>
          <a:p>
            <a:r>
              <a:rPr lang="zh-TW" altLang="en-US" dirty="0"/>
              <a:t>每個</a:t>
            </a:r>
            <a:r>
              <a:rPr lang="en-US" altLang="zh-TW" dirty="0"/>
              <a:t>REM</a:t>
            </a:r>
            <a:r>
              <a:rPr lang="zh-TW" altLang="en-US" dirty="0"/>
              <a:t>平均長度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CCBE54-69FE-4D14-B734-90991701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78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2307EE-4044-49E1-842B-FE439589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</a:t>
            </a:r>
            <a:r>
              <a:rPr lang="zh-TW" altLang="en-US" dirty="0"/>
              <a:t>計算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B592FD-5A0B-4C41-A5F7-B16B06D18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左右</a:t>
            </a:r>
            <a:r>
              <a:rPr lang="en-US" altLang="zh-TW" dirty="0"/>
              <a:t>EOG</a:t>
            </a:r>
            <a:r>
              <a:rPr lang="zh-TW" altLang="en-US" dirty="0"/>
              <a:t>相減絕對值取出反向眼動特徵 </a:t>
            </a:r>
            <a:r>
              <a:rPr lang="en-US" altLang="zh-TW" dirty="0"/>
              <a:t>* 0.5</a:t>
            </a:r>
          </a:p>
          <a:p>
            <a:r>
              <a:rPr lang="zh-TW" altLang="en-US" dirty="0"/>
              <a:t>左右</a:t>
            </a:r>
            <a:r>
              <a:rPr lang="en-US" altLang="zh-TW" dirty="0"/>
              <a:t>EOG</a:t>
            </a:r>
            <a:r>
              <a:rPr lang="zh-TW" altLang="en-US" dirty="0"/>
              <a:t>分別後項減前項取出眼動陡峭程度 * </a:t>
            </a:r>
            <a:r>
              <a:rPr lang="en-US" altLang="zh-TW" dirty="0"/>
              <a:t>sampling rate</a:t>
            </a:r>
          </a:p>
          <a:p>
            <a:endParaRPr lang="en-US" altLang="zh-TW" dirty="0"/>
          </a:p>
          <a:p>
            <a:r>
              <a:rPr lang="zh-TW" altLang="en-US" dirty="0"/>
              <a:t>將兩值相加</a:t>
            </a:r>
            <a:endParaRPr lang="en-US" altLang="zh-TW" dirty="0"/>
          </a:p>
          <a:p>
            <a:r>
              <a:rPr lang="zh-TW" altLang="en-US" dirty="0"/>
              <a:t>設</a:t>
            </a:r>
            <a:r>
              <a:rPr lang="en-US" altLang="zh-TW" dirty="0"/>
              <a:t>threshold1 &gt; 0.025 </a:t>
            </a:r>
            <a:r>
              <a:rPr lang="zh-TW" altLang="en-US" dirty="0"/>
              <a:t>超過則視為快速眼動</a:t>
            </a:r>
            <a:endParaRPr lang="en-US" altLang="zh-TW" dirty="0"/>
          </a:p>
          <a:p>
            <a:r>
              <a:rPr lang="zh-TW" altLang="en-US" dirty="0"/>
              <a:t>設</a:t>
            </a:r>
            <a:r>
              <a:rPr lang="en-US" altLang="zh-TW" dirty="0"/>
              <a:t>threshold2 &lt; 1</a:t>
            </a:r>
            <a:r>
              <a:rPr lang="zh-TW" altLang="en-US" dirty="0"/>
              <a:t> 超過則視為受</a:t>
            </a:r>
            <a:r>
              <a:rPr lang="en-US" altLang="zh-TW" dirty="0"/>
              <a:t>arousal</a:t>
            </a:r>
            <a:r>
              <a:rPr lang="zh-TW" altLang="en-US" dirty="0"/>
              <a:t>影響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找到第</a:t>
            </a:r>
            <a:r>
              <a:rPr lang="en-US" altLang="zh-TW" dirty="0"/>
              <a:t>1</a:t>
            </a:r>
            <a:r>
              <a:rPr lang="zh-TW" altLang="en-US" dirty="0"/>
              <a:t>個快速眼動後尋找後面</a:t>
            </a:r>
            <a:r>
              <a:rPr lang="en-US" altLang="zh-TW" dirty="0"/>
              <a:t>1</a:t>
            </a:r>
            <a:r>
              <a:rPr lang="zh-TW" altLang="en-US" dirty="0"/>
              <a:t>秒內有無快速眼動，有則視為連續</a:t>
            </a:r>
            <a:endParaRPr lang="en-US" altLang="zh-TW" dirty="0"/>
          </a:p>
          <a:p>
            <a:r>
              <a:rPr lang="zh-TW" altLang="en-US" dirty="0"/>
              <a:t>小於</a:t>
            </a:r>
            <a:r>
              <a:rPr lang="en-US" altLang="zh-TW" dirty="0"/>
              <a:t>0.1</a:t>
            </a:r>
            <a:r>
              <a:rPr lang="zh-TW" altLang="en-US" dirty="0"/>
              <a:t>秒的區間不算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C60BDE-80E8-479F-80C2-36C704E8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14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964E3-328A-47B8-89CF-A1216860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density</a:t>
            </a:r>
            <a:r>
              <a:rPr lang="zh-TW" altLang="en-US" dirty="0"/>
              <a:t>計算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29A1EC-BDB8-4165-A05F-BC24046B5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234EAA-BBFA-4F45-B812-789E51BF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82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886FCF-38F7-45F6-BAB5-315DD278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</a:t>
            </a:r>
            <a:r>
              <a:rPr lang="zh-TW" altLang="en-US" dirty="0"/>
              <a:t>計算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60F1BA-6823-455B-AEE4-3ADECBC0F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大區段中被</a:t>
            </a:r>
            <a:r>
              <a:rPr lang="en-US" altLang="zh-TW" dirty="0"/>
              <a:t>Arousal</a:t>
            </a:r>
            <a:r>
              <a:rPr lang="zh-TW" altLang="en-US" dirty="0"/>
              <a:t>影響的小區段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在睡眠階段圖中找出</a:t>
            </a:r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period</a:t>
            </a:r>
            <a:r>
              <a:rPr lang="zh-TW" altLang="en-US" dirty="0"/>
              <a:t>，每個區段中若有 </a:t>
            </a:r>
            <a:r>
              <a:rPr lang="en-US" altLang="zh-TW" dirty="0"/>
              <a:t>&lt;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r>
              <a:rPr lang="zh-TW" altLang="en-US" dirty="0"/>
              <a:t> 因</a:t>
            </a:r>
            <a:r>
              <a:rPr lang="en-US" altLang="zh-TW" dirty="0"/>
              <a:t>Arousal</a:t>
            </a:r>
            <a:r>
              <a:rPr lang="zh-TW" altLang="en-US" dirty="0"/>
              <a:t>產生的</a:t>
            </a:r>
            <a:r>
              <a:rPr lang="en-US" altLang="zh-TW" dirty="0"/>
              <a:t>NREM</a:t>
            </a:r>
            <a:r>
              <a:rPr lang="zh-TW" altLang="en-US" dirty="0"/>
              <a:t> </a:t>
            </a:r>
            <a:r>
              <a:rPr lang="en-US" altLang="zh-TW" dirty="0"/>
              <a:t>period</a:t>
            </a:r>
            <a:r>
              <a:rPr lang="zh-TW" altLang="en-US" dirty="0"/>
              <a:t>，則視為</a:t>
            </a:r>
            <a:r>
              <a:rPr lang="en-US" altLang="zh-TW" dirty="0"/>
              <a:t>fragmentation</a:t>
            </a:r>
            <a:r>
              <a:rPr lang="zh-TW" altLang="en-US" dirty="0"/>
              <a:t>，否則視為新的</a:t>
            </a:r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/>
              <a:t>period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F53958-B17F-411F-8BE2-4884AA0F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127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886FCF-38F7-45F6-BAB5-315DD278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</a:t>
            </a:r>
            <a:r>
              <a:rPr lang="zh-TW" altLang="en-US" dirty="0"/>
              <a:t> </a:t>
            </a:r>
            <a:r>
              <a:rPr lang="en-US" altLang="zh-TW" dirty="0"/>
              <a:t>fragmentation</a:t>
            </a:r>
            <a:r>
              <a:rPr lang="zh-TW" altLang="en-US" dirty="0"/>
              <a:t>計算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60F1BA-6823-455B-AEE4-3ADECBC0F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F53958-B17F-411F-8BE2-4884AA0F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0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07E4D6-4C3C-4421-9019-1A9A33A1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從整體來觀察噪音暴露與非暴露環境下的</a:t>
            </a:r>
            <a:r>
              <a:rPr lang="en-US" altLang="zh-TW" dirty="0"/>
              <a:t>REM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32412-85A2-4A93-B43B-C13165D7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943743-1D99-4716-AB64-C08A3B5C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560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4939B-FFA5-421B-A3CF-62E5074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從正常狀態下的</a:t>
            </a:r>
            <a:r>
              <a:rPr lang="en-US" altLang="zh-TW" dirty="0"/>
              <a:t>cortisol</a:t>
            </a:r>
            <a:r>
              <a:rPr lang="zh-TW" altLang="en-US" dirty="0"/>
              <a:t>來做分析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697D29-E482-44CA-9367-80E0DD3EB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D20E-B6E8-43F0-A3C8-32C57EE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EE04-BD3A-40AA-92AC-647453D5DAD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41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4263</TotalTime>
  <Words>357</Words>
  <Application>Microsoft Office PowerPoint</Application>
  <PresentationFormat>寬螢幕</PresentationFormat>
  <Paragraphs>62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</vt:lpstr>
      <vt:lpstr>Office 佈景主題</vt:lpstr>
      <vt:lpstr>輪班工人暴露噪音下REM片斷化分析</vt:lpstr>
      <vt:lpstr>研究目的</vt:lpstr>
      <vt:lpstr>REM參數</vt:lpstr>
      <vt:lpstr>REM density計算</vt:lpstr>
      <vt:lpstr>REM density計算</vt:lpstr>
      <vt:lpstr>REM fragmentation計算</vt:lpstr>
      <vt:lpstr>REM fragmentation計算</vt:lpstr>
      <vt:lpstr>從整體來觀察噪音暴露與非暴露環境下的REM</vt:lpstr>
      <vt:lpstr>從正常狀態下的cortisol來做分析</vt:lpstr>
      <vt:lpstr>從噪音環境下cortisol明顯上升的例子來做分析</vt:lpstr>
      <vt:lpstr>從年齡來做分析</vt:lpstr>
      <vt:lpstr>從年資來做分析</vt:lpstr>
      <vt:lpstr>從主觀壓力指數量表(VAS)來做分析</vt:lpstr>
      <vt:lpstr>從AHI、AI、HI來做分析</vt:lpstr>
      <vt:lpstr>觀察除了REM以外有無明顯現象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PSG報告系統</dc:title>
  <dc:creator>李奕翔</dc:creator>
  <cp:lastModifiedBy>李奕翔</cp:lastModifiedBy>
  <cp:revision>41</cp:revision>
  <dcterms:created xsi:type="dcterms:W3CDTF">2021-07-06T08:18:21Z</dcterms:created>
  <dcterms:modified xsi:type="dcterms:W3CDTF">2021-07-29T06:30:26Z</dcterms:modified>
</cp:coreProperties>
</file>