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373" r:id="rId3"/>
    <p:sldId id="374" r:id="rId4"/>
    <p:sldId id="385" r:id="rId5"/>
    <p:sldId id="394" r:id="rId6"/>
    <p:sldId id="395" r:id="rId7"/>
    <p:sldId id="375" r:id="rId8"/>
    <p:sldId id="386" r:id="rId9"/>
    <p:sldId id="384" r:id="rId10"/>
    <p:sldId id="376" r:id="rId11"/>
    <p:sldId id="387" r:id="rId12"/>
    <p:sldId id="396" r:id="rId13"/>
    <p:sldId id="377" r:id="rId14"/>
    <p:sldId id="388" r:id="rId15"/>
    <p:sldId id="397" r:id="rId16"/>
    <p:sldId id="378" r:id="rId17"/>
    <p:sldId id="389" r:id="rId18"/>
    <p:sldId id="398" r:id="rId19"/>
    <p:sldId id="379" r:id="rId20"/>
    <p:sldId id="390" r:id="rId21"/>
    <p:sldId id="399" r:id="rId22"/>
    <p:sldId id="380" r:id="rId23"/>
    <p:sldId id="391" r:id="rId24"/>
    <p:sldId id="400" r:id="rId25"/>
    <p:sldId id="381" r:id="rId26"/>
    <p:sldId id="392" r:id="rId27"/>
    <p:sldId id="401" r:id="rId28"/>
    <p:sldId id="382" r:id="rId29"/>
    <p:sldId id="393" r:id="rId30"/>
    <p:sldId id="40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EE2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12" autoAdjust="0"/>
  </p:normalViewPr>
  <p:slideViewPr>
    <p:cSldViewPr snapToGrid="0">
      <p:cViewPr varScale="1">
        <p:scale>
          <a:sx n="60" d="100"/>
          <a:sy n="60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碩一睡眠判讀報告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2022/02/10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P76104281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49.5%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30712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507BEF-BA94-48AA-8395-9BF683562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"/>
          <a:stretch/>
        </p:blipFill>
        <p:spPr>
          <a:xfrm>
            <a:off x="162448" y="2317057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P76104281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67.9%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10977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95.9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78.5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860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3E17B7-0821-49DA-8617-9A2C1F99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" y="2144713"/>
            <a:ext cx="12192000" cy="1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6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P76104281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4" y="5631065"/>
            <a:ext cx="4674869" cy="971917"/>
          </a:xfrm>
        </p:spPr>
        <p:txBody>
          <a:bodyPr>
            <a:norm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87.3%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93%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100"/>
            <a:ext cx="12192000" cy="971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57625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24500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98.6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36.6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63.4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40441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96.9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33.3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66.7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0E5C3E-6F30-4001-A669-02A3C7C9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5889"/>
            <a:ext cx="12192000" cy="83173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A3E823C-D0D6-40B3-A93C-FD461DB4E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21224"/>
            <a:ext cx="12192000" cy="8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P76104215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69.2%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7352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90.1%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8637A0-63A0-4740-B56D-5724A673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293536"/>
            <a:ext cx="11867104" cy="9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P76104215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51.6%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17522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69.2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95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F633C2-9FF3-4E53-B144-DF00643A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577"/>
            <a:ext cx="12192000" cy="10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P76104215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5" y="5631065"/>
            <a:ext cx="4947584" cy="971917"/>
          </a:xfrm>
        </p:spPr>
        <p:txBody>
          <a:bodyPr>
            <a:norm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69.2%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87%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100"/>
            <a:ext cx="12192000" cy="971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57625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06833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95.8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07233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5D8118-5033-4C9C-8828-BB620FE9B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" y="1029193"/>
            <a:ext cx="12192000" cy="82843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3D47485-4B44-4897-B033-29DDD4FEF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27620"/>
            <a:ext cx="12192000" cy="8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P76104663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48.7%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81897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644559-3572-4446-8A24-88E78083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15846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P76104663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81.7%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30304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95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399F9F-97C2-4F5B-9B57-243910CF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577"/>
            <a:ext cx="12192000" cy="10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8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P76104663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5" y="5631065"/>
            <a:ext cx="4947584" cy="971917"/>
          </a:xfrm>
        </p:spPr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76.5%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87.3%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100"/>
            <a:ext cx="12192000" cy="971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57625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98483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98.2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69.3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30.7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7044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97.9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2.1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777AE3-62D0-44BC-A89A-2E20D3EA8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6757"/>
            <a:ext cx="12192000" cy="81086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769FB82-4991-4FEA-947C-FAB405016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0157"/>
            <a:ext cx="12192000" cy="8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4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P76104526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35.6%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37001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1D951F-9893-45D7-B35D-EED2F6E0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277912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80983-BC0F-4DAF-AEBF-BFD6CEE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選用的睡眠資料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DEEB29-E9A7-4E01-84C3-EEE6912E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485F7CA-667D-4218-BED5-F9DACA33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537221"/>
          </a:xfrm>
        </p:spPr>
        <p:txBody>
          <a:bodyPr>
            <a:normAutofit/>
          </a:bodyPr>
          <a:lstStyle/>
          <a:p>
            <a:r>
              <a:rPr lang="en-US" altLang="zh-TW" dirty="0"/>
              <a:t>I016 20191018_</a:t>
            </a:r>
            <a:r>
              <a:rPr lang="zh-TW" altLang="en-US" dirty="0"/>
              <a:t>徐</a:t>
            </a:r>
            <a:r>
              <a:rPr lang="en-US" altLang="zh-TW" dirty="0"/>
              <a:t>O</a:t>
            </a:r>
            <a:r>
              <a:rPr lang="zh-TW" altLang="en-US" dirty="0"/>
              <a:t>文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7D5067-001A-495D-9A14-9EEEE479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945"/>
            <a:ext cx="8307310" cy="7095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C5EEE7-163B-42E4-88CB-AD3EA0440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84"/>
          <a:stretch/>
        </p:blipFill>
        <p:spPr>
          <a:xfrm>
            <a:off x="838200" y="2873829"/>
            <a:ext cx="7268589" cy="19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7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P76104526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77.3%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2010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93.6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1823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E87ECC-666C-466A-9D4C-36A95133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291"/>
            <a:ext cx="12192000" cy="11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P76104526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4" y="5631065"/>
            <a:ext cx="4690911" cy="971917"/>
          </a:xfrm>
        </p:spPr>
        <p:txBody>
          <a:bodyPr>
            <a:norm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72.7%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87%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100"/>
            <a:ext cx="12192000" cy="971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99214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57804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98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80.7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40087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2680BF-AB01-4D71-B4E5-A9B1293A4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1969"/>
            <a:ext cx="12192000" cy="84724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7785CDF-CEEB-4972-A215-C3AA6D5E0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66668"/>
            <a:ext cx="12192000" cy="7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Q56104068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23.3%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66025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BF8E7C-C62A-4594-9022-EED4E53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43510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Q56104068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45.2%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68324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7363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DA3D5E-9D1C-43EC-8F13-F4F5BC7C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169"/>
            <a:ext cx="12192000" cy="1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Q56104068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4" y="5631065"/>
            <a:ext cx="5252385" cy="971917"/>
          </a:xfrm>
        </p:spPr>
        <p:txBody>
          <a:bodyPr>
            <a:norm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72.7%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87%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100"/>
            <a:ext cx="12192000" cy="971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57625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63853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97.6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79.8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2.4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20.2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28761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691507-604F-4228-9F7F-62597E31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6757"/>
            <a:ext cx="12192000" cy="81086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FAF2B12-5777-47AF-B666-3E0B35DCD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2668"/>
            <a:ext cx="12192000" cy="8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Q56101036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33.5%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24800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76.4%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AC5D76-42E2-459B-80CA-B36F5EEF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35441"/>
            <a:ext cx="11867104" cy="9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Q56101036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76%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25999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99.8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363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A09E56-C2BD-404A-86B8-27AF052D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8543"/>
            <a:ext cx="12192000" cy="10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2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Q56101036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5" y="5631065"/>
            <a:ext cx="4551512" cy="971917"/>
          </a:xfrm>
        </p:spPr>
        <p:txBody>
          <a:bodyPr>
            <a:norm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69%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87%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100"/>
            <a:ext cx="12192000" cy="971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57625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67727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96.6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3.4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8585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6A08BE-1FAA-4B6C-B547-2FFA550C0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9241"/>
            <a:ext cx="12192000" cy="81838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BFCF47F-9E9A-43F3-BC85-6F2FF9475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730156"/>
            <a:ext cx="12192000" cy="8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P78091060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38.7%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25099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3382BA-1A38-42AC-B1A1-D5DBD089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65619"/>
            <a:ext cx="11867104" cy="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P78091060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77.8%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40278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955"/>
            <a:ext cx="12192000" cy="10946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75BC18-3516-468B-9286-3262DAF4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565"/>
            <a:ext cx="12192000" cy="10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8DEA2-C324-468C-BCBA-8058B2A7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Hypnogram</a:t>
            </a:r>
            <a:r>
              <a:rPr lang="zh-TW" altLang="en-US" dirty="0"/>
              <a:t>總覽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E6DF7-8757-44E1-9C80-0AAE4E1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1DBF6D-C78C-4FFE-9908-85F0ED11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882" y="0"/>
            <a:ext cx="12250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8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P78091060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5" y="5631065"/>
            <a:ext cx="4551512" cy="971917"/>
          </a:xfrm>
        </p:spPr>
        <p:txBody>
          <a:bodyPr>
            <a:norm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79.5%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87%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100"/>
            <a:ext cx="12192000" cy="971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57625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47223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93.8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50.8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49.2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73178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52C034-5540-4731-95B6-2BBAD2928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3086"/>
            <a:ext cx="12192000" cy="7945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2B4106D-399C-47F5-B8BA-0F199F0BE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0156"/>
            <a:ext cx="12192000" cy="8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8E11-4947-4A89-B7D4-77838600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FE3E443-F9F1-47AB-9BED-1690D99F1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78686" cy="694341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200F3-6778-4F83-B8F9-68B70116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9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FC6E7-7E38-49C8-999D-5F7EA31C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E531D77-6D2D-4909-A3A4-9806AB56F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485B7-0CA5-4EC6-9D59-A10116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6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CE556-BA94-4A11-9826-B8916E8D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33B4A15-E022-46DB-AF8A-675908E2C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D9F14D-6CF1-44D4-B575-0951C158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364" y="6221743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46.4%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8647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55.6%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17.9%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56.3%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48.9%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27.4%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12.1%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13.2%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54.7%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83CF144-8E3D-4D4A-A395-01B68E15A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"/>
          <a:stretch/>
        </p:blipFill>
        <p:spPr>
          <a:xfrm>
            <a:off x="150725" y="2332412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44" y="6261720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80.7%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14844"/>
              </p:ext>
            </p:extLst>
          </p:nvPr>
        </p:nvGraphicFramePr>
        <p:xfrm>
          <a:off x="720436" y="3429000"/>
          <a:ext cx="6923314" cy="302239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0186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3777075947"/>
                    </a:ext>
                  </a:extLst>
                </a:gridCol>
                <a:gridCol w="826641">
                  <a:extLst>
                    <a:ext uri="{9D8B030D-6E8A-4147-A177-3AD203B41FA5}">
                      <a16:colId xmlns:a16="http://schemas.microsoft.com/office/drawing/2014/main" val="434010502"/>
                    </a:ext>
                  </a:extLst>
                </a:gridCol>
              </a:tblGrid>
              <a:tr h="327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27268">
                <a:tc rowSpan="8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None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MA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CH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OH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002060"/>
                          </a:solidFill>
                        </a:rPr>
                        <a:t>MH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86.7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55.4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600782"/>
                  </a:ext>
                </a:extLst>
              </a:tr>
              <a:tr h="327268"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746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2CBAB1-E766-4A95-8CDB-0E5A15C66D45}"/>
              </a:ext>
            </a:extLst>
          </p:cNvPr>
          <p:cNvSpPr txBox="1"/>
          <p:nvPr/>
        </p:nvSpPr>
        <p:spPr>
          <a:xfrm>
            <a:off x="7995444" y="3429000"/>
            <a:ext cx="319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</a:t>
            </a:r>
            <a:r>
              <a:rPr lang="zh-TW" altLang="en-US" dirty="0"/>
              <a:t>：</a:t>
            </a:r>
            <a:r>
              <a:rPr lang="en-US" altLang="zh-TW" dirty="0"/>
              <a:t>Central Apnea</a:t>
            </a:r>
          </a:p>
          <a:p>
            <a:r>
              <a:rPr lang="en-US" altLang="zh-TW" dirty="0"/>
              <a:t>OA</a:t>
            </a:r>
            <a:r>
              <a:rPr lang="zh-TW" altLang="en-US" dirty="0"/>
              <a:t>：</a:t>
            </a:r>
            <a:r>
              <a:rPr lang="en-US" altLang="zh-TW" dirty="0"/>
              <a:t>Obstructive Apnea</a:t>
            </a:r>
          </a:p>
          <a:p>
            <a:r>
              <a:rPr lang="en-US" altLang="zh-TW" dirty="0"/>
              <a:t>MA</a:t>
            </a:r>
            <a:r>
              <a:rPr lang="zh-TW" altLang="en-US" dirty="0"/>
              <a:t>：</a:t>
            </a:r>
            <a:r>
              <a:rPr lang="en-US" altLang="zh-TW" dirty="0"/>
              <a:t>Mixed Apnea</a:t>
            </a:r>
          </a:p>
          <a:p>
            <a:r>
              <a:rPr lang="en-US" altLang="zh-TW" dirty="0"/>
              <a:t>CH</a:t>
            </a:r>
            <a:r>
              <a:rPr lang="zh-TW" altLang="en-US" dirty="0"/>
              <a:t>：</a:t>
            </a:r>
            <a:r>
              <a:rPr lang="en-US" altLang="zh-TW" dirty="0"/>
              <a:t>Central Hypopnea</a:t>
            </a:r>
          </a:p>
          <a:p>
            <a:r>
              <a:rPr lang="en-US" altLang="zh-TW" dirty="0"/>
              <a:t>OH</a:t>
            </a:r>
            <a:r>
              <a:rPr lang="zh-TW" altLang="en-US" dirty="0"/>
              <a:t>：</a:t>
            </a:r>
            <a:r>
              <a:rPr lang="en-US" altLang="zh-TW" dirty="0"/>
              <a:t>Obstructive Hypopnea</a:t>
            </a:r>
          </a:p>
          <a:p>
            <a:r>
              <a:rPr lang="en-US" altLang="zh-TW" dirty="0"/>
              <a:t>MH</a:t>
            </a:r>
            <a:r>
              <a:rPr lang="zh-TW" altLang="en-US" dirty="0"/>
              <a:t>：</a:t>
            </a:r>
            <a:r>
              <a:rPr lang="en-US" altLang="zh-TW" dirty="0"/>
              <a:t>Mixed Hypopnea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F7C9C0-14A1-4772-A306-7ECC0E29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329"/>
            <a:ext cx="12192000" cy="11177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52F46ED-BD7E-4206-AC4C-798E4946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606"/>
            <a:ext cx="12192000" cy="10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3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14" y="5631065"/>
            <a:ext cx="5252386" cy="971917"/>
          </a:xfrm>
        </p:spPr>
        <p:txBody>
          <a:bodyPr>
            <a:norm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整體一致性：</a:t>
            </a:r>
            <a:r>
              <a:rPr lang="en-US" altLang="zh-TW" dirty="0"/>
              <a:t>75.6%</a:t>
            </a:r>
          </a:p>
          <a:p>
            <a:r>
              <a:rPr lang="en-US" altLang="zh-TW" dirty="0"/>
              <a:t>SpO2</a:t>
            </a:r>
            <a:r>
              <a:rPr lang="zh-TW" altLang="en-US" dirty="0"/>
              <a:t> </a:t>
            </a:r>
            <a:r>
              <a:rPr lang="en-US" altLang="zh-TW" dirty="0" err="1"/>
              <a:t>Desat</a:t>
            </a:r>
            <a:r>
              <a:rPr lang="zh-TW" altLang="en-US" dirty="0"/>
              <a:t>整體一致性：</a:t>
            </a:r>
            <a:r>
              <a:rPr lang="en-US" altLang="zh-TW" dirty="0"/>
              <a:t>86.8%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A41E2-10AB-4B2C-B0A7-896DFA8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7697"/>
            <a:ext cx="12192000" cy="8553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44F5-D63D-4583-B861-5FBAF652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289"/>
            <a:ext cx="12192000" cy="872532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FC4EAE6-1C63-469A-9C28-0688BE9A5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5480"/>
              </p:ext>
            </p:extLst>
          </p:nvPr>
        </p:nvGraphicFramePr>
        <p:xfrm>
          <a:off x="396073" y="5235192"/>
          <a:ext cx="3120851" cy="13677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3102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96119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50815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95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65.5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Arousal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34.5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57DB76-A447-410A-B081-140C3928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49005"/>
              </p:ext>
            </p:extLst>
          </p:nvPr>
        </p:nvGraphicFramePr>
        <p:xfrm>
          <a:off x="3865683" y="5235192"/>
          <a:ext cx="3037532" cy="13677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806">
                  <a:extLst>
                    <a:ext uri="{9D8B030D-6E8A-4147-A177-3AD203B41FA5}">
                      <a16:colId xmlns:a16="http://schemas.microsoft.com/office/drawing/2014/main" val="968047447"/>
                    </a:ext>
                  </a:extLst>
                </a:gridCol>
                <a:gridCol w="774864">
                  <a:extLst>
                    <a:ext uri="{9D8B030D-6E8A-4147-A177-3AD203B41FA5}">
                      <a16:colId xmlns:a16="http://schemas.microsoft.com/office/drawing/2014/main" val="228249060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4205698966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3732080750"/>
                    </a:ext>
                  </a:extLst>
                </a:gridCol>
              </a:tblGrid>
              <a:tr h="2516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83899"/>
                  </a:ext>
                </a:extLst>
              </a:tr>
              <a:tr h="35433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937132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95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68.8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29198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Desat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31.3</a:t>
                      </a:r>
                      <a:endParaRPr lang="zh-TW" altLang="en-US" sz="1400" dirty="0"/>
                    </a:p>
                  </a:txBody>
                  <a:tcPr anchor="ctr"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9411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20E674-BAA0-4AA5-B3C1-23F88121CFF1}"/>
              </a:ext>
            </a:extLst>
          </p:cNvPr>
          <p:cNvSpPr txBox="1"/>
          <p:nvPr/>
        </p:nvSpPr>
        <p:spPr>
          <a:xfrm>
            <a:off x="1195753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r>
              <a:rPr lang="zh-TW" altLang="en-US" dirty="0"/>
              <a:t>一致性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C23F1-6BA5-4951-B30A-83CEC8E20A31}"/>
              </a:ext>
            </a:extLst>
          </p:cNvPr>
          <p:cNvSpPr txBox="1"/>
          <p:nvPr/>
        </p:nvSpPr>
        <p:spPr>
          <a:xfrm>
            <a:off x="4374589" y="4833257"/>
            <a:ext cx="20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SpO2 </a:t>
            </a:r>
            <a:r>
              <a:rPr lang="en-US" altLang="zh-TW" dirty="0" err="1"/>
              <a:t>Desat</a:t>
            </a:r>
            <a:r>
              <a:rPr lang="zh-TW" altLang="en-US" dirty="0"/>
              <a:t>一致性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AB22FDD-25F4-4670-A256-21B833C0E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6756"/>
            <a:ext cx="12192000" cy="872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0101BF4-C9DD-4392-888A-1C362C8D98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89"/>
          <a:stretch/>
        </p:blipFill>
        <p:spPr>
          <a:xfrm>
            <a:off x="0" y="2797593"/>
            <a:ext cx="12192000" cy="8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23152</TotalTime>
  <Words>1881</Words>
  <Application>Microsoft Office PowerPoint</Application>
  <PresentationFormat>寬螢幕</PresentationFormat>
  <Paragraphs>1154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Office 佈景主題</vt:lpstr>
      <vt:lpstr>碩一睡眠判讀報告</vt:lpstr>
      <vt:lpstr>選用的睡眠資料</vt:lpstr>
      <vt:lpstr>Hypnogram總覽</vt:lpstr>
      <vt:lpstr>PowerPoint 簡報</vt:lpstr>
      <vt:lpstr>PowerPoint 簡報</vt:lpstr>
      <vt:lpstr>PowerPoint 簡報</vt:lpstr>
      <vt:lpstr>Stage Agreement P76104621</vt:lpstr>
      <vt:lpstr>Event Agreement P76104621</vt:lpstr>
      <vt:lpstr>Arousal、SpO2 Agreement P76104621</vt:lpstr>
      <vt:lpstr>Stage Agreement P76104281</vt:lpstr>
      <vt:lpstr>Event Agreement P76104281</vt:lpstr>
      <vt:lpstr>Arousal、SpO2 Agreement P76104281</vt:lpstr>
      <vt:lpstr>Stage Agreement P76104215</vt:lpstr>
      <vt:lpstr>Event Agreement P76104215</vt:lpstr>
      <vt:lpstr>Arousal、SpO2 Agreement P76104215</vt:lpstr>
      <vt:lpstr>Stage Agreement P76104663</vt:lpstr>
      <vt:lpstr>Event Agreement P76104663</vt:lpstr>
      <vt:lpstr>Arousal、SpO2 Agreement P76104663</vt:lpstr>
      <vt:lpstr>Stage Agreement P76104526</vt:lpstr>
      <vt:lpstr>Event Agreement P76104526</vt:lpstr>
      <vt:lpstr>Arousal、SpO2 Agreement P76104526</vt:lpstr>
      <vt:lpstr>Stage Agreement Q56104068</vt:lpstr>
      <vt:lpstr>Event Agreement Q56104068</vt:lpstr>
      <vt:lpstr>Arousal、SpO2 Agreement Q56104068</vt:lpstr>
      <vt:lpstr>Stage Agreement Q56101036</vt:lpstr>
      <vt:lpstr>Event Agreement Q56101036</vt:lpstr>
      <vt:lpstr>Arousal、SpO2 Agreement Q56101036</vt:lpstr>
      <vt:lpstr>Stage Agreement P78091060</vt:lpstr>
      <vt:lpstr>Event Agreement P78091060</vt:lpstr>
      <vt:lpstr>Arousal、SpO2 Agreement P78091060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294</cp:revision>
  <dcterms:created xsi:type="dcterms:W3CDTF">2021-07-06T08:18:21Z</dcterms:created>
  <dcterms:modified xsi:type="dcterms:W3CDTF">2022-02-11T19:00:04Z</dcterms:modified>
</cp:coreProperties>
</file>