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0"/>
  </p:notesMasterIdLst>
  <p:sldIdLst>
    <p:sldId id="264" r:id="rId4"/>
    <p:sldId id="266" r:id="rId5"/>
    <p:sldId id="267" r:id="rId6"/>
    <p:sldId id="268" r:id="rId7"/>
    <p:sldId id="278" r:id="rId8"/>
    <p:sldId id="259" r:id="rId9"/>
    <p:sldId id="280" r:id="rId11"/>
    <p:sldId id="279" r:id="rId12"/>
  </p:sldIdLst>
  <p:sldSz cx="24386540" cy="13716000"/>
  <p:notesSz cx="13716000" cy="2438654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7F3"/>
    <a:srgbClr val="FA8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2397850" y="1828800"/>
            <a:ext cx="19600442" cy="51408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2397850" y="7120800"/>
            <a:ext cx="19600442" cy="29448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16927" y="1548000"/>
            <a:ext cx="21947886" cy="10965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397850" y="4968000"/>
            <a:ext cx="19600442" cy="20376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397850" y="7120800"/>
            <a:ext cx="19600442" cy="9432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7540" y="-151765"/>
            <a:ext cx="14100175" cy="1386776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5728" y="695604"/>
            <a:ext cx="2526498" cy="2958541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034766" y="10483799"/>
            <a:ext cx="2350911" cy="2301545"/>
          </a:xfrm>
          <a:prstGeom prst="rect">
            <a:avLst/>
          </a:prstGeom>
        </p:spPr>
      </p:pic>
      <p:sp>
        <p:nvSpPr>
          <p:cNvPr id="6" name="Object 5"/>
          <p:cNvSpPr/>
          <p:nvPr userDrawn="1"/>
        </p:nvSpPr>
        <p:spPr>
          <a:xfrm>
            <a:off x="16196310" y="784860"/>
            <a:ext cx="6410325" cy="832485"/>
          </a:xfrm>
          <a:prstGeom prst="roundRect">
            <a:avLst/>
          </a:prstGeom>
          <a:noFill/>
          <a:ln w="76200" cmpd="sng">
            <a:solidFill>
              <a:srgbClr val="83A7F3"/>
            </a:solidFill>
            <a:prstDash val="solid"/>
          </a:ln>
        </p:spPr>
        <p:txBody>
          <a:bodyPr wrap="square" lIns="0" tIns="0" rIns="0" bIns="0" rtlCol="0" anchor="ctr"/>
          <a:p>
            <a:pPr algn="ctr">
              <a:lnSpc>
                <a:spcPts val="6600"/>
              </a:lnSpc>
            </a:pPr>
            <a:r>
              <a:rPr lang="en-US" sz="4400" kern="0" spc="0" dirty="0">
                <a:solidFill>
                  <a:srgbClr val="83A7F3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jiangchengheiti-500W" pitchFamily="34" charset="-120"/>
              </a:rPr>
              <a:t>用爱发电的三维建模教程</a:t>
            </a:r>
            <a:endParaRPr lang="en-US" dirty="0">
              <a:latin typeface="江城黑体 500W" panose="020B0600000000000000" charset="-122"/>
              <a:ea typeface="江城黑体 500W" panose="020B0600000000000000" charset="-122"/>
            </a:endParaRPr>
          </a:p>
        </p:txBody>
      </p:sp>
      <p:sp>
        <p:nvSpPr>
          <p:cNvPr id="7" name="Object 6"/>
          <p:cNvSpPr/>
          <p:nvPr userDrawn="1"/>
        </p:nvSpPr>
        <p:spPr>
          <a:xfrm>
            <a:off x="1212850" y="3653790"/>
            <a:ext cx="10673080" cy="2947670"/>
          </a:xfrm>
          <a:prstGeom prst="rect">
            <a:avLst/>
          </a:prstGeom>
          <a:noFill/>
        </p:spPr>
        <p:txBody>
          <a:bodyPr wrap="square" lIns="0" tIns="0" rIns="0" bIns="0" rtlCol="0" anchor="ctr"/>
          <a:p>
            <a:pPr algn="ctr">
              <a:lnSpc>
                <a:spcPct val="210000"/>
              </a:lnSpc>
            </a:pPr>
            <a:r>
              <a:rPr lang="en-US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江城黑体 700W" panose="020B0A00000000000000" charset="-122"/>
              </a:rPr>
              <a:t>Blender科研绘图</a:t>
            </a:r>
            <a:endParaRPr lang="en-US" sz="8200" kern="0" spc="0" dirty="0">
              <a:solidFill>
                <a:srgbClr val="FFFFFF">
                  <a:alpha val="100000"/>
                </a:srgbClr>
              </a:solidFill>
              <a:latin typeface="江城黑体 700W" panose="020B0A00000000000000" charset="-122"/>
              <a:ea typeface="江城黑体 700W" panose="020B0A00000000000000" charset="-122"/>
              <a:cs typeface="江城黑体 700W" panose="020B0A00000000000000" charset="-122"/>
            </a:endParaRPr>
          </a:p>
          <a:p>
            <a:pPr algn="ctr">
              <a:lnSpc>
                <a:spcPct val="300000"/>
              </a:lnSpc>
            </a:pPr>
            <a:endParaRPr lang="en-US" dirty="0">
              <a:latin typeface="江城黑体 700W" panose="020B0A00000000000000" charset="-122"/>
              <a:ea typeface="江城黑体 700W" panose="020B0A00000000000000" charset="-122"/>
              <a:cs typeface="江城黑体 700W" panose="020B0A00000000000000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303905" y="5895975"/>
            <a:ext cx="6825615" cy="2172335"/>
          </a:xfrm>
          <a:solidFill>
            <a:srgbClr val="FA861A"/>
          </a:solidFill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kumimoji="0" lang="en-US" sz="9600" b="0" i="0" u="none" strike="noStrike" kern="0" cap="none" spc="0" normalizeH="0" baseline="0" noProof="1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defRPr>
            </a:lvl1pPr>
          </a:lstStyle>
          <a:p>
            <a:pPr lvl="0"/>
            <a:r>
              <a:rPr>
                <a:sym typeface="+mn-ea"/>
              </a:rPr>
              <a:t>此处编辑标题 	</a:t>
            </a:r>
            <a:endParaRPr>
              <a:sym typeface="+mn-ea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467485" y="8067675"/>
            <a:ext cx="9061450" cy="185991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kumimoji="0" lang="en-US" sz="8200" b="0" i="0" u="none" strike="noStrike" kern="0" cap="none" spc="0" normalizeH="0" baseline="0" noProof="1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  <a:sym typeface="+mn-ea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案例</a:t>
            </a:r>
            <a:r>
              <a:rPr altLang="zh-CN" dirty="0"/>
              <a:t>00</a:t>
            </a:r>
            <a:endParaRPr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7"/>
          <p:cNvSpPr/>
          <p:nvPr userDrawn="1"/>
        </p:nvSpPr>
        <p:spPr>
          <a:xfrm>
            <a:off x="0" y="726440"/>
            <a:ext cx="8674100" cy="1258570"/>
          </a:xfrm>
          <a:prstGeom prst="rect">
            <a:avLst/>
          </a:prstGeom>
          <a:solidFill>
            <a:srgbClr val="FA861A"/>
          </a:solidFill>
        </p:spPr>
        <p:txBody>
          <a:bodyPr wrap="square" lIns="0" tIns="0" rIns="0" bIns="0" rtlCol="0" anchor="ctr"/>
          <a:p>
            <a:pPr algn="ctr">
              <a:lnSpc>
                <a:spcPts val="12300"/>
              </a:lnSpc>
            </a:pPr>
            <a:r>
              <a:rPr lang="zh-CN" altLang="en-US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  <a:t>目</a:t>
            </a:r>
            <a:r>
              <a:rPr lang="en-US" altLang="zh-CN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  <a:t>    </a:t>
            </a:r>
            <a:r>
              <a:rPr lang="zh-CN" altLang="en-US" sz="8200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  <a:t>录</a:t>
            </a:r>
            <a:endParaRPr lang="zh-CN" altLang="en-US" sz="8200" kern="0" spc="0" dirty="0">
              <a:solidFill>
                <a:srgbClr val="FFFFFF">
                  <a:alpha val="100000"/>
                </a:srgbClr>
              </a:solidFill>
              <a:latin typeface="江城黑体 700W" panose="020B0A00000000000000" charset="-122"/>
              <a:ea typeface="江城黑体 700W" panose="020B0A00000000000000" charset="-122"/>
              <a:cs typeface="jiangchengheiti-700W" pitchFamily="34" charset="-12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1424305" y="3281045"/>
            <a:ext cx="13836015" cy="9518650"/>
          </a:xfrm>
        </p:spPr>
        <p:txBody>
          <a:bodyPr vert="horz" lIns="90000" tIns="46800" rIns="90000" bIns="46800" rtlCol="0">
            <a:noAutofit/>
          </a:bodyPr>
          <a:lstStyle/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1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2</a:t>
            </a:r>
            <a:endParaRPr>
              <a:sym typeface="+mn-ea"/>
            </a:endParaRPr>
          </a:p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3</a:t>
            </a:r>
            <a:endParaRPr>
              <a:sym typeface="+mn-ea"/>
            </a:endParaRPr>
          </a:p>
          <a:p>
            <a:pPr lvl="2" algn="l">
              <a:buClrTx/>
              <a:buSzTx/>
            </a:pPr>
            <a:r>
              <a:rPr>
                <a:sym typeface="+mn-ea"/>
              </a:rPr>
              <a:t>章节</a:t>
            </a:r>
            <a:r>
              <a:rPr lang="en-US" altLang="zh-CN">
                <a:sym typeface="+mn-ea"/>
              </a:rPr>
              <a:t>4</a:t>
            </a:r>
            <a:endParaRPr lang="en-US" altLang="zh-CN" dirty="0">
              <a:sym typeface="+mn-ea"/>
            </a:endParaRPr>
          </a:p>
        </p:txBody>
      </p:sp>
      <p:pic>
        <p:nvPicPr>
          <p:cNvPr id="3" name="图片 2" descr="Group 4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9015" y="697865"/>
            <a:ext cx="22865080" cy="12460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660" y="2980690"/>
            <a:ext cx="13836015" cy="9518650"/>
          </a:xfrm>
        </p:spPr>
        <p:txBody>
          <a:bodyPr vert="horz" lIns="90000" tIns="46800" rIns="90000" bIns="46800" rtlCol="0">
            <a:noAutofit/>
          </a:bodyPr>
          <a:lstStyle/>
          <a:p>
            <a:pPr lvl="2" algn="l">
              <a:buClrTx/>
              <a:buSzTx/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-184785" y="697865"/>
            <a:ext cx="8902065" cy="1288415"/>
          </a:xfrm>
          <a:solidFill>
            <a:srgbClr val="FA861A"/>
          </a:solidFill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kumimoji="0" lang="en-US" sz="8200" b="0" i="0" u="none" strike="noStrike" kern="0" cap="none" spc="0" normalizeH="0" baseline="0" noProof="1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defRPr>
            </a:lvl1pPr>
          </a:lstStyle>
          <a:p>
            <a:pPr lvl="0"/>
            <a:r>
              <a:rPr lang="zh-CN" altLang="en-US">
                <a:sym typeface="+mn-ea"/>
              </a:rPr>
              <a:t>章节</a:t>
            </a:r>
            <a:r>
              <a:rPr altLang="zh-CN">
                <a:sym typeface="+mn-ea"/>
              </a:rPr>
              <a:t>1</a:t>
            </a:r>
            <a:endParaRPr altLang="zh-CN">
              <a:sym typeface="+mn-ea"/>
            </a:endParaRPr>
          </a:p>
        </p:txBody>
      </p:sp>
      <p:pic>
        <p:nvPicPr>
          <p:cNvPr id="2" name="图片 1" descr="Group 4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9015" y="697865"/>
            <a:ext cx="22865080" cy="12460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 userDrawn="1"/>
        </p:nvSpPr>
        <p:spPr>
          <a:xfrm>
            <a:off x="1133594" y="622300"/>
            <a:ext cx="21706561" cy="12369800"/>
          </a:xfrm>
          <a:prstGeom prst="roundRect">
            <a:avLst>
              <a:gd name="adj" fmla="val 6247"/>
            </a:avLst>
          </a:prstGeom>
          <a:noFill/>
          <a:ln w="38100">
            <a:solidFill>
              <a:srgbClr val="B4CFF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3600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34228" y="621030"/>
            <a:ext cx="21912322" cy="12051030"/>
          </a:xfrm>
        </p:spPr>
        <p:txBody>
          <a:bodyPr>
            <a:noAutofit/>
          </a:bodyPr>
          <a:lstStyle>
            <a:lvl1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1pPr>
            <a:lvl2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2pPr>
            <a:lvl3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3pPr>
            <a:lvl4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4pPr>
            <a:lvl5pPr>
              <a:defRPr kumimoji="0" lang="zh-CN" altLang="en-US" sz="48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江城圆体 500W" panose="020B0600000000000000" charset="-122"/>
                <a:ea typeface="江城圆体 500W" panose="020B0600000000000000" charset="-122"/>
                <a:cs typeface="+mn-cs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759133" y="12700000"/>
            <a:ext cx="5401239" cy="63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8233634" y="12700000"/>
            <a:ext cx="7919275" cy="63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17222994" y="12700000"/>
            <a:ext cx="5401239" cy="63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16927" y="2980800"/>
            <a:ext cx="21940685" cy="951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982015" y="7696800"/>
            <a:ext cx="15539218" cy="15336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982015" y="9230400"/>
            <a:ext cx="15539218" cy="173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16927" y="3002400"/>
            <a:ext cx="10354678" cy="94968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824536" y="3002400"/>
            <a:ext cx="10354678" cy="94968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16927" y="2858400"/>
            <a:ext cx="10685913" cy="7632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16927" y="3708000"/>
            <a:ext cx="10685913" cy="87912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2472799" y="2843458"/>
            <a:ext cx="10685913" cy="7632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2472799" y="3708000"/>
            <a:ext cx="10685913" cy="87912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927" y="1216800"/>
            <a:ext cx="21940685" cy="1411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16927" y="3110400"/>
            <a:ext cx="10467244" cy="9216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2702123" y="3110400"/>
            <a:ext cx="10455489" cy="9216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0471732" y="1828800"/>
            <a:ext cx="2088217" cy="100584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828990" y="1828800"/>
            <a:ext cx="18340310" cy="10058400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4800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16927" y="1216800"/>
            <a:ext cx="21940685" cy="14112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16927" y="2980800"/>
            <a:ext cx="21940685" cy="951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224128" y="12628800"/>
            <a:ext cx="5400562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232857" y="12628800"/>
            <a:ext cx="7920825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7757050" y="12628800"/>
            <a:ext cx="5400562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41148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A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216927" y="1216800"/>
            <a:ext cx="21940685" cy="14112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1216927" y="2980800"/>
            <a:ext cx="21940685" cy="951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2" algn="l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第二级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第四级</a:t>
            </a:r>
            <a:endParaRPr lang="zh-CN" altLang="en-US" dirty="0"/>
          </a:p>
          <a:p>
            <a:pPr lvl="2" algn="l">
              <a:buClrTx/>
              <a:buSzTx/>
            </a:pPr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7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7.jpe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4590" y="6031230"/>
            <a:ext cx="6412865" cy="1924685"/>
          </a:xfrm>
        </p:spPr>
        <p:txBody>
          <a:bodyPr>
            <a:noAutofit/>
          </a:bodyPr>
          <a:p>
            <a:pPr algn="ctr"/>
            <a:r>
              <a:rPr lang="zh-CN" altLang="en-US" sz="13800"/>
              <a:t>纳米花</a:t>
            </a:r>
            <a:endParaRPr lang="zh-CN" altLang="en-US" sz="13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80298" y="8067675"/>
            <a:ext cx="9061450" cy="1859915"/>
          </a:xfrm>
        </p:spPr>
        <p:txBody>
          <a:bodyPr/>
          <a:p>
            <a:pPr algn="ctr"/>
            <a:r>
              <a:rPr lang="zh-CN" altLang="en-US"/>
              <a:t>案例</a:t>
            </a:r>
            <a:r>
              <a:rPr altLang="zh-CN"/>
              <a:t>17</a:t>
            </a:r>
            <a:endParaRPr altLang="zh-CN"/>
          </a:p>
        </p:txBody>
      </p:sp>
      <p:pic>
        <p:nvPicPr>
          <p:cNvPr id="6" name="图片 5" descr="Fram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2665" y="10821035"/>
            <a:ext cx="3707765" cy="1724660"/>
          </a:xfrm>
          <a:prstGeom prst="rect">
            <a:avLst/>
          </a:prstGeom>
        </p:spPr>
      </p:pic>
      <p:pic>
        <p:nvPicPr>
          <p:cNvPr id="7" name="图片 6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20" y="1511300"/>
            <a:ext cx="21848445" cy="12289790"/>
          </a:xfrm>
          <a:prstGeom prst="rect">
            <a:avLst/>
          </a:prstGeom>
          <a:effectLst>
            <a:outerShdw blurRad="406400" dist="762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 descr="Fram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555" y="12706985"/>
            <a:ext cx="3914140" cy="1819910"/>
          </a:xfrm>
          <a:prstGeom prst="rect">
            <a:avLst/>
          </a:prstGeom>
        </p:spPr>
      </p:pic>
      <p:pic>
        <p:nvPicPr>
          <p:cNvPr id="5" name="图片 4" descr="Fram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695" y="12706985"/>
            <a:ext cx="3451860" cy="1820545"/>
          </a:xfrm>
          <a:prstGeom prst="rect">
            <a:avLst/>
          </a:prstGeom>
        </p:spPr>
      </p:pic>
      <p:pic>
        <p:nvPicPr>
          <p:cNvPr id="8" name="图片 7" descr="Fram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665" y="12545695"/>
            <a:ext cx="3792220" cy="1819910"/>
          </a:xfrm>
          <a:prstGeom prst="rect">
            <a:avLst/>
          </a:prstGeom>
        </p:spPr>
      </p:pic>
      <p:pic>
        <p:nvPicPr>
          <p:cNvPr id="9" name="图片 8" descr="Fram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695" y="10725785"/>
            <a:ext cx="3914140" cy="1819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花瓣建模</a:t>
            </a:r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  <a:p>
            <a:pPr marL="1600200" lvl="1" indent="-1143000" algn="l">
              <a:buFont typeface="Arial" panose="020B0604020202020204" pitchFamily="34" charset="0"/>
              <a:buChar char="•"/>
            </a:pPr>
            <a:r>
              <a:rPr lang="zh-CN" sz="77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修改器建模</a:t>
            </a:r>
            <a:endParaRPr lang="zh-CN" sz="77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毛发系统</a:t>
            </a:r>
            <a:endParaRPr lang="en-US" altLang="zh-CN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zh-CN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材质</a:t>
            </a:r>
            <a:r>
              <a:rPr lang="en-US" altLang="zh-CN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&amp;</a:t>
            </a:r>
            <a:r>
              <a:rPr lang="zh-CN" altLang="en-US" sz="8800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输出</a:t>
            </a:r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  <a:p>
            <a:endParaRPr lang="zh-CN" altLang="en-US" sz="8800" smtClean="0">
              <a:solidFill>
                <a:schemeClr val="bg1"/>
              </a:solidFill>
              <a:latin typeface="江城圆体 500W" panose="020B0600000000000000" charset="-122"/>
              <a:ea typeface="江城圆体 500W" panose="020B0600000000000000" charset="-122"/>
              <a:sym typeface="+mn-ea"/>
            </a:endParaRPr>
          </a:p>
        </p:txBody>
      </p:sp>
      <p:pic>
        <p:nvPicPr>
          <p:cNvPr id="7" name="图片 6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7260" y="1640205"/>
            <a:ext cx="21635720" cy="12170410"/>
          </a:xfrm>
          <a:prstGeom prst="rect">
            <a:avLst/>
          </a:prstGeom>
          <a:effectLst>
            <a:outerShdw blurRad="406400" dist="762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8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圆环到扇形</a:t>
            </a:r>
            <a:endParaRPr lang="zh-CN" sz="8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r>
              <a:rPr lang="zh-CN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置换修改器</a:t>
            </a:r>
            <a:endParaRPr lang="zh-CN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r>
              <a:rPr lang="zh-CN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实体化修改器</a:t>
            </a:r>
            <a:endParaRPr lang="zh-CN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lvl="1"/>
            <a:r>
              <a:rPr lang="zh-CN" sz="6125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自动光滑</a:t>
            </a:r>
            <a:endParaRPr lang="zh-CN" sz="6125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lvl="0"/>
            <a:r>
              <a:rPr lang="zh-CN" sz="7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细分修改器</a:t>
            </a:r>
            <a:endParaRPr lang="zh-CN" sz="7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lvl="0"/>
            <a:r>
              <a:rPr lang="zh-CN" sz="7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经纬球</a:t>
            </a:r>
            <a:endParaRPr lang="zh-CN" sz="7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花瓣建模</a:t>
            </a:r>
            <a:br>
              <a:rPr lang="zh-CN" altLang="en-US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3785" y="2714625"/>
            <a:ext cx="10994390" cy="8634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  <a:sym typeface="+mn-ea"/>
              </a:rPr>
              <a:t>毛发系统</a:t>
            </a:r>
            <a:br>
              <a:rPr lang="en-US" altLang="zh-CN" smtClean="0">
                <a:solidFill>
                  <a:schemeClr val="bg1"/>
                </a:solidFill>
                <a:latin typeface="江城圆体 500W" panose="020B0600000000000000" charset="-122"/>
                <a:ea typeface="江城圆体 500W" panose="020B0600000000000000" charset="-122"/>
              </a:rPr>
            </a:br>
            <a:br>
              <a:rPr lang="zh-CN" altLang="en-US" kern="0" spc="0" dirty="0">
                <a:solidFill>
                  <a:srgbClr val="FFFFFF">
                    <a:alpha val="100000"/>
                  </a:srgbClr>
                </a:solidFill>
                <a:latin typeface="江城黑体 700W" panose="020B0A00000000000000" charset="-122"/>
                <a:ea typeface="江城黑体 700W" panose="020B0A00000000000000" charset="-122"/>
                <a:cs typeface="jiangchengheiti-700W" pitchFamily="34" charset="-120"/>
              </a:rPr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81985" y="2289175"/>
            <a:ext cx="5890895" cy="10767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8020" y="2622550"/>
            <a:ext cx="12795250" cy="8401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0" indent="-1143000">
              <a:buFont typeface="Arial" panose="020B0604020202020204" pitchFamily="34" charset="0"/>
              <a:buChar char="•"/>
            </a:pPr>
            <a:r>
              <a:rPr lang="zh-CN" sz="6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将Number设置下面设置为了3000</a:t>
            </a:r>
            <a:endParaRPr lang="zh-CN" sz="6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sz="6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zh-CN" sz="6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发射源设置为顶点 修改器堆栈，</a:t>
            </a:r>
            <a:endParaRPr lang="zh-CN" sz="6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sz="6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zh-CN" sz="6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渲染实例物体选择圆环图片</a:t>
            </a:r>
            <a:endParaRPr lang="zh-CN" sz="6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sz="6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zh-CN" sz="6000" kern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  <a:sym typeface="+mn-ea"/>
              </a:rPr>
              <a:t>同时在旋转选项中，将随机，相位及随机化阶段均进行一定的调节，</a:t>
            </a:r>
            <a:endParaRPr lang="zh-CN" sz="6000" kern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材质</a:t>
            </a:r>
            <a:r>
              <a:rPr altLang="zh-CN"/>
              <a:t>&amp;</a:t>
            </a:r>
            <a:r>
              <a:rPr lang="zh-CN" altLang="en-US"/>
              <a:t>输出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835" y="2781300"/>
            <a:ext cx="11266170" cy="6834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03420" y="9858375"/>
            <a:ext cx="1563687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smtClean="0">
                <a:solidFill>
                  <a:schemeClr val="bg1"/>
                </a:solidFill>
                <a:latin typeface="江城黑体 300W" panose="020B0400000000000000" charset="-122"/>
                <a:ea typeface="江城黑体 300W" panose="020B0400000000000000" charset="-122"/>
                <a:cs typeface="江城黑体 300W" panose="020B0400000000000000" charset="-122"/>
                <a:sym typeface="+mn-ea"/>
              </a:rPr>
              <a:t>内置</a:t>
            </a:r>
            <a:r>
              <a:rPr lang="en-US" altLang="zh-CN" sz="3200" smtClean="0">
                <a:solidFill>
                  <a:schemeClr val="bg1"/>
                </a:solidFill>
                <a:latin typeface="江城黑体 300W" panose="020B0400000000000000" charset="-122"/>
                <a:ea typeface="江城黑体 300W" panose="020B0400000000000000" charset="-122"/>
                <a:cs typeface="江城黑体 300W" panose="020B0400000000000000" charset="-122"/>
                <a:sym typeface="+mn-ea"/>
              </a:rPr>
              <a:t>Hdr</a:t>
            </a:r>
            <a:r>
              <a:rPr lang="zh-CN" altLang="en-US" sz="3200" smtClean="0">
                <a:solidFill>
                  <a:schemeClr val="bg1"/>
                </a:solidFill>
                <a:latin typeface="江城黑体 300W" panose="020B0400000000000000" charset="-122"/>
                <a:ea typeface="江城黑体 300W" panose="020B0400000000000000" charset="-122"/>
                <a:cs typeface="江城黑体 300W" panose="020B0400000000000000" charset="-122"/>
                <a:sym typeface="+mn-ea"/>
              </a:rPr>
              <a:t>路径</a:t>
            </a:r>
            <a:endParaRPr lang="zh-CN" altLang="en-US" sz="3200" smtClean="0">
              <a:solidFill>
                <a:schemeClr val="bg1"/>
              </a:solidFill>
              <a:latin typeface="江城黑体 300W" panose="020B0400000000000000" charset="-122"/>
              <a:ea typeface="江城黑体 300W" panose="020B0400000000000000" charset="-122"/>
              <a:cs typeface="江城黑体 300W" panose="020B0400000000000000" charset="-122"/>
            </a:endParaRPr>
          </a:p>
          <a:p>
            <a:endParaRPr lang="en-US" altLang="zh-CN" sz="3200" smtClean="0">
              <a:solidFill>
                <a:schemeClr val="bg1"/>
              </a:solidFill>
              <a:latin typeface="江城黑体 300W" panose="020B0400000000000000" charset="-122"/>
              <a:ea typeface="江城黑体 300W" panose="020B0400000000000000" charset="-122"/>
              <a:cs typeface="江城黑体 300W" panose="020B0400000000000000" charset="-122"/>
            </a:endParaRPr>
          </a:p>
          <a:p>
            <a:pPr lvl="1"/>
            <a:r>
              <a:rPr lang="en-US" altLang="zh-CN" sz="3200">
                <a:solidFill>
                  <a:schemeClr val="bg1"/>
                </a:solidFill>
                <a:latin typeface="江城黑体 300W" panose="020B0400000000000000" charset="-122"/>
                <a:ea typeface="江城黑体 300W" panose="020B0400000000000000" charset="-122"/>
                <a:cs typeface="江城黑体 300W" panose="020B0400000000000000" charset="-122"/>
                <a:sym typeface="+mn-ea"/>
              </a:rPr>
              <a:t>C:\Program Files\Blender Foundation\Blender 2.92\2.92\datafiles\studiolights\world</a:t>
            </a:r>
            <a:endParaRPr lang="en-US" altLang="zh-CN" sz="3200">
              <a:solidFill>
                <a:schemeClr val="bg1"/>
              </a:solidFill>
              <a:latin typeface="江城黑体 300W" panose="020B0400000000000000" charset="-122"/>
              <a:ea typeface="江城黑体 300W" panose="020B0400000000000000" charset="-122"/>
              <a:cs typeface="江城黑体 300W" panose="020B0400000000000000" charset="-122"/>
            </a:endParaRPr>
          </a:p>
          <a:p>
            <a:endParaRPr lang="en-US" altLang="zh-CN" sz="3200">
              <a:solidFill>
                <a:schemeClr val="bg1"/>
              </a:solidFill>
              <a:latin typeface="江城黑体 300W" panose="020B0400000000000000" charset="-122"/>
              <a:ea typeface="江城黑体 300W" panose="020B0400000000000000" charset="-122"/>
              <a:cs typeface="江城黑体 300W" panose="020B04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700" y="2563495"/>
            <a:ext cx="3459480" cy="9265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24387048" cy="13716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-544830" y="1680210"/>
            <a:ext cx="25477470" cy="17183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ts val="13600"/>
              </a:lnSpc>
            </a:pPr>
            <a:r>
              <a:rPr lang="en-US" sz="9000" kern="0" spc="0" dirty="0">
                <a:solidFill>
                  <a:srgbClr val="A1C6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jiangchengheiti-700W" pitchFamily="34" charset="-120"/>
              </a:rPr>
              <a:t>最后</a:t>
            </a:r>
            <a:endParaRPr lang="en-US" dirty="0">
              <a:latin typeface="江城黑体 500W" panose="020B0600000000000000" charset="-122"/>
              <a:ea typeface="江城黑体 500W" panose="020B0600000000000000" charset="-122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1816835" y="4698848"/>
            <a:ext cx="12676388" cy="694715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关注我们</a:t>
            </a:r>
            <a:endParaRPr 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加入答疑群</a:t>
            </a:r>
            <a:endParaRPr 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查看文字教程</a:t>
            </a:r>
            <a:endParaRPr lang="en-US" sz="8000" kern="0" spc="0" dirty="0">
              <a:solidFill>
                <a:srgbClr val="FFFFFF">
                  <a:alpha val="100000"/>
                </a:srgbClr>
              </a:solidFill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  <a:p>
            <a:pPr marL="1143000" indent="-1143000" algn="l">
              <a:lnSpc>
                <a:spcPts val="11900"/>
              </a:lnSpc>
              <a:buFont typeface="Arial" panose="020B0604020202020204" pitchFamily="34" charset="0"/>
              <a:buChar char="•"/>
            </a:pPr>
            <a:r>
              <a:rPr lang="en-US" sz="8000" kern="0" spc="0" dirty="0">
                <a:solidFill>
                  <a:srgbClr val="FFFFFF">
                    <a:alpha val="100000"/>
                  </a:srgbClr>
                </a:solidFill>
                <a:latin typeface="江城黑体 500W" panose="020B0600000000000000" charset="-122"/>
                <a:ea typeface="江城黑体 500W" panose="020B0600000000000000" charset="-122"/>
                <a:cs typeface="江城黑体 500W" panose="020B0600000000000000" charset="-122"/>
              </a:rPr>
              <a:t>练习&amp;提交作业</a:t>
            </a:r>
            <a:endParaRPr lang="en-US" dirty="0">
              <a:latin typeface="江城黑体 500W" panose="020B0600000000000000" charset="-122"/>
              <a:ea typeface="江城黑体 500W" panose="020B0600000000000000" charset="-122"/>
              <a:cs typeface="江城黑体 500W" panose="020B06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365" y="4702175"/>
            <a:ext cx="5143500" cy="6507480"/>
          </a:xfrm>
          <a:prstGeom prst="rect">
            <a:avLst/>
          </a:prstGeom>
        </p:spPr>
      </p:pic>
      <p:pic>
        <p:nvPicPr>
          <p:cNvPr id="8" name="图片 7" descr="Blender科研绘图公众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945" y="4702175"/>
            <a:ext cx="6505575" cy="6749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9725" y="3745230"/>
            <a:ext cx="5143500" cy="65074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15" y="651510"/>
            <a:ext cx="8054340" cy="11437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4410" y="974090"/>
            <a:ext cx="6788785" cy="11767820"/>
          </a:xfrm>
          <a:prstGeom prst="rect">
            <a:avLst/>
          </a:prstGeom>
        </p:spPr>
      </p:pic>
      <p:pic>
        <p:nvPicPr>
          <p:cNvPr id="8" name="图片 7" descr="Blender科研绘图公众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290" y="3072765"/>
            <a:ext cx="6505575" cy="67494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WPS 演示</Application>
  <PresentationFormat>On-screen Show (16:9)</PresentationFormat>
  <Paragraphs>43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江城黑体 500W</vt:lpstr>
      <vt:lpstr>jiangchengheiti-500W</vt:lpstr>
      <vt:lpstr>MingLiU-ExtB</vt:lpstr>
      <vt:lpstr>江城黑体 700W</vt:lpstr>
      <vt:lpstr>jiangchengheiti-700W</vt:lpstr>
      <vt:lpstr>江城圆体 500W</vt:lpstr>
      <vt:lpstr>江城黑体 300W</vt:lpstr>
      <vt:lpstr>Arial Unicode MS</vt:lpstr>
      <vt:lpstr>等线 Light</vt:lpstr>
      <vt:lpstr>Calibri Light</vt:lpstr>
      <vt:lpstr>等线</vt:lpstr>
      <vt:lpstr>Calibri</vt:lpstr>
      <vt:lpstr>自定义设计方案</vt:lpstr>
      <vt:lpstr>Office Theme</vt:lpstr>
      <vt:lpstr>纳米花</vt:lpstr>
      <vt:lpstr>PowerPoint 演示文稿</vt:lpstr>
      <vt:lpstr>花瓣建模 </vt:lpstr>
      <vt:lpstr>毛发系统  </vt:lpstr>
      <vt:lpstr>材质&amp;输出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leo</cp:lastModifiedBy>
  <cp:revision>15</cp:revision>
  <dcterms:created xsi:type="dcterms:W3CDTF">2021-04-22T09:47:00Z</dcterms:created>
  <dcterms:modified xsi:type="dcterms:W3CDTF">2021-05-07T10:44:31Z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FA1C6374182C48CB99A14B4B672F5DCB</vt:lpwstr>
  </property>
  <property fmtid="{D5CDD505-2E9C-101B-9397-08002B2CF9AE}" pid="3" name="KSOProductBuildVer">
    <vt:lpwstr>2052-11.3.0.9236</vt:lpwstr>
  </property>
</Properties>
</file>