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iriam Libre"/>
      <p:regular r:id="rId46"/>
      <p:bold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Work Sans"/>
      <p:regular r:id="rId56"/>
      <p:bold r:id="rId57"/>
      <p:italic r:id="rId58"/>
      <p:boldItalic r:id="rId59"/>
    </p:embeddedFont>
    <p:embeddedFont>
      <p:font typeface="Barlow Light"/>
      <p:regular r:id="rId60"/>
      <p:bold r:id="rId61"/>
      <p:italic r:id="rId62"/>
      <p:boldItalic r:id="rId63"/>
    </p:embeddedFont>
    <p:embeddedFont>
      <p:font typeface="Barlow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00">
          <p15:clr>
            <a:srgbClr val="9AA0A6"/>
          </p15:clr>
        </p15:guide>
        <p15:guide id="3" pos="1728">
          <p15:clr>
            <a:srgbClr val="9AA0A6"/>
          </p15:clr>
        </p15:guide>
        <p15:guide id="4" orient="horz" pos="11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00" orient="horz"/>
        <p:guide pos="1728"/>
        <p:guide pos="115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iriamLibre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font" Target="fonts/MiriamLibre-bold.fntdata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Light-italic.fntdata"/><Relationship Id="rId61" Type="http://schemas.openxmlformats.org/officeDocument/2006/relationships/font" Target="fonts/BarlowLight-bold.fntdata"/><Relationship Id="rId20" Type="http://schemas.openxmlformats.org/officeDocument/2006/relationships/slide" Target="slides/slide15.xml"/><Relationship Id="rId64" Type="http://schemas.openxmlformats.org/officeDocument/2006/relationships/font" Target="fonts/Barlow-regular.fntdata"/><Relationship Id="rId63" Type="http://schemas.openxmlformats.org/officeDocument/2006/relationships/font" Target="fonts/Barlow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Barlow-italic.fntdata"/><Relationship Id="rId21" Type="http://schemas.openxmlformats.org/officeDocument/2006/relationships/slide" Target="slides/slide16.xml"/><Relationship Id="rId65" Type="http://schemas.openxmlformats.org/officeDocument/2006/relationships/font" Target="fonts/Barlow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Barlow-boldItalic.fntdata"/><Relationship Id="rId60" Type="http://schemas.openxmlformats.org/officeDocument/2006/relationships/font" Target="fonts/Barlow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WorkSans-bold.fntdata"/><Relationship Id="rId12" Type="http://schemas.openxmlformats.org/officeDocument/2006/relationships/slide" Target="slides/slide7.xml"/><Relationship Id="rId56" Type="http://schemas.openxmlformats.org/officeDocument/2006/relationships/font" Target="fonts/WorkSans-regular.fntdata"/><Relationship Id="rId15" Type="http://schemas.openxmlformats.org/officeDocument/2006/relationships/slide" Target="slides/slide10.xml"/><Relationship Id="rId59" Type="http://schemas.openxmlformats.org/officeDocument/2006/relationships/font" Target="fonts/WorkSans-boldItalic.fntdata"/><Relationship Id="rId14" Type="http://schemas.openxmlformats.org/officeDocument/2006/relationships/slide" Target="slides/slide9.xml"/><Relationship Id="rId58" Type="http://schemas.openxmlformats.org/officeDocument/2006/relationships/font" Target="fonts/Work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5d16061e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5d16061e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fac467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fac467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fac4674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fac4674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6c2a5d7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6c2a5d7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6c2a5d7a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6c2a5d7a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6c2a5d7a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6c2a5d7a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6c2a5d7a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6c2a5d7a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5d16061e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5d16061e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6c2a5d7a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6c2a5d7a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5d16061e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5d16061e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4f7680e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4f7680e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f9d2bef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f9d2bef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5d16061e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5d16061e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f9d2bef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f9d2bef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5d16061e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5d16061e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5d16061e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5d16061e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5d16061e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5d16061e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85d16061e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85d16061e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fac4674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fac4674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6c2a5d7a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6c2a5d7a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f9d2bef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5f9d2bef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deaa7b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deaa7b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f9d2bef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f9d2bef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a0fefe74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a0fefe74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a0fefe74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a0fefe74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5d16061e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5d16061e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6c2a5d7a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6c2a5d7a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595ee11f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595ee11f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85d16061e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85d16061e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5d16061e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5d16061e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85d1606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85d1606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7e7387fb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7e7387fb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5d16061e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5d16061e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86c2a5d7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86c2a5d7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d16061e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5d16061e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5d16061e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5d16061e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5d16061e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5d16061e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5d16061e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5d16061e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5d16061e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5d16061e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balsamiq.cloud/s59mjdv/phnq2uz/r2278?f=N4IgUiBcAMA0IDkpxAYWfAMhkAhHAsjgFo4DSUA2gLoC%2BQA%3D" TargetMode="External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dobe.ly/3tf1cUg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jotform.com/myforms/" TargetMode="External"/><Relationship Id="rId4" Type="http://schemas.openxmlformats.org/officeDocument/2006/relationships/hyperlink" Target="https://www.figma.com/file/T0GDkONDxyAmdVOxoIZwSo/UX-2-Project-Files" TargetMode="External"/><Relationship Id="rId5" Type="http://schemas.openxmlformats.org/officeDocument/2006/relationships/hyperlink" Target="https://docs.google.com/spreadsheets/d/16f82uUrM_jVO-9k9sBSZx-I_Q9MjiRzzZAm353OLIuY/edit#gid=2069237634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it.ly/3h0Q76k" TargetMode="External"/><Relationship Id="rId4" Type="http://schemas.openxmlformats.org/officeDocument/2006/relationships/hyperlink" Target="https://bit.ly/3h0Q76k" TargetMode="External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ctrTitle"/>
          </p:nvPr>
        </p:nvSpPr>
        <p:spPr>
          <a:xfrm>
            <a:off x="311700" y="1873100"/>
            <a:ext cx="8520600" cy="9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UX Team B Case Study</a:t>
            </a:r>
            <a:endParaRPr sz="4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“We want to connect on someone’s personality types and we need to know that the individual is easy to work with not only has hard skills but, also has soft skills.” </a:t>
            </a:r>
            <a:endParaRPr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–Employer for Mediaura</a:t>
            </a:r>
            <a:endParaRPr sz="2300"/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2650425" y="825425"/>
            <a:ext cx="3843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“</a:t>
            </a:r>
            <a:r>
              <a:rPr lang="en" sz="2300"/>
              <a:t>It is hard to organize job offers as they primarily come from many small and medium-sized local businesses in ones and twos</a:t>
            </a:r>
            <a:r>
              <a:rPr lang="en" sz="2300"/>
              <a:t>.” </a:t>
            </a:r>
            <a:br>
              <a:rPr lang="en" sz="2300"/>
            </a:br>
            <a:r>
              <a:rPr lang="en" sz="2300"/>
              <a:t>–Code Louisville Admin</a:t>
            </a:r>
            <a:endParaRPr sz="2300"/>
          </a:p>
        </p:txBody>
      </p:sp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2571900" y="825425"/>
            <a:ext cx="40005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“We </a:t>
            </a:r>
            <a:r>
              <a:rPr lang="en" sz="2300"/>
              <a:t>would like to have metrics on how participants are connecting with local businesses during the job application process.</a:t>
            </a:r>
            <a:r>
              <a:rPr lang="en" sz="2300"/>
              <a:t>” </a:t>
            </a:r>
            <a:endParaRPr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–Code Louisville Admin</a:t>
            </a:r>
            <a:endParaRPr sz="2300"/>
          </a:p>
        </p:txBody>
      </p:sp>
      <p:sp>
        <p:nvSpPr>
          <p:cNvPr id="324" name="Google Shape;324;p26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ctrTitle"/>
          </p:nvPr>
        </p:nvSpPr>
        <p:spPr>
          <a:xfrm>
            <a:off x="2559725" y="1005275"/>
            <a:ext cx="389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Lean UX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663350" y="1576550"/>
            <a:ext cx="3891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Began to have more communication and distribution of information.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process narrowed our focus.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We began forming many potential solutions.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We identified our target audience.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ctrTitle"/>
          </p:nvPr>
        </p:nvSpPr>
        <p:spPr>
          <a:xfrm>
            <a:off x="2559725" y="1005275"/>
            <a:ext cx="389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Competitive Analysis</a:t>
            </a:r>
            <a:endParaRPr/>
          </a:p>
        </p:txBody>
      </p:sp>
      <p:sp>
        <p:nvSpPr>
          <p:cNvPr id="336" name="Google Shape;336;p28"/>
          <p:cNvSpPr txBox="1"/>
          <p:nvPr>
            <p:ph idx="1" type="subTitle"/>
          </p:nvPr>
        </p:nvSpPr>
        <p:spPr>
          <a:xfrm>
            <a:off x="2663350" y="1576550"/>
            <a:ext cx="38913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There are many paid bootcamps.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CL is the only local government funded program we found.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Other courses offer a more gradual learning environment than just watching videos.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Code Louisville is the only fully-free program for all participants.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ctrTitle"/>
          </p:nvPr>
        </p:nvSpPr>
        <p:spPr>
          <a:xfrm>
            <a:off x="2559725" y="1005275"/>
            <a:ext cx="389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Personas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2" name="Google Shape;342;p29"/>
          <p:cNvSpPr txBox="1"/>
          <p:nvPr>
            <p:ph idx="1" type="subTitle"/>
          </p:nvPr>
        </p:nvSpPr>
        <p:spPr>
          <a:xfrm>
            <a:off x="2663350" y="1576550"/>
            <a:ext cx="38913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Large variety of people and roles in Code Louisville.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We approached our project from many different perspectives or pain points.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ctrTitle"/>
          </p:nvPr>
        </p:nvSpPr>
        <p:spPr>
          <a:xfrm>
            <a:off x="2626350" y="1005050"/>
            <a:ext cx="3891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Market Trends</a:t>
            </a:r>
            <a:endParaRPr/>
          </a:p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2663350" y="1576550"/>
            <a:ext cx="38913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Many more education options now than just university.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Coding-bootcamp graduates tend to be deficient in data structures and algorithms as compared with computer science grads.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Ability to operate within a team environment (meetings, GitHub) is important.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Big push towards gamification of learning.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 Interviews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ctrTitle"/>
          </p:nvPr>
        </p:nvSpPr>
        <p:spPr>
          <a:xfrm>
            <a:off x="2589350" y="1133275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 Map</a:t>
            </a:r>
            <a:endParaRPr/>
          </a:p>
        </p:txBody>
      </p:sp>
      <p:sp>
        <p:nvSpPr>
          <p:cNvPr id="359" name="Google Shape;359;p32"/>
          <p:cNvSpPr txBox="1"/>
          <p:nvPr>
            <p:ph idx="1" type="subTitle"/>
          </p:nvPr>
        </p:nvSpPr>
        <p:spPr>
          <a:xfrm>
            <a:off x="2626350" y="2389979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 Insights: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 Fear of job readiness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 Tech can become overwhelming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3.Mentors are key to success in Code Louisville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4.Life-long learning because tech field is ever changing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3"/>
          <p:cNvSpPr txBox="1"/>
          <p:nvPr/>
        </p:nvSpPr>
        <p:spPr>
          <a:xfrm>
            <a:off x="259950" y="1561550"/>
            <a:ext cx="213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6" name="Google Shape;3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64" y="0"/>
            <a:ext cx="76010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442400" y="8654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▹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Thea Partin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▹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Brian Littrell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▹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Jordan Staten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▹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John Locken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▹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Leo Osborne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442400" y="22082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</a:t>
            </a:r>
            <a:endParaRPr sz="3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185000" y="476450"/>
            <a:ext cx="20514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Hypothesis</a:t>
            </a:r>
            <a:endParaRPr sz="2600" u="sng"/>
          </a:p>
        </p:txBody>
      </p:sp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62100" y="985550"/>
            <a:ext cx="20514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Users want fast and easy ways to connect with employers.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Users would like more access to mentors and mentors would like to lessen their workload.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Users want more information on the program.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Code Louisville wants to keep track of the application process while connecting students with employers.</a:t>
            </a:r>
            <a:endParaRPr/>
          </a:p>
        </p:txBody>
      </p:sp>
      <p:sp>
        <p:nvSpPr>
          <p:cNvPr id="379" name="Google Shape;379;p35"/>
          <p:cNvSpPr txBox="1"/>
          <p:nvPr>
            <p:ph idx="2" type="body"/>
          </p:nvPr>
        </p:nvSpPr>
        <p:spPr>
          <a:xfrm>
            <a:off x="2353750" y="985550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Large group we are catering 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Time (users).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Funding (stakeholders).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UX Design first cohort (</a:t>
            </a:r>
            <a:r>
              <a:rPr lang="en"/>
              <a:t>uncertainty</a:t>
            </a:r>
            <a:r>
              <a:rPr lang="en"/>
              <a:t> of project requirements)</a:t>
            </a:r>
            <a:endParaRPr/>
          </a:p>
        </p:txBody>
      </p:sp>
      <p:sp>
        <p:nvSpPr>
          <p:cNvPr id="380" name="Google Shape;380;p35"/>
          <p:cNvSpPr txBox="1"/>
          <p:nvPr>
            <p:ph idx="3" type="body"/>
          </p:nvPr>
        </p:nvSpPr>
        <p:spPr>
          <a:xfrm>
            <a:off x="4143550" y="1195325"/>
            <a:ext cx="15894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Organizing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Connecting </a:t>
            </a:r>
            <a:endParaRPr/>
          </a:p>
        </p:txBody>
      </p:sp>
      <p:sp>
        <p:nvSpPr>
          <p:cNvPr id="381" name="Google Shape;381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5"/>
          <p:cNvSpPr txBox="1"/>
          <p:nvPr>
            <p:ph type="title"/>
          </p:nvPr>
        </p:nvSpPr>
        <p:spPr>
          <a:xfrm>
            <a:off x="2198350" y="439450"/>
            <a:ext cx="20514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Constraints</a:t>
            </a:r>
            <a:endParaRPr sz="2500" u="sng"/>
          </a:p>
        </p:txBody>
      </p:sp>
      <p:sp>
        <p:nvSpPr>
          <p:cNvPr id="383" name="Google Shape;383;p35"/>
          <p:cNvSpPr txBox="1"/>
          <p:nvPr>
            <p:ph type="title"/>
          </p:nvPr>
        </p:nvSpPr>
        <p:spPr>
          <a:xfrm>
            <a:off x="4250300" y="804625"/>
            <a:ext cx="20514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Features Overview</a:t>
            </a:r>
            <a:endParaRPr sz="2500" u="sng"/>
          </a:p>
        </p:txBody>
      </p:sp>
      <p:cxnSp>
        <p:nvCxnSpPr>
          <p:cNvPr id="384" name="Google Shape;384;p35"/>
          <p:cNvCxnSpPr>
            <a:stCxn id="382" idx="1"/>
          </p:cNvCxnSpPr>
          <p:nvPr/>
        </p:nvCxnSpPr>
        <p:spPr>
          <a:xfrm>
            <a:off x="2198350" y="694000"/>
            <a:ext cx="21900" cy="3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5"/>
          <p:cNvCxnSpPr/>
          <p:nvPr/>
        </p:nvCxnSpPr>
        <p:spPr>
          <a:xfrm>
            <a:off x="4195350" y="639175"/>
            <a:ext cx="21900" cy="3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405375" y="22082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Louisville Connect Moodboard</a:t>
            </a:r>
            <a:endParaRPr/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9" y="1767850"/>
            <a:ext cx="2389396" cy="2921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76" y="1844567"/>
            <a:ext cx="2389400" cy="286372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620925" y="1444375"/>
            <a:ext cx="2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Before: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3230350" y="1478375"/>
            <a:ext cx="2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After: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Louisville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Moodboard</a:t>
            </a:r>
            <a:endParaRPr/>
          </a:p>
        </p:txBody>
      </p:sp>
      <p:pic>
        <p:nvPicPr>
          <p:cNvPr id="408" name="Google Shape;4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00" y="1744200"/>
            <a:ext cx="2661750" cy="328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125" y="1802236"/>
            <a:ext cx="2661750" cy="33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/>
          <p:nvPr/>
        </p:nvSpPr>
        <p:spPr>
          <a:xfrm>
            <a:off x="620925" y="1444375"/>
            <a:ext cx="2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Before: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3215550" y="1444375"/>
            <a:ext cx="2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After: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727223"/>
            <a:ext cx="9144002" cy="352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Barlow"/>
                <a:ea typeface="Barlow"/>
                <a:cs typeface="Barlow"/>
                <a:sym typeface="Barlow"/>
                <a:hlinkClick r:id="rId3"/>
              </a:rPr>
              <a:t>Code Louisville Connect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4" name="Google Shape;4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825" y="70300"/>
            <a:ext cx="4776825" cy="421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1"/>
          <p:cNvSpPr txBox="1"/>
          <p:nvPr/>
        </p:nvSpPr>
        <p:spPr>
          <a:xfrm>
            <a:off x="117100" y="972875"/>
            <a:ext cx="265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TechConnect</a:t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0" y="1958075"/>
            <a:ext cx="3034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Connects using format of dating app.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Uses Career Path and Skills to connect: easily measurable! 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Can be used to connect students, graduates, mentors businesses and Code Louisville Admin.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Keeps stats on the connections.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125" y="103125"/>
            <a:ext cx="4576422" cy="483869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1"/>
          <p:cNvSpPr txBox="1"/>
          <p:nvPr/>
        </p:nvSpPr>
        <p:spPr>
          <a:xfrm>
            <a:off x="117100" y="1428750"/>
            <a:ext cx="23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[link to clickable wireframe]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idx="1" type="subTitle"/>
          </p:nvPr>
        </p:nvSpPr>
        <p:spPr>
          <a:xfrm>
            <a:off x="118750" y="3681350"/>
            <a:ext cx="8824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 u="sng">
                <a:latin typeface="Barlow"/>
                <a:ea typeface="Barlow"/>
                <a:cs typeface="Barlow"/>
                <a:sym typeface="Barlow"/>
              </a:rPr>
              <a:t>Conclusion: </a:t>
            </a:r>
            <a:r>
              <a:rPr lang="en"/>
              <a:t>Connection is Key to Code Louisville’s future success.</a:t>
            </a:r>
            <a:endParaRPr/>
          </a:p>
        </p:txBody>
      </p:sp>
      <p:sp>
        <p:nvSpPr>
          <p:cNvPr id="441" name="Google Shape;4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2" name="Google Shape;4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300" y="37100"/>
            <a:ext cx="5719600" cy="39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155850" y="252350"/>
            <a:ext cx="489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"/>
              <a:buChar char="▹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We presented to the Code Louisville Team and they want us to provide a word document with our findings and action items that they see need to happen based on our research and prototypes.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509925" y="231052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Discover</a:t>
            </a:r>
            <a:endParaRPr sz="4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Outcomes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4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"/>
              <a:buChar char="▹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Lessons Learned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￭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Imposter syndrome with all Code Louisville students is very real and students need that personal connections that one on one discussion available to them.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￭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Slack is not being used enough because students are not comfortable posting on a large channel.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￭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Biggest challenge is incentives to have students use the resources designed.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▹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￭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Code Louisville is creating a new student portal so, our designs will help them with their expansion of that project.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00"/>
              <a:t>Questions</a:t>
            </a:r>
            <a:endParaRPr sz="4100"/>
          </a:p>
        </p:txBody>
      </p:sp>
      <p:sp>
        <p:nvSpPr>
          <p:cNvPr id="464" name="Google Shape;4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"/>
          <p:cNvSpPr txBox="1"/>
          <p:nvPr>
            <p:ph idx="1" type="subTitle"/>
          </p:nvPr>
        </p:nvSpPr>
        <p:spPr>
          <a:xfrm>
            <a:off x="311700" y="273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Thank you for your time!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1" name="Google Shape;47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46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801575" y="277875"/>
            <a:ext cx="7830300" cy="25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4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Research</a:t>
            </a:r>
            <a:endParaRPr/>
          </a:p>
        </p:txBody>
      </p:sp>
      <p:sp>
        <p:nvSpPr>
          <p:cNvPr id="484" name="Google Shape;484;p4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https://www.jotform.com/myforms/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https://www.figma.com/file/T0GDkONDxyAmdVOxoIZwSo/UX-2-Project-Files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https://docs.google.com/spreadsheets/d/16f82uUrM_jVO-9k9sBSZx-I_Q9MjiRzzZAm353OLIuY/edit#gid=2069237634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440325" y="1067650"/>
            <a:ext cx="16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1" name="Google Shape;491;p49"/>
          <p:cNvSpPr txBox="1"/>
          <p:nvPr/>
        </p:nvSpPr>
        <p:spPr>
          <a:xfrm>
            <a:off x="440325" y="2052850"/>
            <a:ext cx="25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92" name="Google Shape;4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75" y="0"/>
            <a:ext cx="5634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" y="0"/>
            <a:ext cx="8283225" cy="50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1"/>
          <p:cNvSpPr txBox="1"/>
          <p:nvPr/>
        </p:nvSpPr>
        <p:spPr>
          <a:xfrm>
            <a:off x="245225" y="972875"/>
            <a:ext cx="213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58875" y="1958075"/>
            <a:ext cx="28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050"/>
            <a:ext cx="8749125" cy="439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/>
          <p:nvPr>
            <p:ph type="title"/>
          </p:nvPr>
        </p:nvSpPr>
        <p:spPr>
          <a:xfrm>
            <a:off x="390575" y="9112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Louisville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</a:t>
            </a:r>
            <a:endParaRPr/>
          </a:p>
        </p:txBody>
      </p:sp>
      <p:sp>
        <p:nvSpPr>
          <p:cNvPr id="512" name="Google Shape;512;p5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13" name="Google Shape;5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1227175"/>
            <a:ext cx="4632850" cy="36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Task Flow and User Flows for TechConnect App</a:t>
            </a:r>
            <a:endParaRPr/>
          </a:p>
        </p:txBody>
      </p:sp>
      <p:sp>
        <p:nvSpPr>
          <p:cNvPr id="519" name="Google Shape;519;p53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21" name="Google Shape;521;p5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00" y="1604100"/>
            <a:ext cx="4760576" cy="32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ctrTitle"/>
          </p:nvPr>
        </p:nvSpPr>
        <p:spPr>
          <a:xfrm>
            <a:off x="2456125" y="1037075"/>
            <a:ext cx="389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Problem Definition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6" name="Google Shape;266;p18"/>
          <p:cNvSpPr txBox="1"/>
          <p:nvPr>
            <p:ph idx="1" type="subTitle"/>
          </p:nvPr>
        </p:nvSpPr>
        <p:spPr>
          <a:xfrm>
            <a:off x="2552350" y="2278979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“</a:t>
            </a:r>
            <a:r>
              <a:rPr lang="en" sz="1400">
                <a:solidFill>
                  <a:schemeClr val="dk1"/>
                </a:solidFill>
              </a:rPr>
              <a:t>Improve the candidate experience for Code Louisville graduates.”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54"/>
          <p:cNvSpPr txBox="1"/>
          <p:nvPr/>
        </p:nvSpPr>
        <p:spPr>
          <a:xfrm>
            <a:off x="117100" y="972875"/>
            <a:ext cx="265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Barlow"/>
                <a:ea typeface="Barlow"/>
                <a:cs typeface="Barlow"/>
                <a:sym typeface="Barlow"/>
              </a:rPr>
              <a:t>Power / Interest Matrix</a:t>
            </a:r>
            <a:endParaRPr b="1" sz="2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54"/>
          <p:cNvSpPr txBox="1"/>
          <p:nvPr/>
        </p:nvSpPr>
        <p:spPr>
          <a:xfrm>
            <a:off x="0" y="1958075"/>
            <a:ext cx="303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Key Insights: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Internal and External Stakeholders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Interviewed people from all 6 groups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Presenting three solutions to Code Lou Admin (Client </a:t>
            </a:r>
            <a:r>
              <a:rPr i="1" lang="en">
                <a:latin typeface="Barlow Light"/>
                <a:ea typeface="Barlow Light"/>
                <a:cs typeface="Barlow Light"/>
                <a:sym typeface="Barlow Light"/>
              </a:rPr>
              <a:t>and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User) and one to UX Class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UX-Mentors grew to All Mentors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75" y="105575"/>
            <a:ext cx="423386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156475" y="4044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Research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455350" y="455350"/>
            <a:ext cx="83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75" name="Google Shape;2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0" y="62100"/>
            <a:ext cx="8796726" cy="38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User Surveys</a:t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75" y="4435800"/>
            <a:ext cx="47244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25" y="2730000"/>
            <a:ext cx="47148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796" y="1532046"/>
            <a:ext cx="3074931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Employer User Surveys</a:t>
            </a:r>
            <a:endParaRPr/>
          </a:p>
        </p:txBody>
      </p:sp>
      <p:sp>
        <p:nvSpPr>
          <p:cNvPr id="290" name="Google Shape;290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6775"/>
            <a:ext cx="5782976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88" y="2094400"/>
            <a:ext cx="5894264" cy="44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8" y="2674841"/>
            <a:ext cx="5872856" cy="60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88" y="3410611"/>
            <a:ext cx="5901400" cy="49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“Code Louisville needs to come in from a mentor side of things.”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–Code Louisville Mentor</a:t>
            </a:r>
            <a:endParaRPr/>
          </a:p>
        </p:txBody>
      </p:sp>
      <p:sp>
        <p:nvSpPr>
          <p:cNvPr id="300" name="Google Shape;300;p22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2719550" y="825425"/>
            <a:ext cx="3705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 I would love to find a person who you can just talk to, especially about the hard things. An individual that I can refer to.” </a:t>
            </a:r>
            <a:br>
              <a:rPr lang="en"/>
            </a:br>
            <a:r>
              <a:rPr lang="en"/>
              <a:t>–UX Design Student</a:t>
            </a:r>
            <a:endParaRPr/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