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417" r:id="rId4"/>
    <p:sldId id="414" r:id="rId5"/>
    <p:sldId id="387" r:id="rId6"/>
    <p:sldId id="360" r:id="rId7"/>
    <p:sldId id="361" r:id="rId8"/>
    <p:sldId id="362" r:id="rId9"/>
    <p:sldId id="425" r:id="rId10"/>
    <p:sldId id="364" r:id="rId11"/>
    <p:sldId id="365" r:id="rId12"/>
    <p:sldId id="366" r:id="rId13"/>
    <p:sldId id="423" r:id="rId14"/>
    <p:sldId id="4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Trees: Terminologies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5274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Strictly Binary Tree</a:t>
            </a:r>
          </a:p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Binary tree where every node has either zero/two children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223748" y="3269301"/>
            <a:ext cx="2575467" cy="2442551"/>
            <a:chOff x="2926252" y="3338971"/>
            <a:chExt cx="2575467" cy="2442551"/>
          </a:xfrm>
        </p:grpSpPr>
        <p:sp>
          <p:nvSpPr>
            <p:cNvPr id="33" name="Oval 32"/>
            <p:cNvSpPr/>
            <p:nvPr/>
          </p:nvSpPr>
          <p:spPr>
            <a:xfrm>
              <a:off x="3617259" y="33389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926252" y="4044365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335718" y="4018239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6" name="Straight Connector 35"/>
            <p:cNvCxnSpPr>
              <a:stCxn id="33" idx="5"/>
              <a:endCxn id="35" idx="0"/>
            </p:cNvCxnSpPr>
            <p:nvPr/>
          </p:nvCxnSpPr>
          <p:spPr>
            <a:xfrm rot="16200000" flipH="1">
              <a:off x="4116791" y="3564180"/>
              <a:ext cx="355921" cy="5521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3" idx="3"/>
              <a:endCxn id="34" idx="0"/>
            </p:cNvCxnSpPr>
            <p:nvPr/>
          </p:nvCxnSpPr>
          <p:spPr>
            <a:xfrm rot="5400000">
              <a:off x="3232732" y="3590969"/>
              <a:ext cx="382047" cy="5247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031457" y="4727230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9" name="Straight Connector 38"/>
            <p:cNvCxnSpPr>
              <a:stCxn id="35" idx="5"/>
              <a:endCxn id="38" idx="0"/>
            </p:cNvCxnSpPr>
            <p:nvPr/>
          </p:nvCxnSpPr>
          <p:spPr>
            <a:xfrm rot="16200000" flipH="1">
              <a:off x="4809028" y="4269670"/>
              <a:ext cx="385644" cy="5294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623887" y="469730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2946132" y="540269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4" name="Straight Connector 43"/>
            <p:cNvCxnSpPr>
              <a:stCxn id="40" idx="3"/>
              <a:endCxn id="41" idx="0"/>
            </p:cNvCxnSpPr>
            <p:nvPr/>
          </p:nvCxnSpPr>
          <p:spPr>
            <a:xfrm rot="5400000">
              <a:off x="3245986" y="4955927"/>
              <a:ext cx="382047" cy="5114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5" idx="3"/>
              <a:endCxn id="40" idx="0"/>
            </p:cNvCxnSpPr>
            <p:nvPr/>
          </p:nvCxnSpPr>
          <p:spPr>
            <a:xfrm rot="5400000">
              <a:off x="3953944" y="4246660"/>
              <a:ext cx="355717" cy="5455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92331" y="5956663"/>
            <a:ext cx="325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 a Strictly Binary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85959" y="5965370"/>
            <a:ext cx="267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Strictly Binary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029395" y="3273656"/>
            <a:ext cx="2575467" cy="2442929"/>
            <a:chOff x="2926252" y="3338971"/>
            <a:chExt cx="2575467" cy="2442929"/>
          </a:xfrm>
        </p:grpSpPr>
        <p:sp>
          <p:nvSpPr>
            <p:cNvPr id="43" name="Oval 42"/>
            <p:cNvSpPr/>
            <p:nvPr/>
          </p:nvSpPr>
          <p:spPr>
            <a:xfrm>
              <a:off x="3617259" y="333897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926252" y="4044365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335718" y="4018239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0" name="Straight Connector 49"/>
            <p:cNvCxnSpPr>
              <a:stCxn id="43" idx="5"/>
              <a:endCxn id="49" idx="0"/>
            </p:cNvCxnSpPr>
            <p:nvPr/>
          </p:nvCxnSpPr>
          <p:spPr>
            <a:xfrm rot="16200000" flipH="1">
              <a:off x="4116791" y="3564180"/>
              <a:ext cx="355921" cy="5521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3" idx="3"/>
              <a:endCxn id="48" idx="0"/>
            </p:cNvCxnSpPr>
            <p:nvPr/>
          </p:nvCxnSpPr>
          <p:spPr>
            <a:xfrm rot="5400000">
              <a:off x="3232732" y="3590969"/>
              <a:ext cx="382047" cy="5247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031457" y="4727230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3" name="Straight Connector 52"/>
            <p:cNvCxnSpPr>
              <a:stCxn id="49" idx="5"/>
              <a:endCxn id="52" idx="0"/>
            </p:cNvCxnSpPr>
            <p:nvPr/>
          </p:nvCxnSpPr>
          <p:spPr>
            <a:xfrm rot="16200000" flipH="1">
              <a:off x="4809028" y="4269670"/>
              <a:ext cx="385644" cy="52947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3623887" y="469730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2946132" y="540269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42346" y="5403075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7" name="Straight Connector 56"/>
            <p:cNvCxnSpPr>
              <a:stCxn id="54" idx="5"/>
              <a:endCxn id="56" idx="0"/>
            </p:cNvCxnSpPr>
            <p:nvPr/>
          </p:nvCxnSpPr>
          <p:spPr>
            <a:xfrm rot="16200000" flipH="1">
              <a:off x="4110167" y="4935764"/>
              <a:ext cx="382425" cy="5521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4" idx="3"/>
              <a:endCxn id="55" idx="0"/>
            </p:cNvCxnSpPr>
            <p:nvPr/>
          </p:nvCxnSpPr>
          <p:spPr>
            <a:xfrm rot="5400000">
              <a:off x="3245986" y="4955927"/>
              <a:ext cx="382047" cy="5114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49" idx="3"/>
              <a:endCxn id="54" idx="0"/>
            </p:cNvCxnSpPr>
            <p:nvPr/>
          </p:nvCxnSpPr>
          <p:spPr>
            <a:xfrm rot="5400000">
              <a:off x="3953944" y="4246660"/>
              <a:ext cx="355717" cy="5455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Trees: Terminologies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476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Fully Binary Tree</a:t>
            </a:r>
          </a:p>
          <a:p>
            <a:pPr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 binary tree with all the leaves at the same level</a:t>
            </a:r>
          </a:p>
          <a:p>
            <a:pPr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If the binary tree has depth d, then there are 0 to d levels</a:t>
            </a:r>
          </a:p>
          <a:p>
            <a:pPr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Total no. of nodes = 2</a:t>
            </a:r>
            <a:r>
              <a:rPr lang="en-IN" sz="2400" baseline="30000" dirty="0" smtClean="0">
                <a:solidFill>
                  <a:schemeClr val="accent1">
                    <a:lumMod val="75000"/>
                  </a:schemeClr>
                </a:solidFill>
              </a:rPr>
              <a:t>0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+ 2</a:t>
            </a:r>
            <a:r>
              <a:rPr lang="en-IN" sz="2400" baseline="30000" dirty="0" smtClean="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+ … + 2</a:t>
            </a:r>
            <a:r>
              <a:rPr lang="en-IN" sz="2400" baseline="30000" dirty="0" smtClean="0">
                <a:solidFill>
                  <a:schemeClr val="accent1">
                    <a:lumMod val="75000"/>
                  </a:schemeClr>
                </a:solidFill>
              </a:rPr>
              <a:t>d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= 2</a:t>
            </a:r>
            <a:r>
              <a:rPr lang="en-IN" sz="2400" baseline="30000" dirty="0" smtClean="0">
                <a:solidFill>
                  <a:schemeClr val="accent1">
                    <a:lumMod val="75000"/>
                  </a:schemeClr>
                </a:solidFill>
              </a:rPr>
              <a:t>(d+1)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– 1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19163" y="4442512"/>
            <a:ext cx="1617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Binary Tree of depth 3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endCxn id="32" idx="1"/>
          </p:cNvCxnSpPr>
          <p:nvPr/>
        </p:nvCxnSpPr>
        <p:spPr>
          <a:xfrm flipV="1">
            <a:off x="3944983" y="3777496"/>
            <a:ext cx="3085317" cy="1073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30300" y="3546663"/>
            <a:ext cx="106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Level 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/>
          <p:cNvCxnSpPr>
            <a:endCxn id="35" idx="1"/>
          </p:cNvCxnSpPr>
          <p:nvPr/>
        </p:nvCxnSpPr>
        <p:spPr>
          <a:xfrm flipV="1">
            <a:off x="5355771" y="4511289"/>
            <a:ext cx="1694407" cy="34585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50178" y="4280456"/>
            <a:ext cx="112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Level 1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>
            <a:endCxn id="38" idx="1"/>
          </p:cNvCxnSpPr>
          <p:nvPr/>
        </p:nvCxnSpPr>
        <p:spPr>
          <a:xfrm>
            <a:off x="5984128" y="5287606"/>
            <a:ext cx="1072686" cy="5563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056814" y="5062336"/>
            <a:ext cx="111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Level 2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51856" y="3593039"/>
            <a:ext cx="5787268" cy="2712329"/>
            <a:chOff x="551856" y="3593039"/>
            <a:chExt cx="5787268" cy="2712329"/>
          </a:xfrm>
        </p:grpSpPr>
        <p:sp>
          <p:nvSpPr>
            <p:cNvPr id="11" name="Oval 10"/>
            <p:cNvSpPr/>
            <p:nvPr/>
          </p:nvSpPr>
          <p:spPr>
            <a:xfrm>
              <a:off x="3313994" y="3593039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505446" y="4494946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795403" y="442906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5"/>
              <a:endCxn id="13" idx="0"/>
            </p:cNvCxnSpPr>
            <p:nvPr/>
          </p:nvCxnSpPr>
          <p:spPr>
            <a:xfrm rot="16200000" flipH="1">
              <a:off x="4116623" y="3515151"/>
              <a:ext cx="512677" cy="13151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3"/>
              <a:endCxn id="12" idx="0"/>
            </p:cNvCxnSpPr>
            <p:nvPr/>
          </p:nvCxnSpPr>
          <p:spPr>
            <a:xfrm rot="5400000">
              <a:off x="2272440" y="3384524"/>
              <a:ext cx="578560" cy="16422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476189" y="5138054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stCxn id="13" idx="5"/>
              <a:endCxn id="16" idx="0"/>
            </p:cNvCxnSpPr>
            <p:nvPr/>
          </p:nvCxnSpPr>
          <p:spPr>
            <a:xfrm rot="16200000" flipH="1">
              <a:off x="5261236" y="4687970"/>
              <a:ext cx="385644" cy="5145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148510" y="5147884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4" name="Straight Connector 23"/>
            <p:cNvCxnSpPr>
              <a:stCxn id="13" idx="3"/>
              <a:endCxn id="18" idx="0"/>
            </p:cNvCxnSpPr>
            <p:nvPr/>
          </p:nvCxnSpPr>
          <p:spPr>
            <a:xfrm rot="5400000">
              <a:off x="4426219" y="4709832"/>
              <a:ext cx="395474" cy="48063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66309" y="5217174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233938" y="516454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7" name="Straight Connector 26"/>
            <p:cNvCxnSpPr>
              <a:stCxn id="12" idx="5"/>
              <a:endCxn id="26" idx="0"/>
            </p:cNvCxnSpPr>
            <p:nvPr/>
          </p:nvCxnSpPr>
          <p:spPr>
            <a:xfrm rot="16200000" flipH="1">
              <a:off x="2014829" y="4710303"/>
              <a:ext cx="346250" cy="5622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2" idx="3"/>
              <a:endCxn id="25" idx="0"/>
            </p:cNvCxnSpPr>
            <p:nvPr/>
          </p:nvCxnSpPr>
          <p:spPr>
            <a:xfrm rot="5400000">
              <a:off x="1138437" y="4781296"/>
              <a:ext cx="398881" cy="4728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51856" y="592654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1279398" y="5926164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3" name="Straight Connector 32"/>
            <p:cNvCxnSpPr>
              <a:stCxn id="25" idx="5"/>
              <a:endCxn id="31" idx="0"/>
            </p:cNvCxnSpPr>
            <p:nvPr/>
          </p:nvCxnSpPr>
          <p:spPr>
            <a:xfrm rot="16200000" flipH="1">
              <a:off x="1198295" y="5609929"/>
              <a:ext cx="385643" cy="2468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3"/>
              <a:endCxn id="30" idx="0"/>
            </p:cNvCxnSpPr>
            <p:nvPr/>
          </p:nvCxnSpPr>
          <p:spPr>
            <a:xfrm rot="5400000">
              <a:off x="668071" y="5659437"/>
              <a:ext cx="386022" cy="1481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906052" y="5909124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J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594405" y="5908745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K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5" name="Straight Connector 44"/>
            <p:cNvCxnSpPr>
              <a:stCxn id="26" idx="5"/>
              <a:endCxn id="44" idx="0"/>
            </p:cNvCxnSpPr>
            <p:nvPr/>
          </p:nvCxnSpPr>
          <p:spPr>
            <a:xfrm rot="16200000" flipH="1">
              <a:off x="2522007" y="5601215"/>
              <a:ext cx="420855" cy="194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6" idx="3"/>
              <a:endCxn id="43" idx="0"/>
            </p:cNvCxnSpPr>
            <p:nvPr/>
          </p:nvCxnSpPr>
          <p:spPr>
            <a:xfrm rot="5400000">
              <a:off x="2011378" y="5617696"/>
              <a:ext cx="421234" cy="1616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3813250" y="592218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L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540792" y="5921808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M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2" name="Straight Connector 51"/>
            <p:cNvCxnSpPr>
              <a:stCxn id="18" idx="5"/>
              <a:endCxn id="51" idx="0"/>
            </p:cNvCxnSpPr>
            <p:nvPr/>
          </p:nvCxnSpPr>
          <p:spPr>
            <a:xfrm rot="16200000" flipH="1">
              <a:off x="4437625" y="5583509"/>
              <a:ext cx="450577" cy="22601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18" idx="3"/>
              <a:endCxn id="50" idx="0"/>
            </p:cNvCxnSpPr>
            <p:nvPr/>
          </p:nvCxnSpPr>
          <p:spPr>
            <a:xfrm rot="5400000">
              <a:off x="3907402" y="5612211"/>
              <a:ext cx="450956" cy="1689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5115194" y="5904768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5868862" y="5904389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O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6" name="Straight Connector 55"/>
            <p:cNvCxnSpPr>
              <a:stCxn id="16" idx="5"/>
              <a:endCxn id="55" idx="0"/>
            </p:cNvCxnSpPr>
            <p:nvPr/>
          </p:nvCxnSpPr>
          <p:spPr>
            <a:xfrm rot="16200000" flipH="1">
              <a:off x="5769294" y="5569690"/>
              <a:ext cx="442988" cy="2264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6" idx="3"/>
              <a:endCxn id="54" idx="0"/>
            </p:cNvCxnSpPr>
            <p:nvPr/>
          </p:nvCxnSpPr>
          <p:spPr>
            <a:xfrm rot="5400000">
              <a:off x="5226008" y="5585718"/>
              <a:ext cx="443367" cy="1947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052458" y="5802571"/>
            <a:ext cx="1119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Level 3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62" idx="1"/>
          </p:cNvCxnSpPr>
          <p:nvPr/>
        </p:nvCxnSpPr>
        <p:spPr>
          <a:xfrm flipV="1">
            <a:off x="6413863" y="6033404"/>
            <a:ext cx="638595" cy="1636"/>
          </a:xfrm>
          <a:prstGeom prst="straightConnector1">
            <a:avLst/>
          </a:prstGeom>
          <a:ln w="381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2" grpId="0"/>
      <p:bldP spid="35" grpId="0"/>
      <p:bldP spid="38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Trees: Terminologies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326352"/>
            <a:ext cx="7638047" cy="463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Complete Binary Tree</a:t>
            </a:r>
          </a:p>
          <a:p>
            <a:pPr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 complete binary tree is a binary tree in which all the levels are completely filled except possibly the lowest one, which is filled from the left.</a:t>
            </a: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248602" y="3950141"/>
            <a:ext cx="2888236" cy="2279374"/>
            <a:chOff x="1498216" y="3904084"/>
            <a:chExt cx="4842361" cy="2740555"/>
          </a:xfrm>
        </p:grpSpPr>
        <p:sp>
          <p:nvSpPr>
            <p:cNvPr id="11" name="Oval 10"/>
            <p:cNvSpPr/>
            <p:nvPr/>
          </p:nvSpPr>
          <p:spPr>
            <a:xfrm>
              <a:off x="4067824" y="3904084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744875" y="4697139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246894" y="4627021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5"/>
              <a:endCxn id="13" idx="1"/>
            </p:cNvCxnSpPr>
            <p:nvPr/>
          </p:nvCxnSpPr>
          <p:spPr>
            <a:xfrm rot="16200000" flipH="1">
              <a:off x="4673567" y="4043870"/>
              <a:ext cx="437846" cy="8465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3"/>
              <a:endCxn id="12" idx="7"/>
            </p:cNvCxnSpPr>
            <p:nvPr/>
          </p:nvCxnSpPr>
          <p:spPr>
            <a:xfrm rot="5400000">
              <a:off x="3387499" y="4006990"/>
              <a:ext cx="507964" cy="9904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654143" y="5457369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9" name="Straight Connector 18"/>
            <p:cNvCxnSpPr>
              <a:stCxn id="13" idx="3"/>
              <a:endCxn id="18" idx="0"/>
            </p:cNvCxnSpPr>
            <p:nvPr/>
          </p:nvCxnSpPr>
          <p:spPr>
            <a:xfrm rot="5400000">
              <a:off x="4859412" y="5001018"/>
              <a:ext cx="486213" cy="4264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1998966" y="5465798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444973" y="5475099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3" name="Straight Connector 22"/>
            <p:cNvCxnSpPr>
              <a:stCxn id="12" idx="5"/>
              <a:endCxn id="21" idx="0"/>
            </p:cNvCxnSpPr>
            <p:nvPr/>
          </p:nvCxnSpPr>
          <p:spPr>
            <a:xfrm rot="16200000" flipH="1">
              <a:off x="3196274" y="4991268"/>
              <a:ext cx="433825" cy="5338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20" idx="0"/>
            </p:cNvCxnSpPr>
            <p:nvPr/>
          </p:nvCxnSpPr>
          <p:spPr>
            <a:xfrm rot="5400000">
              <a:off x="2311658" y="4963713"/>
              <a:ext cx="424524" cy="5796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870315" y="5496871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26" name="Straight Connector 25"/>
            <p:cNvCxnSpPr>
              <a:stCxn id="13" idx="5"/>
              <a:endCxn id="25" idx="0"/>
            </p:cNvCxnSpPr>
            <p:nvPr/>
          </p:nvCxnSpPr>
          <p:spPr>
            <a:xfrm rot="16200000" flipH="1">
              <a:off x="5614010" y="5005434"/>
              <a:ext cx="525715" cy="45715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082241" y="6236793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J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0" name="Straight Connector 29"/>
            <p:cNvCxnSpPr>
              <a:stCxn id="21" idx="3"/>
              <a:endCxn id="29" idx="0"/>
            </p:cNvCxnSpPr>
            <p:nvPr/>
          </p:nvCxnSpPr>
          <p:spPr>
            <a:xfrm rot="5400000">
              <a:off x="3206828" y="5929779"/>
              <a:ext cx="417559" cy="1964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1498216" y="6192970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382514" y="6241460"/>
              <a:ext cx="470262" cy="40317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3" name="Straight Connector 32"/>
            <p:cNvCxnSpPr>
              <a:stCxn id="20" idx="5"/>
              <a:endCxn id="32" idx="0"/>
            </p:cNvCxnSpPr>
            <p:nvPr/>
          </p:nvCxnSpPr>
          <p:spPr>
            <a:xfrm rot="16200000" flipH="1">
              <a:off x="2293239" y="5917053"/>
              <a:ext cx="431527" cy="21728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0" idx="3"/>
              <a:endCxn id="31" idx="0"/>
            </p:cNvCxnSpPr>
            <p:nvPr/>
          </p:nvCxnSpPr>
          <p:spPr>
            <a:xfrm rot="5400000">
              <a:off x="1709073" y="5834208"/>
              <a:ext cx="383037" cy="33448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385438" y="3874314"/>
            <a:ext cx="2769705" cy="2282120"/>
            <a:chOff x="3998866" y="4048541"/>
            <a:chExt cx="2987175" cy="2282120"/>
          </a:xfrm>
        </p:grpSpPr>
        <p:sp>
          <p:nvSpPr>
            <p:cNvPr id="44" name="Oval 43"/>
            <p:cNvSpPr/>
            <p:nvPr/>
          </p:nvSpPr>
          <p:spPr>
            <a:xfrm>
              <a:off x="6295472" y="4649822"/>
              <a:ext cx="318959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5603333" y="4048541"/>
              <a:ext cx="325048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826734" y="4708141"/>
              <a:ext cx="315547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5" name="Straight Connector 44"/>
            <p:cNvCxnSpPr>
              <a:stCxn id="42" idx="5"/>
              <a:endCxn id="44" idx="1"/>
            </p:cNvCxnSpPr>
            <p:nvPr/>
          </p:nvCxnSpPr>
          <p:spPr>
            <a:xfrm rot="16200000" flipH="1">
              <a:off x="5929398" y="4286145"/>
              <a:ext cx="364165" cy="4614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2" idx="3"/>
              <a:endCxn id="43" idx="7"/>
            </p:cNvCxnSpPr>
            <p:nvPr/>
          </p:nvCxnSpPr>
          <p:spPr>
            <a:xfrm rot="5400000">
              <a:off x="5162261" y="4268575"/>
              <a:ext cx="422484" cy="5548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947514" y="5340439"/>
              <a:ext cx="309598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48" name="Straight Connector 47"/>
            <p:cNvCxnSpPr>
              <a:stCxn id="44" idx="3"/>
              <a:endCxn id="47" idx="0"/>
            </p:cNvCxnSpPr>
            <p:nvPr/>
          </p:nvCxnSpPr>
          <p:spPr>
            <a:xfrm rot="5400000">
              <a:off x="6020052" y="5018308"/>
              <a:ext cx="404393" cy="2398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4356184" y="5347450"/>
              <a:ext cx="308740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237707" y="5355185"/>
              <a:ext cx="276053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1" name="Straight Connector 50"/>
            <p:cNvCxnSpPr>
              <a:stCxn id="43" idx="5"/>
              <a:endCxn id="50" idx="0"/>
            </p:cNvCxnSpPr>
            <p:nvPr/>
          </p:nvCxnSpPr>
          <p:spPr>
            <a:xfrm rot="16200000" flipH="1">
              <a:off x="5055492" y="5034943"/>
              <a:ext cx="360820" cy="2796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3" idx="3"/>
              <a:endCxn id="49" idx="0"/>
            </p:cNvCxnSpPr>
            <p:nvPr/>
          </p:nvCxnSpPr>
          <p:spPr>
            <a:xfrm rot="5400000">
              <a:off x="4515208" y="4989712"/>
              <a:ext cx="353085" cy="36239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6661433" y="5373294"/>
              <a:ext cx="324608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4" name="Straight Connector 53"/>
            <p:cNvCxnSpPr>
              <a:stCxn id="44" idx="5"/>
              <a:endCxn id="53" idx="0"/>
            </p:cNvCxnSpPr>
            <p:nvPr/>
          </p:nvCxnSpPr>
          <p:spPr>
            <a:xfrm rot="16200000" flipH="1">
              <a:off x="6477104" y="5026661"/>
              <a:ext cx="437248" cy="2560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5571064" y="5988701"/>
              <a:ext cx="392365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J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6" name="Straight Connector 55"/>
            <p:cNvCxnSpPr>
              <a:stCxn id="47" idx="3"/>
              <a:endCxn id="55" idx="0"/>
            </p:cNvCxnSpPr>
            <p:nvPr/>
          </p:nvCxnSpPr>
          <p:spPr>
            <a:xfrm rot="5400000">
              <a:off x="5699032" y="5694879"/>
              <a:ext cx="362038" cy="2256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3998866" y="5952253"/>
              <a:ext cx="372108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H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671192" y="5992583"/>
              <a:ext cx="299578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I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59" name="Straight Connector 58"/>
            <p:cNvCxnSpPr>
              <a:stCxn id="49" idx="5"/>
              <a:endCxn id="58" idx="0"/>
            </p:cNvCxnSpPr>
            <p:nvPr/>
          </p:nvCxnSpPr>
          <p:spPr>
            <a:xfrm rot="16200000" flipH="1">
              <a:off x="4540892" y="5712493"/>
              <a:ext cx="358909" cy="20127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3"/>
              <a:endCxn id="57" idx="0"/>
            </p:cNvCxnSpPr>
            <p:nvPr/>
          </p:nvCxnSpPr>
          <p:spPr>
            <a:xfrm rot="5400000">
              <a:off x="4133870" y="5684724"/>
              <a:ext cx="318579" cy="2164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/>
            <p:nvPr/>
          </p:nvSpPr>
          <p:spPr>
            <a:xfrm>
              <a:off x="6197580" y="5995329"/>
              <a:ext cx="331094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K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4" name="Straight Connector 63"/>
            <p:cNvCxnSpPr>
              <a:stCxn id="47" idx="5"/>
              <a:endCxn id="63" idx="0"/>
            </p:cNvCxnSpPr>
            <p:nvPr/>
          </p:nvCxnSpPr>
          <p:spPr>
            <a:xfrm rot="16200000" flipH="1">
              <a:off x="6103117" y="5735319"/>
              <a:ext cx="368666" cy="15135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669213" y="3933951"/>
            <a:ext cx="1822202" cy="2266121"/>
            <a:chOff x="7215767" y="4174437"/>
            <a:chExt cx="2260287" cy="2266121"/>
          </a:xfrm>
        </p:grpSpPr>
        <p:sp>
          <p:nvSpPr>
            <p:cNvPr id="68" name="Oval 67"/>
            <p:cNvSpPr/>
            <p:nvPr/>
          </p:nvSpPr>
          <p:spPr>
            <a:xfrm>
              <a:off x="9111524" y="4802222"/>
              <a:ext cx="364530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8538647" y="4174437"/>
              <a:ext cx="378502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7947581" y="4860541"/>
              <a:ext cx="361358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>
              <a:stCxn id="69" idx="5"/>
              <a:endCxn id="68" idx="1"/>
            </p:cNvCxnSpPr>
            <p:nvPr/>
          </p:nvCxnSpPr>
          <p:spPr>
            <a:xfrm rot="16200000" flipH="1">
              <a:off x="8817976" y="4504403"/>
              <a:ext cx="390669" cy="3031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3"/>
              <a:endCxn id="70" idx="7"/>
            </p:cNvCxnSpPr>
            <p:nvPr/>
          </p:nvCxnSpPr>
          <p:spPr>
            <a:xfrm rot="5400000">
              <a:off x="8200554" y="4516125"/>
              <a:ext cx="448988" cy="33806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7509716" y="5499850"/>
              <a:ext cx="388267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4" name="Oval 73"/>
            <p:cNvSpPr/>
            <p:nvPr/>
          </p:nvSpPr>
          <p:spPr>
            <a:xfrm>
              <a:off x="8358555" y="5507585"/>
              <a:ext cx="361341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5" name="Straight Connector 74"/>
            <p:cNvCxnSpPr>
              <a:stCxn id="70" idx="5"/>
              <a:endCxn id="74" idx="0"/>
            </p:cNvCxnSpPr>
            <p:nvPr/>
          </p:nvCxnSpPr>
          <p:spPr>
            <a:xfrm rot="16200000" flipH="1">
              <a:off x="8217211" y="5185573"/>
              <a:ext cx="360820" cy="2832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3"/>
              <a:endCxn id="73" idx="0"/>
            </p:cNvCxnSpPr>
            <p:nvPr/>
          </p:nvCxnSpPr>
          <p:spPr>
            <a:xfrm rot="5400000">
              <a:off x="7675633" y="5174982"/>
              <a:ext cx="353085" cy="296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7215767" y="6104653"/>
              <a:ext cx="353453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8" name="Straight Connector 77"/>
            <p:cNvCxnSpPr>
              <a:stCxn id="73" idx="5"/>
              <a:endCxn id="80" idx="0"/>
            </p:cNvCxnSpPr>
            <p:nvPr/>
          </p:nvCxnSpPr>
          <p:spPr>
            <a:xfrm rot="16200000" flipH="1">
              <a:off x="7744099" y="5883096"/>
              <a:ext cx="319152" cy="12510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3" idx="3"/>
              <a:endCxn id="77" idx="0"/>
            </p:cNvCxnSpPr>
            <p:nvPr/>
          </p:nvCxnSpPr>
          <p:spPr>
            <a:xfrm rot="5400000">
              <a:off x="7320245" y="5858322"/>
              <a:ext cx="318579" cy="1740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7787905" y="6105226"/>
              <a:ext cx="356649" cy="335332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3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1086701" y="6294001"/>
            <a:ext cx="379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Not Complete Binary Trees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24539" y="6290319"/>
            <a:ext cx="288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Complete Binary Tree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Binary Tree Properties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5" y="1550502"/>
            <a:ext cx="7765773" cy="485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Binary Tree Properties</a:t>
            </a:r>
          </a:p>
          <a:p>
            <a:pPr marL="230400" indent="-2304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Every node except the root has exactly one parent</a:t>
            </a:r>
          </a:p>
          <a:p>
            <a:pPr marL="230400" indent="-2304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A tree with n nodes has n-1 edges (every node except the root has an edge to its parent)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 tree consisting of only root node has height of zero</a:t>
            </a:r>
          </a:p>
          <a:p>
            <a:pPr marL="230400" indent="-2304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The  total number of  nodes  in  a  full  binary  tree of  depth d is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sz="2400" baseline="30000" dirty="0" smtClean="0">
                <a:solidFill>
                  <a:schemeClr val="accent1">
                    <a:lumMod val="75000"/>
                  </a:schemeClr>
                </a:solidFill>
              </a:rPr>
              <a:t>(d+1)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– 1 , d ≥ 0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For any non-empty binary  tree,  if 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is  the  number  of  leaf nodes and 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the nodes of degree 2, then 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= </a:t>
            </a:r>
            <a:r>
              <a:rPr lang="en-IN" sz="2400" i="1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IN" sz="2400" baseline="-25000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 + 1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Basic Concept and Definitions: Trees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 to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74" y="1378228"/>
            <a:ext cx="7832035" cy="373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325215" y="2286761"/>
          <a:ext cx="2281265" cy="530087"/>
        </p:xfrm>
        <a:graphic>
          <a:graphicData uri="http://schemas.openxmlformats.org/drawingml/2006/table">
            <a:tbl>
              <a:tblPr/>
              <a:tblGrid>
                <a:gridCol w="456253"/>
                <a:gridCol w="456253"/>
                <a:gridCol w="456253"/>
                <a:gridCol w="456253"/>
                <a:gridCol w="456253"/>
              </a:tblGrid>
              <a:tr h="530087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316381" y="2784092"/>
          <a:ext cx="2281265" cy="365760"/>
        </p:xfrm>
        <a:graphic>
          <a:graphicData uri="http://schemas.openxmlformats.org/drawingml/2006/table">
            <a:tbl>
              <a:tblPr/>
              <a:tblGrid>
                <a:gridCol w="456253"/>
                <a:gridCol w="456253"/>
                <a:gridCol w="456253"/>
                <a:gridCol w="456253"/>
                <a:gridCol w="456253"/>
              </a:tblGrid>
              <a:tr h="284921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noFill/>
                      <a:prstDash val="solid"/>
                    </a:lnT>
                    <a:lnB w="28575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IN" sz="18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348587" y="3240352"/>
            <a:ext cx="2528314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List as a Linked List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9979" y="3155914"/>
            <a:ext cx="2063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List as an Array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202002" y="2313267"/>
          <a:ext cx="912506" cy="530087"/>
        </p:xfrm>
        <a:graphic>
          <a:graphicData uri="http://schemas.openxmlformats.org/drawingml/2006/table">
            <a:tbl>
              <a:tblPr/>
              <a:tblGrid>
                <a:gridCol w="456253"/>
                <a:gridCol w="456253"/>
              </a:tblGrid>
              <a:tr h="530087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315169" y="2313268"/>
          <a:ext cx="912506" cy="530087"/>
        </p:xfrm>
        <a:graphic>
          <a:graphicData uri="http://schemas.openxmlformats.org/drawingml/2006/table">
            <a:tbl>
              <a:tblPr/>
              <a:tblGrid>
                <a:gridCol w="456253"/>
                <a:gridCol w="456253"/>
              </a:tblGrid>
              <a:tr h="530087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088820" y="2300015"/>
          <a:ext cx="912506" cy="530087"/>
        </p:xfrm>
        <a:graphic>
          <a:graphicData uri="http://schemas.openxmlformats.org/drawingml/2006/table">
            <a:tbl>
              <a:tblPr/>
              <a:tblGrid>
                <a:gridCol w="456253"/>
                <a:gridCol w="456253"/>
              </a:tblGrid>
              <a:tr h="530087"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4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45" name="Straight Arrow Connector 44"/>
          <p:cNvCxnSpPr/>
          <p:nvPr/>
        </p:nvCxnSpPr>
        <p:spPr>
          <a:xfrm>
            <a:off x="5817704" y="2565057"/>
            <a:ext cx="397566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990506" y="2571683"/>
            <a:ext cx="311442" cy="66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3326" y="1554480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Linear Data Structures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26435" y="3766659"/>
            <a:ext cx="2782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Disadvantage:</a:t>
            </a:r>
          </a:p>
          <a:p>
            <a:pPr marL="230400" indent="-2304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Fixed Size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Expansion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Shrink</a:t>
            </a:r>
          </a:p>
          <a:p>
            <a:pPr marL="230400" indent="-2304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Random Insertion &amp; Deletion is Time Consuming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82158" y="3760035"/>
            <a:ext cx="308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Disadvantage:</a:t>
            </a:r>
          </a:p>
          <a:p>
            <a:pPr marL="230400" indent="-2304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Random Access is   Time consuming</a:t>
            </a:r>
          </a:p>
        </p:txBody>
      </p:sp>
      <p:grpSp>
        <p:nvGrpSpPr>
          <p:cNvPr id="69" name="Group 97"/>
          <p:cNvGrpSpPr/>
          <p:nvPr/>
        </p:nvGrpSpPr>
        <p:grpSpPr>
          <a:xfrm>
            <a:off x="3190319" y="4624252"/>
            <a:ext cx="323592" cy="222068"/>
            <a:chOff x="10071615" y="5314128"/>
            <a:chExt cx="278299" cy="278289"/>
          </a:xfrm>
        </p:grpSpPr>
        <p:cxnSp>
          <p:nvCxnSpPr>
            <p:cNvPr id="70" name="Straight Connector 69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97"/>
          <p:cNvGrpSpPr/>
          <p:nvPr/>
        </p:nvGrpSpPr>
        <p:grpSpPr>
          <a:xfrm>
            <a:off x="3185963" y="4959534"/>
            <a:ext cx="323592" cy="222068"/>
            <a:chOff x="10071615" y="5314128"/>
            <a:chExt cx="278299" cy="278289"/>
          </a:xfrm>
        </p:grpSpPr>
        <p:cxnSp>
          <p:nvCxnSpPr>
            <p:cNvPr id="73" name="Straight Connector 72"/>
            <p:cNvCxnSpPr/>
            <p:nvPr/>
          </p:nvCxnSpPr>
          <p:spPr>
            <a:xfrm rot="5400000" flipH="1" flipV="1">
              <a:off x="10065031" y="5334005"/>
              <a:ext cx="278289" cy="238536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0071615" y="5327373"/>
              <a:ext cx="278299" cy="251795"/>
            </a:xfrm>
            <a:prstGeom prst="line">
              <a:avLst/>
            </a:prstGeom>
            <a:ln w="38100">
              <a:solidFill>
                <a:srgbClr val="B81F0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29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Introduction to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3" y="1258960"/>
            <a:ext cx="7938050" cy="4579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30400" indent="-2304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16" name="Group 215"/>
          <p:cNvGrpSpPr/>
          <p:nvPr/>
        </p:nvGrpSpPr>
        <p:grpSpPr>
          <a:xfrm>
            <a:off x="4598506" y="2381485"/>
            <a:ext cx="3649278" cy="2980178"/>
            <a:chOff x="4654182" y="4306490"/>
            <a:chExt cx="3649278" cy="2433373"/>
          </a:xfrm>
        </p:grpSpPr>
        <p:sp>
          <p:nvSpPr>
            <p:cNvPr id="214" name="Cloud Callout 213"/>
            <p:cNvSpPr/>
            <p:nvPr/>
          </p:nvSpPr>
          <p:spPr>
            <a:xfrm rot="749889">
              <a:off x="4678310" y="4306490"/>
              <a:ext cx="3625150" cy="1128073"/>
            </a:xfrm>
            <a:prstGeom prst="cloudCallout">
              <a:avLst>
                <a:gd name="adj1" fmla="val -21532"/>
                <a:gd name="adj2" fmla="val 66598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654182" y="5511956"/>
              <a:ext cx="1052396" cy="1227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15" name="TextBox 214"/>
            <p:cNvSpPr txBox="1"/>
            <p:nvPr/>
          </p:nvSpPr>
          <p:spPr>
            <a:xfrm>
              <a:off x="5126895" y="4489463"/>
              <a:ext cx="2509029" cy="678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Go for Non Linear Organization !!!</a:t>
              </a:r>
              <a:endParaRPr lang="en-IN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6607" y="1651828"/>
            <a:ext cx="4030055" cy="3894223"/>
            <a:chOff x="486607" y="1651828"/>
            <a:chExt cx="4030055" cy="3894223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86607" y="3840632"/>
              <a:ext cx="1358285" cy="1705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Cloud Callout 16"/>
            <p:cNvSpPr/>
            <p:nvPr/>
          </p:nvSpPr>
          <p:spPr>
            <a:xfrm rot="749889">
              <a:off x="717054" y="1651828"/>
              <a:ext cx="3799608" cy="2157329"/>
            </a:xfrm>
            <a:prstGeom prst="cloudCallout">
              <a:avLst>
                <a:gd name="adj1" fmla="val -21532"/>
                <a:gd name="adj2" fmla="val 66598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87796" y="1856598"/>
              <a:ext cx="2944141" cy="1663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Linear organization of data doesn’t help in quick retrieval of elements randomly</a:t>
              </a:r>
              <a:endParaRPr lang="en-IN" sz="2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364975"/>
            <a:ext cx="7638047" cy="548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Non Linear Data Structure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Finite set of elements that is either empty or is partitioned into three subsets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First subset: is a single element, called the root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Second subset: is a binary tree, called the left binary tree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Third subset: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is a binary tree, called the right binary tree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5"/>
          <p:cNvGrpSpPr/>
          <p:nvPr/>
        </p:nvGrpSpPr>
        <p:grpSpPr>
          <a:xfrm>
            <a:off x="1283751" y="4110635"/>
            <a:ext cx="5142978" cy="2328031"/>
            <a:chOff x="727167" y="4296163"/>
            <a:chExt cx="5142978" cy="2328031"/>
          </a:xfrm>
        </p:grpSpPr>
        <p:sp>
          <p:nvSpPr>
            <p:cNvPr id="13" name="Oval 12"/>
            <p:cNvSpPr/>
            <p:nvPr/>
          </p:nvSpPr>
          <p:spPr>
            <a:xfrm>
              <a:off x="2756642" y="429616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grpSp>
          <p:nvGrpSpPr>
            <p:cNvPr id="3" name="Group 57"/>
            <p:cNvGrpSpPr/>
            <p:nvPr/>
          </p:nvGrpSpPr>
          <p:grpSpPr>
            <a:xfrm>
              <a:off x="727167" y="4485576"/>
              <a:ext cx="2029475" cy="2124229"/>
              <a:chOff x="727167" y="4485576"/>
              <a:chExt cx="2029475" cy="2124229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71744" y="4972593"/>
                <a:ext cx="470262" cy="43107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27167" y="5651862"/>
                <a:ext cx="470262" cy="43107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D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29395" y="5612674"/>
                <a:ext cx="470262" cy="43107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E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606731" y="6178730"/>
                <a:ext cx="470262" cy="43107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G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13" idx="2"/>
                <a:endCxn id="14" idx="7"/>
              </p:cNvCxnSpPr>
              <p:nvPr/>
            </p:nvCxnSpPr>
            <p:spPr>
              <a:xfrm rot="10800000" flipV="1">
                <a:off x="1873138" y="4485576"/>
                <a:ext cx="883504" cy="550146"/>
              </a:xfrm>
              <a:prstGeom prst="line">
                <a:avLst/>
              </a:prstGeom>
              <a:ln w="381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4" idx="3"/>
                <a:endCxn id="16" idx="0"/>
              </p:cNvCxnSpPr>
              <p:nvPr/>
            </p:nvCxnSpPr>
            <p:spPr>
              <a:xfrm rot="5400000">
                <a:off x="1095794" y="5207043"/>
                <a:ext cx="311323" cy="57831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4" idx="5"/>
                <a:endCxn id="17" idx="1"/>
              </p:cNvCxnSpPr>
              <p:nvPr/>
            </p:nvCxnSpPr>
            <p:spPr>
              <a:xfrm rot="16200000" flipH="1">
                <a:off x="1918068" y="5295608"/>
                <a:ext cx="335264" cy="42512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7" idx="3"/>
                <a:endCxn id="19" idx="7"/>
              </p:cNvCxnSpPr>
              <p:nvPr/>
            </p:nvCxnSpPr>
            <p:spPr>
              <a:xfrm rot="5400000">
                <a:off x="2022575" y="5966170"/>
                <a:ext cx="261239" cy="29013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58"/>
            <p:cNvGrpSpPr/>
            <p:nvPr/>
          </p:nvGrpSpPr>
          <p:grpSpPr>
            <a:xfrm>
              <a:off x="3226904" y="4485576"/>
              <a:ext cx="2643241" cy="2138618"/>
              <a:chOff x="3226904" y="4485576"/>
              <a:chExt cx="2643241" cy="2138618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3914527" y="4933407"/>
                <a:ext cx="470262" cy="43107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792951" y="5592036"/>
                <a:ext cx="470262" cy="43107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F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204917" y="6193119"/>
                <a:ext cx="470262" cy="43107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H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399883" y="6149955"/>
                <a:ext cx="470262" cy="431075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I</a:t>
                </a:r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31" name="Straight Connector 30"/>
              <p:cNvCxnSpPr>
                <a:stCxn id="13" idx="6"/>
                <a:endCxn id="15" idx="1"/>
              </p:cNvCxnSpPr>
              <p:nvPr/>
            </p:nvCxnSpPr>
            <p:spPr>
              <a:xfrm>
                <a:off x="3226904" y="4485576"/>
                <a:ext cx="756491" cy="51096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15" idx="5"/>
                <a:endCxn id="18" idx="1"/>
              </p:cNvCxnSpPr>
              <p:nvPr/>
            </p:nvCxnSpPr>
            <p:spPr>
              <a:xfrm rot="16200000" flipH="1">
                <a:off x="4411964" y="5205310"/>
                <a:ext cx="353812" cy="54589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18" idx="5"/>
                <a:endCxn id="21" idx="1"/>
              </p:cNvCxnSpPr>
              <p:nvPr/>
            </p:nvCxnSpPr>
            <p:spPr>
              <a:xfrm rot="16200000" flipH="1">
                <a:off x="5204997" y="5949330"/>
                <a:ext cx="253102" cy="27440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18" idx="3"/>
                <a:endCxn id="20" idx="7"/>
              </p:cNvCxnSpPr>
              <p:nvPr/>
            </p:nvCxnSpPr>
            <p:spPr>
              <a:xfrm rot="5400000">
                <a:off x="4585932" y="5980361"/>
                <a:ext cx="296266" cy="25550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Oval 32"/>
          <p:cNvSpPr/>
          <p:nvPr/>
        </p:nvSpPr>
        <p:spPr>
          <a:xfrm>
            <a:off x="1152932" y="4426229"/>
            <a:ext cx="2266122" cy="217998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4108166" y="4293706"/>
            <a:ext cx="2835965" cy="246490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3173889" y="3949151"/>
            <a:ext cx="815008" cy="75537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Trees: Terminologies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445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Each element of a binary tree is called a node of the tree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Left node Y of X is called left child of X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Right node Z of X is called the right child of X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X is called the parent of Y and Z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Y and Z are called siblings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 node which has no children is called leaf node/external node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 node which has a child is called the non leaf node/internal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828500" y="3007669"/>
            <a:ext cx="1866476" cy="1084219"/>
            <a:chOff x="5828500" y="3007669"/>
            <a:chExt cx="1866476" cy="1084219"/>
          </a:xfrm>
        </p:grpSpPr>
        <p:sp>
          <p:nvSpPr>
            <p:cNvPr id="30" name="Oval 29"/>
            <p:cNvSpPr/>
            <p:nvPr/>
          </p:nvSpPr>
          <p:spPr>
            <a:xfrm>
              <a:off x="6506255" y="3007669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5828500" y="371306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Y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7224714" y="368693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Z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39" name="Straight Connector 38"/>
            <p:cNvCxnSpPr>
              <a:stCxn id="30" idx="5"/>
              <a:endCxn id="38" idx="1"/>
            </p:cNvCxnSpPr>
            <p:nvPr/>
          </p:nvCxnSpPr>
          <p:spPr>
            <a:xfrm rot="16200000" flipH="1">
              <a:off x="6894916" y="3343748"/>
              <a:ext cx="411399" cy="3859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0" idx="3"/>
            </p:cNvCxnSpPr>
            <p:nvPr/>
          </p:nvCxnSpPr>
          <p:spPr>
            <a:xfrm rot="5400000">
              <a:off x="6148235" y="3286172"/>
              <a:ext cx="382044" cy="4717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530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67558">
            <a:off x="5274367" y="3402492"/>
            <a:ext cx="530087" cy="530087"/>
          </a:xfrm>
          <a:prstGeom prst="rect">
            <a:avLst/>
          </a:prstGeom>
          <a:noFill/>
        </p:spPr>
      </p:pic>
      <p:pic>
        <p:nvPicPr>
          <p:cNvPr id="22531" name="Picture 3" descr="D:\PES\DS_2020\Madam\RightHa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833470">
            <a:off x="7693733" y="3403718"/>
            <a:ext cx="473525" cy="480982"/>
          </a:xfrm>
          <a:prstGeom prst="rect">
            <a:avLst/>
          </a:prstGeom>
          <a:noFill/>
        </p:spPr>
      </p:pic>
      <p:pic>
        <p:nvPicPr>
          <p:cNvPr id="45" name="Picture 2" descr="D:\PES\DS_2020\Madam\Ha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6449080" y="2400435"/>
            <a:ext cx="530087" cy="530087"/>
          </a:xfrm>
          <a:prstGeom prst="rect">
            <a:avLst/>
          </a:prstGeom>
          <a:noFill/>
        </p:spPr>
      </p:pic>
      <p:pic>
        <p:nvPicPr>
          <p:cNvPr id="46" name="Picture 2" descr="D:\PES\DS_2020\Madam\Han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3082951">
            <a:off x="6290819" y="3828929"/>
            <a:ext cx="489228" cy="514039"/>
          </a:xfrm>
          <a:prstGeom prst="rect">
            <a:avLst/>
          </a:prstGeom>
          <a:noFill/>
        </p:spPr>
      </p:pic>
      <p:pic>
        <p:nvPicPr>
          <p:cNvPr id="47" name="Picture 2" descr="D:\PES\DS_2020\Madam\Han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9609507">
            <a:off x="6808150" y="3818401"/>
            <a:ext cx="401709" cy="4892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Trees: Terminologies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351721"/>
            <a:ext cx="7795748" cy="5296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 node N1 is called the ancestor of a node N2 if</a:t>
            </a:r>
          </a:p>
          <a:p>
            <a:pPr lvl="1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N1 is either the parent of N2 or</a:t>
            </a:r>
          </a:p>
          <a:p>
            <a:pPr lvl="1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N1 is the parent of some ancestor of N2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 node N2 becomes the descendent of node N1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Descendent can be either the left descendent or the right descendent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6325" y="4359955"/>
            <a:ext cx="1577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N2 is the Left Descendent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N1</a:t>
            </a: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34688" y="4353339"/>
            <a:ext cx="176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N2 is the Right Descendent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of N1</a:t>
            </a:r>
            <a:endParaRPr lang="en-IN" sz="20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06" name="Group 105"/>
          <p:cNvGrpSpPr/>
          <p:nvPr/>
        </p:nvGrpSpPr>
        <p:grpSpPr>
          <a:xfrm>
            <a:off x="775265" y="4634941"/>
            <a:ext cx="3480797" cy="1951576"/>
            <a:chOff x="1146321" y="4462665"/>
            <a:chExt cx="3480797" cy="1951576"/>
          </a:xfrm>
        </p:grpSpPr>
        <p:pic>
          <p:nvPicPr>
            <p:cNvPr id="25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398645" y="4462665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35" name="TextBox 34"/>
            <p:cNvSpPr txBox="1"/>
            <p:nvPr/>
          </p:nvSpPr>
          <p:spPr>
            <a:xfrm>
              <a:off x="2001085" y="4558745"/>
              <a:ext cx="503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N1</a:t>
              </a:r>
              <a:endParaRPr lang="en-IN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3021683" y="462746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134345" y="5303897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707816" y="5983166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560696" y="5943978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67" name="Straight Connector 66"/>
            <p:cNvCxnSpPr>
              <a:stCxn id="57" idx="3"/>
              <a:endCxn id="59" idx="7"/>
            </p:cNvCxnSpPr>
            <p:nvPr/>
          </p:nvCxnSpPr>
          <p:spPr>
            <a:xfrm rot="5400000">
              <a:off x="2605039" y="4881514"/>
              <a:ext cx="416212" cy="55481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9" idx="3"/>
              <a:endCxn id="60" idx="0"/>
            </p:cNvCxnSpPr>
            <p:nvPr/>
          </p:nvCxnSpPr>
          <p:spPr>
            <a:xfrm rot="5400000">
              <a:off x="1917419" y="5697371"/>
              <a:ext cx="311323" cy="2602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9" idx="5"/>
              <a:endCxn id="62" idx="0"/>
            </p:cNvCxnSpPr>
            <p:nvPr/>
          </p:nvCxnSpPr>
          <p:spPr>
            <a:xfrm rot="16200000" flipH="1">
              <a:off x="2529716" y="5677866"/>
              <a:ext cx="272135" cy="2600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3689244" y="5264711"/>
              <a:ext cx="470262" cy="39396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4156856" y="5949844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72" name="Straight Connector 71"/>
            <p:cNvCxnSpPr>
              <a:stCxn id="57" idx="5"/>
              <a:endCxn id="70" idx="1"/>
            </p:cNvCxnSpPr>
            <p:nvPr/>
          </p:nvCxnSpPr>
          <p:spPr>
            <a:xfrm rot="16200000" flipH="1">
              <a:off x="3404798" y="4969092"/>
              <a:ext cx="371592" cy="335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70" idx="5"/>
              <a:endCxn id="71" idx="0"/>
            </p:cNvCxnSpPr>
            <p:nvPr/>
          </p:nvCxnSpPr>
          <p:spPr>
            <a:xfrm rot="16200000" flipH="1">
              <a:off x="4066881" y="5624737"/>
              <a:ext cx="348863" cy="3013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278199" y="5936784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81" name="Straight Connector 80"/>
            <p:cNvCxnSpPr>
              <a:stCxn id="70" idx="3"/>
              <a:endCxn id="80" idx="0"/>
            </p:cNvCxnSpPr>
            <p:nvPr/>
          </p:nvCxnSpPr>
          <p:spPr>
            <a:xfrm rot="5400000">
              <a:off x="3467820" y="5646491"/>
              <a:ext cx="335803" cy="2447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2" descr="D:\PES\DS_2020\Madam\Han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43881" y="5198161"/>
              <a:ext cx="530087" cy="530087"/>
            </a:xfrm>
            <a:prstGeom prst="rect">
              <a:avLst/>
            </a:prstGeom>
            <a:noFill/>
          </p:spPr>
        </p:pic>
        <p:sp>
          <p:nvSpPr>
            <p:cNvPr id="84" name="TextBox 83"/>
            <p:cNvSpPr txBox="1"/>
            <p:nvPr/>
          </p:nvSpPr>
          <p:spPr>
            <a:xfrm>
              <a:off x="1146321" y="5294241"/>
              <a:ext cx="503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N2</a:t>
              </a:r>
              <a:endParaRPr lang="en-IN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4510616" y="4695808"/>
            <a:ext cx="4023787" cy="1831077"/>
            <a:chOff x="4510616" y="4695808"/>
            <a:chExt cx="4023787" cy="1831077"/>
          </a:xfrm>
        </p:grpSpPr>
        <p:sp>
          <p:nvSpPr>
            <p:cNvPr id="87" name="Oval 86"/>
            <p:cNvSpPr/>
            <p:nvPr/>
          </p:nvSpPr>
          <p:spPr>
            <a:xfrm>
              <a:off x="5824483" y="4740111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937145" y="5416541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4510616" y="6095810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5363496" y="6056622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1" name="Straight Connector 90"/>
            <p:cNvCxnSpPr>
              <a:stCxn id="87" idx="3"/>
              <a:endCxn id="88" idx="7"/>
            </p:cNvCxnSpPr>
            <p:nvPr/>
          </p:nvCxnSpPr>
          <p:spPr>
            <a:xfrm rot="5400000">
              <a:off x="5407839" y="4994158"/>
              <a:ext cx="416212" cy="554812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8" idx="3"/>
              <a:endCxn id="89" idx="0"/>
            </p:cNvCxnSpPr>
            <p:nvPr/>
          </p:nvCxnSpPr>
          <p:spPr>
            <a:xfrm rot="5400000">
              <a:off x="4720219" y="5810015"/>
              <a:ext cx="311323" cy="26026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8" idx="5"/>
              <a:endCxn id="90" idx="0"/>
            </p:cNvCxnSpPr>
            <p:nvPr/>
          </p:nvCxnSpPr>
          <p:spPr>
            <a:xfrm rot="16200000" flipH="1">
              <a:off x="5332516" y="5790510"/>
              <a:ext cx="272135" cy="2600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6492044" y="5377355"/>
              <a:ext cx="470262" cy="39396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959656" y="6062488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G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6" name="Straight Connector 95"/>
            <p:cNvCxnSpPr>
              <a:stCxn id="87" idx="5"/>
              <a:endCxn id="94" idx="1"/>
            </p:cNvCxnSpPr>
            <p:nvPr/>
          </p:nvCxnSpPr>
          <p:spPr>
            <a:xfrm rot="16200000" flipH="1">
              <a:off x="6207598" y="5081736"/>
              <a:ext cx="371592" cy="33503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4" idx="5"/>
              <a:endCxn id="95" idx="0"/>
            </p:cNvCxnSpPr>
            <p:nvPr/>
          </p:nvCxnSpPr>
          <p:spPr>
            <a:xfrm rot="16200000" flipH="1">
              <a:off x="6869681" y="5737381"/>
              <a:ext cx="348863" cy="3013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6080999" y="6049428"/>
              <a:ext cx="470262" cy="43107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99" name="Straight Connector 98"/>
            <p:cNvCxnSpPr>
              <a:stCxn id="94" idx="3"/>
              <a:endCxn id="98" idx="0"/>
            </p:cNvCxnSpPr>
            <p:nvPr/>
          </p:nvCxnSpPr>
          <p:spPr>
            <a:xfrm rot="5400000">
              <a:off x="6270620" y="5759135"/>
              <a:ext cx="335803" cy="2447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1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75151" y="4695808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102" name="TextBox 101"/>
            <p:cNvSpPr txBox="1"/>
            <p:nvPr/>
          </p:nvSpPr>
          <p:spPr>
            <a:xfrm>
              <a:off x="6765249" y="4764152"/>
              <a:ext cx="503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N1</a:t>
              </a:r>
              <a:endParaRPr lang="en-IN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94960" y="6014399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104" name="TextBox 103"/>
            <p:cNvSpPr txBox="1"/>
            <p:nvPr/>
          </p:nvSpPr>
          <p:spPr>
            <a:xfrm>
              <a:off x="7885058" y="6082743"/>
              <a:ext cx="5035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N2</a:t>
              </a:r>
              <a:endParaRPr lang="en-IN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pic>
          <p:nvPicPr>
            <p:cNvPr id="107" name="Picture 3" descr="D:\PES\DS_2020\Madam\RightHand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78126" y="5312034"/>
              <a:ext cx="473525" cy="480982"/>
            </a:xfrm>
            <a:prstGeom prst="rect">
              <a:avLst/>
            </a:prstGeom>
            <a:noFill/>
          </p:spPr>
        </p:pic>
        <p:sp>
          <p:nvSpPr>
            <p:cNvPr id="108" name="TextBox 107"/>
            <p:cNvSpPr txBox="1"/>
            <p:nvPr/>
          </p:nvSpPr>
          <p:spPr>
            <a:xfrm>
              <a:off x="7368224" y="5261110"/>
              <a:ext cx="1166179" cy="608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</a:rPr>
                <a:t>Ancestor of N2</a:t>
              </a:r>
              <a:endParaRPr lang="en-IN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Trees: Terminologies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72212"/>
            <a:ext cx="7638047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Level of a node</a:t>
            </a:r>
          </a:p>
          <a:p>
            <a:pPr lvl="1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Root has level 0; level of any other node is one more than its parent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Depth of a tree</a:t>
            </a:r>
          </a:p>
          <a:p>
            <a:pPr lvl="1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Maximum level of any leaf in the tree (path  length from the deepest leaf to the root)</a:t>
            </a:r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Depth of a node</a:t>
            </a:r>
          </a:p>
          <a:p>
            <a:pPr lvl="1" algn="just"/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Path length from the node to the root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554147" y="4611181"/>
            <a:ext cx="2204407" cy="1873101"/>
            <a:chOff x="872195" y="3988337"/>
            <a:chExt cx="2204407" cy="1873101"/>
          </a:xfrm>
        </p:grpSpPr>
        <p:sp>
          <p:nvSpPr>
            <p:cNvPr id="9" name="Oval 8"/>
            <p:cNvSpPr/>
            <p:nvPr/>
          </p:nvSpPr>
          <p:spPr>
            <a:xfrm>
              <a:off x="1417429" y="398833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72195" y="4720235"/>
              <a:ext cx="45302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069627" y="468085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3" name="Straight Connector 12"/>
            <p:cNvCxnSpPr>
              <a:stCxn id="9" idx="5"/>
              <a:endCxn id="12" idx="1"/>
            </p:cNvCxnSpPr>
            <p:nvPr/>
          </p:nvCxnSpPr>
          <p:spPr>
            <a:xfrm rot="16200000" flipH="1">
              <a:off x="1766334" y="4364173"/>
              <a:ext cx="424651" cy="31967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3"/>
              <a:endCxn id="11" idx="0"/>
            </p:cNvCxnSpPr>
            <p:nvPr/>
          </p:nvCxnSpPr>
          <p:spPr>
            <a:xfrm rot="5400000">
              <a:off x="1088227" y="4322164"/>
              <a:ext cx="408551" cy="3875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606340" y="548261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6200000" flipH="1">
              <a:off x="2370047" y="5100409"/>
              <a:ext cx="451905" cy="3704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928733" y="4532243"/>
            <a:ext cx="2716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Level of node A – 0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Level of node B – 1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Level of node C – 1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Level of node D – 2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24938" y="4532244"/>
            <a:ext cx="223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Depth of tree: 2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39413" y="4936439"/>
            <a:ext cx="2782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Depth of node A: 0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Depth of node B: 1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Depth of node C: 1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Depth of node D: 2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6200000" flipV="1">
            <a:off x="1530626" y="4737643"/>
            <a:ext cx="1484243" cy="125895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Binary Trees: Terminologies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97496"/>
            <a:ext cx="7638047" cy="445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Height of a tree: Path length from the root node to the deepest leaf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Height of a node: Path length from the node to the deepest leaf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1150486" y="3723292"/>
            <a:ext cx="2562215" cy="1767084"/>
            <a:chOff x="1375769" y="4531669"/>
            <a:chExt cx="2562215" cy="1767084"/>
          </a:xfrm>
        </p:grpSpPr>
        <p:sp>
          <p:nvSpPr>
            <p:cNvPr id="11" name="Oval 10"/>
            <p:cNvSpPr/>
            <p:nvPr/>
          </p:nvSpPr>
          <p:spPr>
            <a:xfrm>
              <a:off x="2053524" y="4531669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1375769" y="5237063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771983" y="5210937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4" name="Straight Connector 13"/>
            <p:cNvCxnSpPr>
              <a:stCxn id="11" idx="5"/>
              <a:endCxn id="13" idx="1"/>
            </p:cNvCxnSpPr>
            <p:nvPr/>
          </p:nvCxnSpPr>
          <p:spPr>
            <a:xfrm rot="16200000" flipH="1">
              <a:off x="2442185" y="4867748"/>
              <a:ext cx="411399" cy="3859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1" idx="3"/>
            </p:cNvCxnSpPr>
            <p:nvPr/>
          </p:nvCxnSpPr>
          <p:spPr>
            <a:xfrm rot="5400000">
              <a:off x="1695504" y="4810172"/>
              <a:ext cx="382044" cy="4717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467722" y="5919928"/>
              <a:ext cx="470262" cy="37882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D</a:t>
              </a:r>
              <a:endParaRPr lang="en-IN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>
              <a:endCxn id="16" idx="1"/>
            </p:cNvCxnSpPr>
            <p:nvPr/>
          </p:nvCxnSpPr>
          <p:spPr>
            <a:xfrm rot="16200000" flipH="1">
              <a:off x="3137924" y="5576739"/>
              <a:ext cx="411399" cy="38593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 rot="16200000" flipH="1">
            <a:off x="2471531" y="3836503"/>
            <a:ext cx="1232455" cy="12192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06957" y="3670857"/>
            <a:ext cx="266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Height of Tree: 2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26837" y="4207565"/>
            <a:ext cx="30678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Height of Node A : 2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Height of Node B : 0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Height of Node C : 1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Height of Node D : 0</a:t>
            </a: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882</Words>
  <Application>Microsoft Office PowerPoint</Application>
  <PresentationFormat>Custom</PresentationFormat>
  <Paragraphs>257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856</cp:revision>
  <dcterms:created xsi:type="dcterms:W3CDTF">2020-06-03T14:19:11Z</dcterms:created>
  <dcterms:modified xsi:type="dcterms:W3CDTF">2022-09-19T03:04:46Z</dcterms:modified>
</cp:coreProperties>
</file>