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90" r:id="rId2"/>
    <p:sldId id="358" r:id="rId3"/>
    <p:sldId id="359" r:id="rId4"/>
    <p:sldId id="360" r:id="rId5"/>
    <p:sldId id="361" r:id="rId6"/>
    <p:sldId id="362" r:id="rId7"/>
    <p:sldId id="363" r:id="rId8"/>
    <p:sldId id="364" r:id="rId9"/>
    <p:sldId id="365" r:id="rId10"/>
    <p:sldId id="366" r:id="rId11"/>
    <p:sldId id="367" r:id="rId12"/>
    <p:sldId id="373" r:id="rId13"/>
    <p:sldId id="374" r:id="rId14"/>
    <p:sldId id="375" r:id="rId15"/>
    <p:sldId id="376" r:id="rId16"/>
    <p:sldId id="377" r:id="rId17"/>
    <p:sldId id="3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3399"/>
    <a:srgbClr val="47269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-528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23-09-2022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694784" y="2202232"/>
            <a:ext cx="48933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2">
                    <a:lumMod val="75000"/>
                  </a:schemeClr>
                </a:solidFill>
              </a:rPr>
              <a:t>DATA STRUCTURES AND ITS APPLICATIONS</a:t>
            </a:r>
          </a:p>
          <a:p>
            <a:r>
              <a:rPr lang="en-US" sz="3600" b="1" smtClean="0">
                <a:solidFill>
                  <a:schemeClr val="accent1">
                    <a:lumMod val="75000"/>
                  </a:schemeClr>
                </a:solidFill>
              </a:rPr>
              <a:t>UE21CS252A</a:t>
            </a:r>
            <a:endParaRPr lang="en-US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4781916" y="4415504"/>
            <a:ext cx="45772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r>
              <a:rPr lang="en-US" sz="2400" b="1" dirty="0" smtClean="0"/>
              <a:t> &amp; Kusuma K V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0420"/>
            <a:ext cx="45972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 &amp; </a:t>
            </a:r>
            <a:r>
              <a:rPr lang="en-US" sz="2400" dirty="0"/>
              <a:t>Engineering</a:t>
            </a:r>
            <a:endParaRPr lang="en-IN" sz="2400" dirty="0"/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 flipV="1">
            <a:off x="4781916" y="4112436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3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130029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Expression Tree Construction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16" y="1288682"/>
            <a:ext cx="8021031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Postfix Expression: 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7009820" y="1716163"/>
            <a:ext cx="736058" cy="755369"/>
            <a:chOff x="7009820" y="1716163"/>
            <a:chExt cx="736058" cy="755369"/>
          </a:xfrm>
        </p:grpSpPr>
        <p:sp>
          <p:nvSpPr>
            <p:cNvPr id="17" name="TextBox 16"/>
            <p:cNvSpPr txBox="1"/>
            <p:nvPr/>
          </p:nvSpPr>
          <p:spPr>
            <a:xfrm>
              <a:off x="7242297" y="1716163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*</a:t>
              </a:r>
              <a:endParaRPr lang="en-IN" sz="24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0800000" flipH="1">
              <a:off x="7009820" y="2116753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7210686" y="2294144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009821" y="1761973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076645" y="2067346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335064" y="2073972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6192327" y="5582573"/>
            <a:ext cx="1750080" cy="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 flipH="1">
            <a:off x="7139852" y="5576747"/>
            <a:ext cx="1743452" cy="58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054512" y="6443963"/>
            <a:ext cx="967411" cy="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692356" y="1364981"/>
            <a:ext cx="168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Symbol = * </a:t>
            </a:r>
            <a:endParaRPr lang="en-IN" dirty="0"/>
          </a:p>
        </p:txBody>
      </p:sp>
      <p:sp>
        <p:nvSpPr>
          <p:cNvPr id="132" name="Rectangle 131"/>
          <p:cNvSpPr/>
          <p:nvPr/>
        </p:nvSpPr>
        <p:spPr>
          <a:xfrm>
            <a:off x="7702033" y="1879358"/>
            <a:ext cx="1804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Address=250</a:t>
            </a:r>
            <a:endParaRPr lang="en-IN" sz="2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140655" y="6047479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45776" y="161910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Scan the postfix expression till the end, one symbol at a time</a:t>
            </a:r>
          </a:p>
          <a:p>
            <a:pPr marL="360000"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Create a new node, with symbol as info and left and right link as NULL</a:t>
            </a:r>
          </a:p>
          <a:p>
            <a:pPr marL="360000"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If symbol is an operand, push address of node to stack</a:t>
            </a:r>
          </a:p>
          <a:p>
            <a:pPr marL="360000"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If symbol is an operator</a:t>
            </a:r>
          </a:p>
          <a:p>
            <a:pPr marL="72000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Pop the address from stack and make it right child of new node</a:t>
            </a:r>
          </a:p>
          <a:p>
            <a:pPr marL="72000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Pop the address from stack and make it left child of new node</a:t>
            </a:r>
          </a:p>
          <a:p>
            <a:pPr marL="72000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Now push address of new node to stack</a:t>
            </a:r>
          </a:p>
          <a:p>
            <a:pPr marL="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Finally, stack has only element which is the address of the root of expression tree</a:t>
            </a:r>
          </a:p>
        </p:txBody>
      </p:sp>
      <p:pic>
        <p:nvPicPr>
          <p:cNvPr id="140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9738" y="1680942"/>
            <a:ext cx="473525" cy="480982"/>
          </a:xfrm>
          <a:prstGeom prst="rect">
            <a:avLst/>
          </a:prstGeom>
          <a:noFill/>
        </p:spPr>
      </p:pic>
      <p:pic>
        <p:nvPicPr>
          <p:cNvPr id="150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2869" y="2429690"/>
            <a:ext cx="473525" cy="480982"/>
          </a:xfrm>
          <a:prstGeom prst="rect">
            <a:avLst/>
          </a:prstGeom>
          <a:noFill/>
        </p:spPr>
      </p:pic>
      <p:pic>
        <p:nvPicPr>
          <p:cNvPr id="151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6245" y="4212093"/>
            <a:ext cx="473525" cy="48098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2637183" y="1285462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29339" y="1292090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21495" y="1285466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3651" y="1345103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5565" y="1285469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7283" y="5749311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150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7283" y="5457767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300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" name="Group 44"/>
          <p:cNvGrpSpPr/>
          <p:nvPr/>
        </p:nvGrpSpPr>
        <p:grpSpPr>
          <a:xfrm>
            <a:off x="7453126" y="2200800"/>
            <a:ext cx="979220" cy="1181792"/>
            <a:chOff x="8738587" y="3499513"/>
            <a:chExt cx="979220" cy="1181792"/>
          </a:xfrm>
        </p:grpSpPr>
        <p:grpSp>
          <p:nvGrpSpPr>
            <p:cNvPr id="4" name="Group 272"/>
            <p:cNvGrpSpPr/>
            <p:nvPr/>
          </p:nvGrpSpPr>
          <p:grpSpPr>
            <a:xfrm>
              <a:off x="8981749" y="3910134"/>
              <a:ext cx="736058" cy="771171"/>
              <a:chOff x="3385371" y="2067343"/>
              <a:chExt cx="736058" cy="771171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3631100" y="2067343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</a:t>
                </a:r>
                <a:endParaRPr lang="en-IN" sz="2400" dirty="0"/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 rot="10800000" flipH="1">
                <a:off x="3385371" y="2481185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rot="5400000">
                <a:off x="3586237" y="2658576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/>
              <p:cNvSpPr/>
              <p:nvPr/>
            </p:nvSpPr>
            <p:spPr>
              <a:xfrm>
                <a:off x="3385372" y="2126405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452196" y="2431778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10615" y="2438404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5" name="Group 111"/>
            <p:cNvGrpSpPr/>
            <p:nvPr/>
          </p:nvGrpSpPr>
          <p:grpSpPr>
            <a:xfrm>
              <a:off x="8738587" y="3499513"/>
              <a:ext cx="563864" cy="489750"/>
              <a:chOff x="5906210" y="2763073"/>
              <a:chExt cx="563864" cy="489750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5972153" y="2820806"/>
                <a:ext cx="497921" cy="4320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/>
              <p:cNvSpPr/>
              <p:nvPr/>
            </p:nvSpPr>
            <p:spPr>
              <a:xfrm flipV="1">
                <a:off x="5906210" y="2763073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9" name="Group 55"/>
          <p:cNvGrpSpPr/>
          <p:nvPr/>
        </p:nvGrpSpPr>
        <p:grpSpPr>
          <a:xfrm>
            <a:off x="6418209" y="2207618"/>
            <a:ext cx="887056" cy="1194858"/>
            <a:chOff x="9956539" y="4977322"/>
            <a:chExt cx="887056" cy="1194858"/>
          </a:xfrm>
        </p:grpSpPr>
        <p:grpSp>
          <p:nvGrpSpPr>
            <p:cNvPr id="11" name="Group 115"/>
            <p:cNvGrpSpPr/>
            <p:nvPr/>
          </p:nvGrpSpPr>
          <p:grpSpPr>
            <a:xfrm>
              <a:off x="10319475" y="4977322"/>
              <a:ext cx="524120" cy="477083"/>
              <a:chOff x="7447722" y="2703438"/>
              <a:chExt cx="524120" cy="477083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rot="10800000" flipV="1">
                <a:off x="7447722" y="2761170"/>
                <a:ext cx="465874" cy="41935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Oval 47"/>
              <p:cNvSpPr/>
              <p:nvPr/>
            </p:nvSpPr>
            <p:spPr>
              <a:xfrm flipV="1">
                <a:off x="7847653" y="2703438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272"/>
            <p:cNvGrpSpPr/>
            <p:nvPr/>
          </p:nvGrpSpPr>
          <p:grpSpPr>
            <a:xfrm>
              <a:off x="9956539" y="5401009"/>
              <a:ext cx="736058" cy="771171"/>
              <a:chOff x="3385371" y="2067343"/>
              <a:chExt cx="736058" cy="771171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3631100" y="2067343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endParaRPr lang="en-IN" sz="2400" dirty="0"/>
              </a:p>
            </p:txBody>
          </p:sp>
          <p:cxnSp>
            <p:nvCxnSpPr>
              <p:cNvPr id="51" name="Straight Connector 50"/>
              <p:cNvCxnSpPr/>
              <p:nvPr/>
            </p:nvCxnSpPr>
            <p:spPr>
              <a:xfrm rot="10800000" flipH="1">
                <a:off x="3385371" y="2481185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3586237" y="2658576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/>
              <p:cNvSpPr/>
              <p:nvPr/>
            </p:nvSpPr>
            <p:spPr>
              <a:xfrm>
                <a:off x="3385372" y="2126405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3452196" y="2431778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710615" y="2438404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</p:grpSp>
      <p:pic>
        <p:nvPicPr>
          <p:cNvPr id="5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2871" y="4947588"/>
            <a:ext cx="473525" cy="480982"/>
          </a:xfrm>
          <a:prstGeom prst="rect">
            <a:avLst/>
          </a:prstGeom>
          <a:noFill/>
        </p:spPr>
      </p:pic>
      <p:pic>
        <p:nvPicPr>
          <p:cNvPr id="5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6002" y="5669831"/>
            <a:ext cx="473525" cy="480982"/>
          </a:xfrm>
          <a:prstGeom prst="rect">
            <a:avLst/>
          </a:prstGeom>
          <a:noFill/>
        </p:spPr>
      </p:pic>
      <p:sp>
        <p:nvSpPr>
          <p:cNvPr id="59" name="TextBox 58"/>
          <p:cNvSpPr txBox="1"/>
          <p:nvPr/>
        </p:nvSpPr>
        <p:spPr>
          <a:xfrm>
            <a:off x="7147283" y="5749311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250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3" grpId="0"/>
      <p:bldP spid="23" grpId="1"/>
      <p:bldP spid="127" grpId="0"/>
      <p:bldP spid="132" grpId="0"/>
      <p:bldP spid="30" grpId="0"/>
      <p:bldP spid="32" grpId="0"/>
      <p:bldP spid="33" grpId="0"/>
      <p:bldP spid="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Expression Tree Construction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16" y="1288682"/>
            <a:ext cx="8021031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Postfix Expression: 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43"/>
          <p:cNvGrpSpPr/>
          <p:nvPr/>
        </p:nvGrpSpPr>
        <p:grpSpPr>
          <a:xfrm>
            <a:off x="7009820" y="1716163"/>
            <a:ext cx="736058" cy="755369"/>
            <a:chOff x="7009820" y="1716163"/>
            <a:chExt cx="736058" cy="755369"/>
          </a:xfrm>
        </p:grpSpPr>
        <p:sp>
          <p:nvSpPr>
            <p:cNvPr id="17" name="TextBox 16"/>
            <p:cNvSpPr txBox="1"/>
            <p:nvPr/>
          </p:nvSpPr>
          <p:spPr>
            <a:xfrm>
              <a:off x="7242297" y="1716163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+</a:t>
              </a:r>
              <a:endParaRPr lang="en-IN" sz="24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0800000" flipH="1">
              <a:off x="7009820" y="2116753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7210686" y="2294144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7009821" y="1761973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076645" y="2067346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7335064" y="2073972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6192327" y="5582573"/>
            <a:ext cx="1750080" cy="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 flipH="1">
            <a:off x="7139852" y="5576747"/>
            <a:ext cx="1743452" cy="58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054512" y="6443963"/>
            <a:ext cx="967411" cy="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692356" y="1364981"/>
            <a:ext cx="168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Symbol = + </a:t>
            </a:r>
            <a:endParaRPr lang="en-IN" dirty="0"/>
          </a:p>
        </p:txBody>
      </p:sp>
      <p:sp>
        <p:nvSpPr>
          <p:cNvPr id="132" name="Rectangle 131"/>
          <p:cNvSpPr/>
          <p:nvPr/>
        </p:nvSpPr>
        <p:spPr>
          <a:xfrm>
            <a:off x="7702033" y="1879358"/>
            <a:ext cx="1804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Address=400</a:t>
            </a:r>
            <a:endParaRPr lang="en-IN" sz="2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140655" y="6047479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45776" y="161910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Scan the postfix expression till the end, one symbol at a time</a:t>
            </a:r>
          </a:p>
          <a:p>
            <a:pPr marL="360000"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Create a new node, with symbol as info and left and right link as NULL</a:t>
            </a:r>
          </a:p>
          <a:p>
            <a:pPr marL="360000"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If symbol is an operand, push address of node to stack</a:t>
            </a:r>
          </a:p>
          <a:p>
            <a:pPr marL="360000"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If symbol is an operator</a:t>
            </a:r>
          </a:p>
          <a:p>
            <a:pPr marL="72000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Pop the address from stack and make it right child of new node</a:t>
            </a:r>
          </a:p>
          <a:p>
            <a:pPr marL="72000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Pop the address from stack and make it left child of new node</a:t>
            </a:r>
          </a:p>
          <a:p>
            <a:pPr marL="72000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Now push address of new node to stack</a:t>
            </a:r>
          </a:p>
          <a:p>
            <a:pPr marL="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Finally, stack has only element which is the address of the root of expression tree</a:t>
            </a:r>
          </a:p>
        </p:txBody>
      </p:sp>
      <p:pic>
        <p:nvPicPr>
          <p:cNvPr id="140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9738" y="1680942"/>
            <a:ext cx="473525" cy="480982"/>
          </a:xfrm>
          <a:prstGeom prst="rect">
            <a:avLst/>
          </a:prstGeom>
          <a:noFill/>
        </p:spPr>
      </p:pic>
      <p:pic>
        <p:nvPicPr>
          <p:cNvPr id="150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2869" y="2429690"/>
            <a:ext cx="473525" cy="480982"/>
          </a:xfrm>
          <a:prstGeom prst="rect">
            <a:avLst/>
          </a:prstGeom>
          <a:noFill/>
        </p:spPr>
      </p:pic>
      <p:pic>
        <p:nvPicPr>
          <p:cNvPr id="151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96245" y="4212093"/>
            <a:ext cx="473525" cy="48098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2637183" y="1285462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29339" y="1292090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21495" y="1285466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3651" y="1345103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*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5565" y="1285469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7283" y="5749311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250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2871" y="4947588"/>
            <a:ext cx="473525" cy="480982"/>
          </a:xfrm>
          <a:prstGeom prst="rect">
            <a:avLst/>
          </a:prstGeom>
          <a:noFill/>
        </p:spPr>
      </p:pic>
      <p:pic>
        <p:nvPicPr>
          <p:cNvPr id="5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6002" y="5669831"/>
            <a:ext cx="473525" cy="480982"/>
          </a:xfrm>
          <a:prstGeom prst="rect">
            <a:avLst/>
          </a:prstGeom>
          <a:noFill/>
        </p:spPr>
      </p:pic>
      <p:grpSp>
        <p:nvGrpSpPr>
          <p:cNvPr id="3" name="Group 153"/>
          <p:cNvGrpSpPr/>
          <p:nvPr/>
        </p:nvGrpSpPr>
        <p:grpSpPr>
          <a:xfrm>
            <a:off x="7159951" y="2183195"/>
            <a:ext cx="2000884" cy="2129137"/>
            <a:chOff x="6166038" y="4316794"/>
            <a:chExt cx="2000884" cy="2129137"/>
          </a:xfrm>
        </p:grpSpPr>
        <p:grpSp>
          <p:nvGrpSpPr>
            <p:cNvPr id="4" name="Group 135"/>
            <p:cNvGrpSpPr/>
            <p:nvPr/>
          </p:nvGrpSpPr>
          <p:grpSpPr>
            <a:xfrm>
              <a:off x="6740806" y="4786476"/>
              <a:ext cx="736058" cy="709559"/>
              <a:chOff x="5426184" y="2298667"/>
              <a:chExt cx="736058" cy="709559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5697283" y="2305676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*</a:t>
                </a:r>
                <a:endParaRPr lang="en-IN" sz="2400" dirty="0"/>
              </a:p>
            </p:txBody>
          </p:sp>
          <p:cxnSp>
            <p:nvCxnSpPr>
              <p:cNvPr id="88" name="Straight Connector 87"/>
              <p:cNvCxnSpPr/>
              <p:nvPr/>
            </p:nvCxnSpPr>
            <p:spPr>
              <a:xfrm rot="10800000" flipH="1">
                <a:off x="5426184" y="2653447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>
                <a:off x="5627050" y="2830838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Oval 89"/>
              <p:cNvSpPr/>
              <p:nvPr/>
            </p:nvSpPr>
            <p:spPr>
              <a:xfrm>
                <a:off x="5426185" y="2298667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272"/>
            <p:cNvGrpSpPr/>
            <p:nvPr/>
          </p:nvGrpSpPr>
          <p:grpSpPr>
            <a:xfrm>
              <a:off x="7430864" y="5654878"/>
              <a:ext cx="736058" cy="771171"/>
              <a:chOff x="3385371" y="2067343"/>
              <a:chExt cx="736058" cy="771171"/>
            </a:xfrm>
          </p:grpSpPr>
          <p:sp>
            <p:nvSpPr>
              <p:cNvPr id="78" name="TextBox 77"/>
              <p:cNvSpPr txBox="1"/>
              <p:nvPr/>
            </p:nvSpPr>
            <p:spPr>
              <a:xfrm>
                <a:off x="3631100" y="2067343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</a:t>
                </a:r>
                <a:endParaRPr lang="en-IN" sz="2400" dirty="0"/>
              </a:p>
            </p:txBody>
          </p:sp>
          <p:cxnSp>
            <p:nvCxnSpPr>
              <p:cNvPr id="79" name="Straight Connector 78"/>
              <p:cNvCxnSpPr/>
              <p:nvPr/>
            </p:nvCxnSpPr>
            <p:spPr>
              <a:xfrm rot="10800000" flipH="1">
                <a:off x="3385371" y="2481185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5400000">
                <a:off x="3586237" y="2658576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/>
              <p:nvPr/>
            </p:nvSpPr>
            <p:spPr>
              <a:xfrm>
                <a:off x="3385372" y="2126405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85" name="TextBox 84"/>
              <p:cNvSpPr txBox="1"/>
              <p:nvPr/>
            </p:nvSpPr>
            <p:spPr>
              <a:xfrm>
                <a:off x="3452196" y="2431778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86" name="TextBox 85"/>
              <p:cNvSpPr txBox="1"/>
              <p:nvPr/>
            </p:nvSpPr>
            <p:spPr>
              <a:xfrm>
                <a:off x="3710615" y="2438404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9" name="Group 111"/>
            <p:cNvGrpSpPr/>
            <p:nvPr/>
          </p:nvGrpSpPr>
          <p:grpSpPr>
            <a:xfrm>
              <a:off x="7187702" y="5244257"/>
              <a:ext cx="563864" cy="489750"/>
              <a:chOff x="5906210" y="2763073"/>
              <a:chExt cx="563864" cy="489750"/>
            </a:xfrm>
          </p:grpSpPr>
          <p:cxnSp>
            <p:nvCxnSpPr>
              <p:cNvPr id="76" name="Straight Connector 75"/>
              <p:cNvCxnSpPr/>
              <p:nvPr/>
            </p:nvCxnSpPr>
            <p:spPr>
              <a:xfrm>
                <a:off x="5972153" y="2820806"/>
                <a:ext cx="497921" cy="4320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/>
              <p:nvPr/>
            </p:nvSpPr>
            <p:spPr>
              <a:xfrm flipV="1">
                <a:off x="5906210" y="2763073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1" name="Group 115"/>
            <p:cNvGrpSpPr/>
            <p:nvPr/>
          </p:nvGrpSpPr>
          <p:grpSpPr>
            <a:xfrm>
              <a:off x="6528974" y="5251073"/>
              <a:ext cx="524120" cy="477083"/>
              <a:chOff x="7447722" y="2703438"/>
              <a:chExt cx="524120" cy="477083"/>
            </a:xfrm>
          </p:grpSpPr>
          <p:cxnSp>
            <p:nvCxnSpPr>
              <p:cNvPr id="74" name="Straight Connector 73"/>
              <p:cNvCxnSpPr/>
              <p:nvPr/>
            </p:nvCxnSpPr>
            <p:spPr>
              <a:xfrm rot="10800000" flipV="1">
                <a:off x="7447722" y="2761170"/>
                <a:ext cx="465874" cy="41935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/>
              <p:cNvSpPr/>
              <p:nvPr/>
            </p:nvSpPr>
            <p:spPr>
              <a:xfrm flipV="1">
                <a:off x="7847653" y="2703438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272"/>
            <p:cNvGrpSpPr/>
            <p:nvPr/>
          </p:nvGrpSpPr>
          <p:grpSpPr>
            <a:xfrm>
              <a:off x="6166038" y="5674760"/>
              <a:ext cx="736058" cy="771171"/>
              <a:chOff x="3385371" y="2067343"/>
              <a:chExt cx="736058" cy="771171"/>
            </a:xfrm>
          </p:grpSpPr>
          <p:sp>
            <p:nvSpPr>
              <p:cNvPr id="68" name="TextBox 67"/>
              <p:cNvSpPr txBox="1"/>
              <p:nvPr/>
            </p:nvSpPr>
            <p:spPr>
              <a:xfrm>
                <a:off x="3631100" y="2067343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endParaRPr lang="en-IN" sz="2400" dirty="0"/>
              </a:p>
            </p:txBody>
          </p:sp>
          <p:cxnSp>
            <p:nvCxnSpPr>
              <p:cNvPr id="69" name="Straight Connector 68"/>
              <p:cNvCxnSpPr/>
              <p:nvPr/>
            </p:nvCxnSpPr>
            <p:spPr>
              <a:xfrm rot="10800000" flipH="1">
                <a:off x="3385371" y="2481185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>
                <a:off x="3586237" y="2658576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/>
              <p:nvPr/>
            </p:nvSpPr>
            <p:spPr>
              <a:xfrm>
                <a:off x="3385372" y="2126405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452196" y="2431778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3710615" y="2438404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13" name="Group 111"/>
            <p:cNvGrpSpPr/>
            <p:nvPr/>
          </p:nvGrpSpPr>
          <p:grpSpPr>
            <a:xfrm>
              <a:off x="6443120" y="4316794"/>
              <a:ext cx="563864" cy="489750"/>
              <a:chOff x="5906210" y="2763073"/>
              <a:chExt cx="563864" cy="489750"/>
            </a:xfrm>
          </p:grpSpPr>
          <p:cxnSp>
            <p:nvCxnSpPr>
              <p:cNvPr id="66" name="Straight Connector 65"/>
              <p:cNvCxnSpPr/>
              <p:nvPr/>
            </p:nvCxnSpPr>
            <p:spPr>
              <a:xfrm>
                <a:off x="5972153" y="2820806"/>
                <a:ext cx="497921" cy="4320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 flipV="1">
                <a:off x="5906210" y="2763073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grpSp>
        <p:nvGrpSpPr>
          <p:cNvPr id="14" name="Group 170"/>
          <p:cNvGrpSpPr/>
          <p:nvPr/>
        </p:nvGrpSpPr>
        <p:grpSpPr>
          <a:xfrm>
            <a:off x="6380341" y="2214243"/>
            <a:ext cx="931549" cy="1180863"/>
            <a:chOff x="5333419" y="4308087"/>
            <a:chExt cx="931549" cy="1180863"/>
          </a:xfrm>
        </p:grpSpPr>
        <p:grpSp>
          <p:nvGrpSpPr>
            <p:cNvPr id="15" name="Group 272"/>
            <p:cNvGrpSpPr/>
            <p:nvPr/>
          </p:nvGrpSpPr>
          <p:grpSpPr>
            <a:xfrm>
              <a:off x="5333419" y="4717779"/>
              <a:ext cx="736058" cy="771171"/>
              <a:chOff x="3385371" y="2067343"/>
              <a:chExt cx="736058" cy="771171"/>
            </a:xfrm>
          </p:grpSpPr>
          <p:sp>
            <p:nvSpPr>
              <p:cNvPr id="96" name="TextBox 95"/>
              <p:cNvSpPr txBox="1"/>
              <p:nvPr/>
            </p:nvSpPr>
            <p:spPr>
              <a:xfrm>
                <a:off x="3631100" y="2067343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endParaRPr lang="en-IN" sz="2400" dirty="0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 rot="10800000" flipH="1">
                <a:off x="3385371" y="2481185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rot="5400000">
                <a:off x="3586237" y="2658576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3385372" y="2126405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3452196" y="2431778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710615" y="2438404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16" name="Group 115"/>
            <p:cNvGrpSpPr/>
            <p:nvPr/>
          </p:nvGrpSpPr>
          <p:grpSpPr>
            <a:xfrm>
              <a:off x="5740848" y="4308087"/>
              <a:ext cx="524120" cy="477083"/>
              <a:chOff x="7447722" y="2703438"/>
              <a:chExt cx="524120" cy="477083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 rot="10800000" flipV="1">
                <a:off x="7447722" y="2761170"/>
                <a:ext cx="465874" cy="41935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 flipV="1">
                <a:off x="7847653" y="2703438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7147281" y="6054103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400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3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42630" y="6140279"/>
            <a:ext cx="473525" cy="480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23" grpId="0"/>
      <p:bldP spid="23" grpId="1"/>
      <p:bldP spid="127" grpId="0"/>
      <p:bldP spid="132" grpId="0"/>
      <p:bldP spid="172" grpId="0"/>
      <p:bldP spid="31" grpId="0"/>
      <p:bldP spid="32" grpId="0"/>
      <p:bldP spid="1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Expression Tree Evaluation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9" y="1460958"/>
            <a:ext cx="835945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Think in terms of recursion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(t)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// 't' has the address of the root node of expression tree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 t-&gt;data is an operator</a:t>
            </a:r>
          </a:p>
          <a:p>
            <a:pPr lvl="1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(t-&gt;left)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t-&gt;data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(t-&gt;right)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return t-&gt;data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93731" y="1528732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(400)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218617" y="1854926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(100)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92217" y="1867042"/>
            <a:ext cx="79513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67417" y="2326151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(100)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829553" y="1860416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(250)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51362" y="1873668"/>
            <a:ext cx="111318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7329551" y="2683574"/>
            <a:ext cx="1543878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" name="Group 123"/>
          <p:cNvGrpSpPr/>
          <p:nvPr/>
        </p:nvGrpSpPr>
        <p:grpSpPr>
          <a:xfrm>
            <a:off x="487501" y="1553911"/>
            <a:ext cx="5416910" cy="2651799"/>
            <a:chOff x="6360459" y="1376903"/>
            <a:chExt cx="5159515" cy="2534963"/>
          </a:xfrm>
        </p:grpSpPr>
        <p:grpSp>
          <p:nvGrpSpPr>
            <p:cNvPr id="3" name="Group 43"/>
            <p:cNvGrpSpPr/>
            <p:nvPr/>
          </p:nvGrpSpPr>
          <p:grpSpPr>
            <a:xfrm>
              <a:off x="8167290" y="1376903"/>
              <a:ext cx="686453" cy="755369"/>
              <a:chOff x="7009820" y="1716163"/>
              <a:chExt cx="736058" cy="7553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242297" y="1716163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+</a:t>
                </a:r>
                <a:endParaRPr lang="en-IN" sz="24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rot="10800000" flipH="1">
                <a:off x="7009820" y="2116753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7210686" y="2294144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7009821" y="1761973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798420" y="1432911"/>
              <a:ext cx="1184106" cy="622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400</a:t>
              </a:r>
              <a:endParaRPr lang="en-IN" sz="2400" dirty="0"/>
            </a:p>
          </p:txBody>
        </p:sp>
        <p:grpSp>
          <p:nvGrpSpPr>
            <p:cNvPr id="4" name="Group 98"/>
            <p:cNvGrpSpPr/>
            <p:nvPr/>
          </p:nvGrpSpPr>
          <p:grpSpPr>
            <a:xfrm>
              <a:off x="8968059" y="2232156"/>
              <a:ext cx="699703" cy="709559"/>
              <a:chOff x="8604791" y="2287113"/>
              <a:chExt cx="699703" cy="70955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8870871" y="2294122"/>
                <a:ext cx="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*</a:t>
                </a:r>
                <a:endParaRPr lang="en-IN" sz="2400" dirty="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rot="10800000" flipH="1">
                <a:off x="8618042" y="2641893"/>
                <a:ext cx="686452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>
                <a:off x="8793761" y="2819628"/>
                <a:ext cx="344553" cy="9534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8604791" y="2287113"/>
                <a:ext cx="686452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272"/>
            <p:cNvGrpSpPr/>
            <p:nvPr/>
          </p:nvGrpSpPr>
          <p:grpSpPr>
            <a:xfrm>
              <a:off x="9705940" y="3005259"/>
              <a:ext cx="686453" cy="771171"/>
              <a:chOff x="3385371" y="2067343"/>
              <a:chExt cx="736058" cy="771171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631100" y="2067343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</a:t>
                </a:r>
                <a:endParaRPr lang="en-IN" sz="2400" dirty="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rot="10800000" flipH="1">
                <a:off x="3385371" y="2481185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3586237" y="2658576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3385372" y="2126405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452196" y="2431778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710615" y="2438404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9" name="Group 111"/>
            <p:cNvGrpSpPr/>
            <p:nvPr/>
          </p:nvGrpSpPr>
          <p:grpSpPr>
            <a:xfrm>
              <a:off x="9392826" y="2650765"/>
              <a:ext cx="656339" cy="413555"/>
              <a:chOff x="5603405" y="2722732"/>
              <a:chExt cx="703768" cy="413555"/>
            </a:xfrm>
          </p:grpSpPr>
          <p:cxnSp>
            <p:nvCxnSpPr>
              <p:cNvPr id="34" name="Straight Connector 33"/>
              <p:cNvCxnSpPr>
                <a:stCxn id="35" idx="3"/>
                <a:endCxn id="39" idx="0"/>
              </p:cNvCxnSpPr>
              <p:nvPr/>
            </p:nvCxnSpPr>
            <p:spPr>
              <a:xfrm rot="16200000" flipH="1">
                <a:off x="5766762" y="2595877"/>
                <a:ext cx="395239" cy="68558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 flipV="1">
                <a:off x="5603405" y="2722732"/>
                <a:ext cx="124188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" name="Group 115"/>
            <p:cNvGrpSpPr/>
            <p:nvPr/>
          </p:nvGrpSpPr>
          <p:grpSpPr>
            <a:xfrm>
              <a:off x="8699472" y="2664598"/>
              <a:ext cx="548790" cy="393102"/>
              <a:chOff x="7412179" y="2676544"/>
              <a:chExt cx="588438" cy="393102"/>
            </a:xfrm>
          </p:grpSpPr>
          <p:cxnSp>
            <p:nvCxnSpPr>
              <p:cNvPr id="32" name="Straight Connector 31"/>
              <p:cNvCxnSpPr>
                <a:stCxn id="33" idx="1"/>
                <a:endCxn id="29" idx="0"/>
              </p:cNvCxnSpPr>
              <p:nvPr/>
            </p:nvCxnSpPr>
            <p:spPr>
              <a:xfrm rot="5400000">
                <a:off x="7510227" y="2685256"/>
                <a:ext cx="286342" cy="4824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 flipV="1">
                <a:off x="7876428" y="2676544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" name="Group 99"/>
            <p:cNvGrpSpPr/>
            <p:nvPr/>
          </p:nvGrpSpPr>
          <p:grpSpPr>
            <a:xfrm>
              <a:off x="8356241" y="2998637"/>
              <a:ext cx="686453" cy="771171"/>
              <a:chOff x="7512173" y="3175397"/>
              <a:chExt cx="686453" cy="77117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41342" y="3175397"/>
                <a:ext cx="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endParaRPr lang="en-IN" sz="2400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rot="10800000" flipH="1">
                <a:off x="7512173" y="3589239"/>
                <a:ext cx="686452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7687892" y="3766974"/>
                <a:ext cx="344553" cy="9534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7512174" y="3234459"/>
                <a:ext cx="686452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574494" y="3539832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15498" y="3546458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18" name="Group 111"/>
            <p:cNvGrpSpPr/>
            <p:nvPr/>
          </p:nvGrpSpPr>
          <p:grpSpPr>
            <a:xfrm>
              <a:off x="8618724" y="1857187"/>
              <a:ext cx="692559" cy="374968"/>
              <a:chOff x="5906210" y="2763073"/>
              <a:chExt cx="742606" cy="374968"/>
            </a:xfrm>
          </p:grpSpPr>
          <p:cxnSp>
            <p:nvCxnSpPr>
              <p:cNvPr id="24" name="Straight Connector 23"/>
              <p:cNvCxnSpPr>
                <a:stCxn id="25" idx="7"/>
                <a:endCxn id="45" idx="0"/>
              </p:cNvCxnSpPr>
              <p:nvPr/>
            </p:nvCxnSpPr>
            <p:spPr>
              <a:xfrm rot="16200000" flipH="1">
                <a:off x="6196393" y="2685618"/>
                <a:ext cx="268210" cy="6366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 flipV="1">
                <a:off x="5906210" y="2763073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04"/>
            <p:cNvGrpSpPr/>
            <p:nvPr/>
          </p:nvGrpSpPr>
          <p:grpSpPr>
            <a:xfrm>
              <a:off x="7521204" y="2163461"/>
              <a:ext cx="686453" cy="771171"/>
              <a:chOff x="7394699" y="2311184"/>
              <a:chExt cx="686453" cy="771171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7623868" y="2311184"/>
                <a:ext cx="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endParaRPr lang="en-IN" sz="2400" dirty="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rot="10800000" flipH="1">
                <a:off x="7394699" y="2725026"/>
                <a:ext cx="686452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7570418" y="2902761"/>
                <a:ext cx="344553" cy="9534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394700" y="2370246"/>
                <a:ext cx="686452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457020" y="2675619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698024" y="2682245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20" name="Group 115"/>
            <p:cNvGrpSpPr/>
            <p:nvPr/>
          </p:nvGrpSpPr>
          <p:grpSpPr>
            <a:xfrm>
              <a:off x="7864433" y="1874983"/>
              <a:ext cx="584588" cy="347539"/>
              <a:chOff x="7345012" y="2703438"/>
              <a:chExt cx="626830" cy="347539"/>
            </a:xfrm>
          </p:grpSpPr>
          <p:cxnSp>
            <p:nvCxnSpPr>
              <p:cNvPr id="49" name="Straight Connector 48"/>
              <p:cNvCxnSpPr>
                <a:stCxn id="50" idx="5"/>
                <a:endCxn id="54" idx="0"/>
              </p:cNvCxnSpPr>
              <p:nvPr/>
            </p:nvCxnSpPr>
            <p:spPr>
              <a:xfrm rot="16200000" flipH="1" flipV="1">
                <a:off x="7484697" y="2582069"/>
                <a:ext cx="329223" cy="60859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 flipV="1">
                <a:off x="7847653" y="2703438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>
              <a:off x="6360459" y="2174905"/>
              <a:ext cx="1259867" cy="823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100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Let a=8</a:t>
              </a:r>
              <a:endParaRPr lang="en-IN" sz="24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202703" y="3088061"/>
              <a:ext cx="1184106" cy="823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150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Let b=4</a:t>
              </a:r>
              <a:endParaRPr lang="en-IN" sz="24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582831" y="2205121"/>
              <a:ext cx="1184106" cy="622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250</a:t>
              </a:r>
              <a:endParaRPr lang="en-IN" sz="24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335868" y="3065318"/>
              <a:ext cx="1184106" cy="823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300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Let c=3</a:t>
              </a:r>
              <a:endParaRPr lang="en-IN" sz="2400" dirty="0"/>
            </a:p>
          </p:txBody>
        </p:sp>
      </p:grpSp>
      <p:pic>
        <p:nvPicPr>
          <p:cNvPr id="12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9524" y="4744272"/>
            <a:ext cx="352697" cy="480982"/>
          </a:xfrm>
          <a:prstGeom prst="rect">
            <a:avLst/>
          </a:prstGeom>
          <a:noFill/>
        </p:spPr>
      </p:pic>
      <p:pic>
        <p:nvPicPr>
          <p:cNvPr id="12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8097" y="5096023"/>
            <a:ext cx="473525" cy="480982"/>
          </a:xfrm>
          <a:prstGeom prst="rect">
            <a:avLst/>
          </a:prstGeom>
          <a:noFill/>
        </p:spPr>
      </p:pic>
      <p:pic>
        <p:nvPicPr>
          <p:cNvPr id="129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3869" y="5480147"/>
            <a:ext cx="473525" cy="480982"/>
          </a:xfrm>
          <a:prstGeom prst="rect">
            <a:avLst/>
          </a:prstGeom>
          <a:noFill/>
        </p:spPr>
      </p:pic>
      <p:sp>
        <p:nvSpPr>
          <p:cNvPr id="130" name="TextBox 129"/>
          <p:cNvSpPr txBox="1"/>
          <p:nvPr/>
        </p:nvSpPr>
        <p:spPr>
          <a:xfrm>
            <a:off x="8609372" y="1860595"/>
            <a:ext cx="861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05363" y="5850445"/>
            <a:ext cx="473525" cy="480982"/>
          </a:xfrm>
          <a:prstGeom prst="rect">
            <a:avLst/>
          </a:prstGeom>
          <a:noFill/>
        </p:spPr>
      </p:pic>
      <p:pic>
        <p:nvPicPr>
          <p:cNvPr id="135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04743" y="1575869"/>
            <a:ext cx="473525" cy="480982"/>
          </a:xfrm>
          <a:prstGeom prst="rect">
            <a:avLst/>
          </a:prstGeom>
          <a:noFill/>
        </p:spPr>
      </p:pic>
      <p:pic>
        <p:nvPicPr>
          <p:cNvPr id="13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862" y="2479289"/>
            <a:ext cx="473525" cy="480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5" presetID="15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6" dur="indefinite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1" grpId="1"/>
      <p:bldP spid="62" grpId="0"/>
      <p:bldP spid="64" grpId="0"/>
      <p:bldP spid="64" grpId="1"/>
      <p:bldP spid="86" grpId="0"/>
      <p:bldP spid="88" grpId="0"/>
      <p:bldP spid="88" grpId="1"/>
      <p:bldP spid="1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Expression Tree Evaluation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9" y="1460958"/>
            <a:ext cx="835945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Think in terms of recursion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(t)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// 't' has the address of the root node of expression tree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 t-&gt;data is an operator</a:t>
            </a:r>
          </a:p>
          <a:p>
            <a:pPr lvl="1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(t-&gt;left)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t-&gt;data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(t-&gt;right)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return t-&gt;data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93731" y="1528732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(400)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92217" y="1867042"/>
            <a:ext cx="79513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67417" y="2326151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(250)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829553" y="1860416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(250)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51362" y="1873668"/>
            <a:ext cx="111318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123"/>
          <p:cNvGrpSpPr/>
          <p:nvPr/>
        </p:nvGrpSpPr>
        <p:grpSpPr>
          <a:xfrm>
            <a:off x="487501" y="1553911"/>
            <a:ext cx="5416910" cy="2651799"/>
            <a:chOff x="6360459" y="1376903"/>
            <a:chExt cx="5159515" cy="2534963"/>
          </a:xfrm>
        </p:grpSpPr>
        <p:grpSp>
          <p:nvGrpSpPr>
            <p:cNvPr id="3" name="Group 43"/>
            <p:cNvGrpSpPr/>
            <p:nvPr/>
          </p:nvGrpSpPr>
          <p:grpSpPr>
            <a:xfrm>
              <a:off x="8167290" y="1376903"/>
              <a:ext cx="686453" cy="755369"/>
              <a:chOff x="7009820" y="1716163"/>
              <a:chExt cx="736058" cy="7553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242297" y="1716163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+</a:t>
                </a:r>
                <a:endParaRPr lang="en-IN" sz="24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rot="10800000" flipH="1">
                <a:off x="7009820" y="2116753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7210686" y="2294144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7009821" y="1761973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798420" y="1432911"/>
              <a:ext cx="1184106" cy="622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400</a:t>
              </a:r>
              <a:endParaRPr lang="en-IN" sz="2400" dirty="0"/>
            </a:p>
          </p:txBody>
        </p:sp>
        <p:grpSp>
          <p:nvGrpSpPr>
            <p:cNvPr id="4" name="Group 98"/>
            <p:cNvGrpSpPr/>
            <p:nvPr/>
          </p:nvGrpSpPr>
          <p:grpSpPr>
            <a:xfrm>
              <a:off x="8968059" y="2232156"/>
              <a:ext cx="699703" cy="709559"/>
              <a:chOff x="8604791" y="2287113"/>
              <a:chExt cx="699703" cy="70955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8870871" y="2294122"/>
                <a:ext cx="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*</a:t>
                </a:r>
                <a:endParaRPr lang="en-IN" sz="2400" dirty="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rot="10800000" flipH="1">
                <a:off x="8618042" y="2641893"/>
                <a:ext cx="686452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>
                <a:off x="8793761" y="2819628"/>
                <a:ext cx="344553" cy="9534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8604791" y="2287113"/>
                <a:ext cx="686452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272"/>
            <p:cNvGrpSpPr/>
            <p:nvPr/>
          </p:nvGrpSpPr>
          <p:grpSpPr>
            <a:xfrm>
              <a:off x="9705940" y="3005259"/>
              <a:ext cx="686453" cy="771171"/>
              <a:chOff x="3385371" y="2067343"/>
              <a:chExt cx="736058" cy="771171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631100" y="2067343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</a:t>
                </a:r>
                <a:endParaRPr lang="en-IN" sz="2400" dirty="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rot="10800000" flipH="1">
                <a:off x="3385371" y="2481185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3586237" y="2658576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3385372" y="2126405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452196" y="2431778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710615" y="2438404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9" name="Group 111"/>
            <p:cNvGrpSpPr/>
            <p:nvPr/>
          </p:nvGrpSpPr>
          <p:grpSpPr>
            <a:xfrm>
              <a:off x="9392826" y="2650765"/>
              <a:ext cx="656339" cy="413555"/>
              <a:chOff x="5603405" y="2722732"/>
              <a:chExt cx="703768" cy="413555"/>
            </a:xfrm>
          </p:grpSpPr>
          <p:cxnSp>
            <p:nvCxnSpPr>
              <p:cNvPr id="34" name="Straight Connector 33"/>
              <p:cNvCxnSpPr>
                <a:stCxn id="35" idx="3"/>
                <a:endCxn id="39" idx="0"/>
              </p:cNvCxnSpPr>
              <p:nvPr/>
            </p:nvCxnSpPr>
            <p:spPr>
              <a:xfrm rot="16200000" flipH="1">
                <a:off x="5766762" y="2595877"/>
                <a:ext cx="395239" cy="68558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 flipV="1">
                <a:off x="5603405" y="2722732"/>
                <a:ext cx="124188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" name="Group 115"/>
            <p:cNvGrpSpPr/>
            <p:nvPr/>
          </p:nvGrpSpPr>
          <p:grpSpPr>
            <a:xfrm>
              <a:off x="8699472" y="2664598"/>
              <a:ext cx="548790" cy="393102"/>
              <a:chOff x="7412179" y="2676544"/>
              <a:chExt cx="588438" cy="393102"/>
            </a:xfrm>
          </p:grpSpPr>
          <p:cxnSp>
            <p:nvCxnSpPr>
              <p:cNvPr id="32" name="Straight Connector 31"/>
              <p:cNvCxnSpPr>
                <a:stCxn id="33" idx="1"/>
                <a:endCxn id="29" idx="0"/>
              </p:cNvCxnSpPr>
              <p:nvPr/>
            </p:nvCxnSpPr>
            <p:spPr>
              <a:xfrm rot="5400000">
                <a:off x="7510227" y="2685256"/>
                <a:ext cx="286342" cy="4824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 flipV="1">
                <a:off x="7876428" y="2676544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" name="Group 99"/>
            <p:cNvGrpSpPr/>
            <p:nvPr/>
          </p:nvGrpSpPr>
          <p:grpSpPr>
            <a:xfrm>
              <a:off x="8356241" y="2998637"/>
              <a:ext cx="686453" cy="771171"/>
              <a:chOff x="7512173" y="3175397"/>
              <a:chExt cx="686453" cy="77117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41342" y="3175397"/>
                <a:ext cx="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endParaRPr lang="en-IN" sz="2400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rot="10800000" flipH="1">
                <a:off x="7512173" y="3589239"/>
                <a:ext cx="686452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7687892" y="3766974"/>
                <a:ext cx="344553" cy="9534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7512174" y="3234459"/>
                <a:ext cx="686452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574494" y="3539832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15498" y="3546458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18" name="Group 111"/>
            <p:cNvGrpSpPr/>
            <p:nvPr/>
          </p:nvGrpSpPr>
          <p:grpSpPr>
            <a:xfrm>
              <a:off x="8618724" y="1857187"/>
              <a:ext cx="692559" cy="374968"/>
              <a:chOff x="5906210" y="2763073"/>
              <a:chExt cx="742606" cy="374968"/>
            </a:xfrm>
          </p:grpSpPr>
          <p:cxnSp>
            <p:nvCxnSpPr>
              <p:cNvPr id="24" name="Straight Connector 23"/>
              <p:cNvCxnSpPr>
                <a:stCxn id="25" idx="7"/>
                <a:endCxn id="45" idx="0"/>
              </p:cNvCxnSpPr>
              <p:nvPr/>
            </p:nvCxnSpPr>
            <p:spPr>
              <a:xfrm rot="16200000" flipH="1">
                <a:off x="6196393" y="2685618"/>
                <a:ext cx="268210" cy="6366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 flipV="1">
                <a:off x="5906210" y="2763073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04"/>
            <p:cNvGrpSpPr/>
            <p:nvPr/>
          </p:nvGrpSpPr>
          <p:grpSpPr>
            <a:xfrm>
              <a:off x="7521204" y="2163461"/>
              <a:ext cx="686453" cy="771171"/>
              <a:chOff x="7394699" y="2311184"/>
              <a:chExt cx="686453" cy="771171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7623868" y="2311184"/>
                <a:ext cx="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endParaRPr lang="en-IN" sz="2400" dirty="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rot="10800000" flipH="1">
                <a:off x="7394699" y="2725026"/>
                <a:ext cx="686452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7570418" y="2902761"/>
                <a:ext cx="344553" cy="9534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394700" y="2370246"/>
                <a:ext cx="686452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457020" y="2675619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698024" y="2682245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20" name="Group 115"/>
            <p:cNvGrpSpPr/>
            <p:nvPr/>
          </p:nvGrpSpPr>
          <p:grpSpPr>
            <a:xfrm>
              <a:off x="7864433" y="1874983"/>
              <a:ext cx="584588" cy="347539"/>
              <a:chOff x="7345012" y="2703438"/>
              <a:chExt cx="626830" cy="347539"/>
            </a:xfrm>
          </p:grpSpPr>
          <p:cxnSp>
            <p:nvCxnSpPr>
              <p:cNvPr id="49" name="Straight Connector 48"/>
              <p:cNvCxnSpPr>
                <a:stCxn id="50" idx="5"/>
                <a:endCxn id="54" idx="0"/>
              </p:cNvCxnSpPr>
              <p:nvPr/>
            </p:nvCxnSpPr>
            <p:spPr>
              <a:xfrm rot="16200000" flipH="1" flipV="1">
                <a:off x="7484697" y="2582069"/>
                <a:ext cx="329223" cy="60859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 flipV="1">
                <a:off x="7847653" y="2703438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>
              <a:off x="6360459" y="2174905"/>
              <a:ext cx="1259867" cy="823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100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Let a=8</a:t>
              </a:r>
              <a:endParaRPr lang="en-IN" sz="24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202703" y="3088061"/>
              <a:ext cx="1184106" cy="823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150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Let b=4</a:t>
              </a:r>
              <a:endParaRPr lang="en-IN" sz="24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582831" y="2205121"/>
              <a:ext cx="1184106" cy="622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250</a:t>
              </a:r>
              <a:endParaRPr lang="en-IN" sz="24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335868" y="3065318"/>
              <a:ext cx="1184106" cy="823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300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Let c=3</a:t>
              </a:r>
              <a:endParaRPr lang="en-IN" sz="2400" dirty="0"/>
            </a:p>
          </p:txBody>
        </p:sp>
      </p:grpSp>
      <p:pic>
        <p:nvPicPr>
          <p:cNvPr id="12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9524" y="4744272"/>
            <a:ext cx="352697" cy="480982"/>
          </a:xfrm>
          <a:prstGeom prst="rect">
            <a:avLst/>
          </a:prstGeom>
          <a:noFill/>
        </p:spPr>
      </p:pic>
      <p:pic>
        <p:nvPicPr>
          <p:cNvPr id="12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8097" y="5096023"/>
            <a:ext cx="473525" cy="480982"/>
          </a:xfrm>
          <a:prstGeom prst="rect">
            <a:avLst/>
          </a:prstGeom>
          <a:noFill/>
        </p:spPr>
      </p:pic>
      <p:pic>
        <p:nvPicPr>
          <p:cNvPr id="129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3869" y="5480147"/>
            <a:ext cx="473525" cy="480982"/>
          </a:xfrm>
          <a:prstGeom prst="rect">
            <a:avLst/>
          </a:prstGeom>
          <a:noFill/>
        </p:spPr>
      </p:pic>
      <p:sp>
        <p:nvSpPr>
          <p:cNvPr id="130" name="TextBox 129"/>
          <p:cNvSpPr txBox="1"/>
          <p:nvPr/>
        </p:nvSpPr>
        <p:spPr>
          <a:xfrm>
            <a:off x="8609372" y="1860595"/>
            <a:ext cx="861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5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14343" y="2516773"/>
            <a:ext cx="473525" cy="480982"/>
          </a:xfrm>
          <a:prstGeom prst="rect">
            <a:avLst/>
          </a:prstGeom>
          <a:noFill/>
        </p:spPr>
      </p:pic>
      <p:sp>
        <p:nvSpPr>
          <p:cNvPr id="74" name="TextBox 73"/>
          <p:cNvSpPr txBox="1"/>
          <p:nvPr/>
        </p:nvSpPr>
        <p:spPr>
          <a:xfrm>
            <a:off x="8225245" y="2578107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(150)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398845" y="2590223"/>
            <a:ext cx="79513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836181" y="2583597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(300)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57990" y="2596849"/>
            <a:ext cx="111318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4" grpId="0"/>
      <p:bldP spid="75" grpId="0"/>
      <p:bldP spid="76" grpId="0"/>
      <p:bldP spid="7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Expression Tree Evaluation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9" y="1460958"/>
            <a:ext cx="835945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Think in terms of recursion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(t)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// 't' has the address of the root node of expression tree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 t-&gt;data is an operator</a:t>
            </a:r>
          </a:p>
          <a:p>
            <a:pPr lvl="1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(t-&gt;left)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t-&gt;data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(t-&gt;right)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return t-&gt;data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93731" y="1528732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(400)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92217" y="1867042"/>
            <a:ext cx="79513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67417" y="2326151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(250)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829553" y="1860416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(250)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51362" y="1873668"/>
            <a:ext cx="111318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123"/>
          <p:cNvGrpSpPr/>
          <p:nvPr/>
        </p:nvGrpSpPr>
        <p:grpSpPr>
          <a:xfrm>
            <a:off x="487501" y="1553911"/>
            <a:ext cx="5416910" cy="2651798"/>
            <a:chOff x="6360459" y="1376903"/>
            <a:chExt cx="5159515" cy="2534963"/>
          </a:xfrm>
        </p:grpSpPr>
        <p:grpSp>
          <p:nvGrpSpPr>
            <p:cNvPr id="3" name="Group 43"/>
            <p:cNvGrpSpPr/>
            <p:nvPr/>
          </p:nvGrpSpPr>
          <p:grpSpPr>
            <a:xfrm>
              <a:off x="8167290" y="1376903"/>
              <a:ext cx="686453" cy="755369"/>
              <a:chOff x="7009820" y="1716163"/>
              <a:chExt cx="736058" cy="7553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242297" y="1716163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+</a:t>
                </a:r>
                <a:endParaRPr lang="en-IN" sz="24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rot="10800000" flipH="1">
                <a:off x="7009820" y="2116753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7210686" y="2294144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7009821" y="1761973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798420" y="1432911"/>
              <a:ext cx="1184106" cy="622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400</a:t>
              </a:r>
              <a:endParaRPr lang="en-IN" sz="2400" dirty="0"/>
            </a:p>
          </p:txBody>
        </p:sp>
        <p:grpSp>
          <p:nvGrpSpPr>
            <p:cNvPr id="4" name="Group 98"/>
            <p:cNvGrpSpPr/>
            <p:nvPr/>
          </p:nvGrpSpPr>
          <p:grpSpPr>
            <a:xfrm>
              <a:off x="8968059" y="2232156"/>
              <a:ext cx="699703" cy="709559"/>
              <a:chOff x="8604791" y="2287113"/>
              <a:chExt cx="699703" cy="70955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8870871" y="2294122"/>
                <a:ext cx="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*</a:t>
                </a:r>
                <a:endParaRPr lang="en-IN" sz="2400" dirty="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rot="10800000" flipH="1">
                <a:off x="8618042" y="2641893"/>
                <a:ext cx="686452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>
                <a:off x="8793761" y="2819628"/>
                <a:ext cx="344553" cy="9534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8604791" y="2287113"/>
                <a:ext cx="686452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272"/>
            <p:cNvGrpSpPr/>
            <p:nvPr/>
          </p:nvGrpSpPr>
          <p:grpSpPr>
            <a:xfrm>
              <a:off x="9705940" y="3005259"/>
              <a:ext cx="686453" cy="771171"/>
              <a:chOff x="3385371" y="2067343"/>
              <a:chExt cx="736058" cy="771171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631100" y="2067343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</a:t>
                </a:r>
                <a:endParaRPr lang="en-IN" sz="2400" dirty="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rot="10800000" flipH="1">
                <a:off x="3385371" y="2481185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3586237" y="2658576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3385372" y="2126405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452196" y="2431778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710615" y="2438404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9" name="Group 111"/>
            <p:cNvGrpSpPr/>
            <p:nvPr/>
          </p:nvGrpSpPr>
          <p:grpSpPr>
            <a:xfrm>
              <a:off x="9392826" y="2650765"/>
              <a:ext cx="656339" cy="413555"/>
              <a:chOff x="5603405" y="2722732"/>
              <a:chExt cx="703768" cy="413555"/>
            </a:xfrm>
          </p:grpSpPr>
          <p:cxnSp>
            <p:nvCxnSpPr>
              <p:cNvPr id="34" name="Straight Connector 33"/>
              <p:cNvCxnSpPr>
                <a:stCxn id="35" idx="3"/>
                <a:endCxn id="39" idx="0"/>
              </p:cNvCxnSpPr>
              <p:nvPr/>
            </p:nvCxnSpPr>
            <p:spPr>
              <a:xfrm rot="16200000" flipH="1">
                <a:off x="5766762" y="2595877"/>
                <a:ext cx="395239" cy="68558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 flipV="1">
                <a:off x="5603405" y="2722732"/>
                <a:ext cx="124188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" name="Group 115"/>
            <p:cNvGrpSpPr/>
            <p:nvPr/>
          </p:nvGrpSpPr>
          <p:grpSpPr>
            <a:xfrm>
              <a:off x="8699472" y="2664598"/>
              <a:ext cx="548790" cy="393102"/>
              <a:chOff x="7412179" y="2676544"/>
              <a:chExt cx="588438" cy="393102"/>
            </a:xfrm>
          </p:grpSpPr>
          <p:cxnSp>
            <p:nvCxnSpPr>
              <p:cNvPr id="32" name="Straight Connector 31"/>
              <p:cNvCxnSpPr>
                <a:stCxn id="33" idx="1"/>
                <a:endCxn id="29" idx="0"/>
              </p:cNvCxnSpPr>
              <p:nvPr/>
            </p:nvCxnSpPr>
            <p:spPr>
              <a:xfrm rot="5400000">
                <a:off x="7510227" y="2685256"/>
                <a:ext cx="286342" cy="4824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 flipV="1">
                <a:off x="7876428" y="2676544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" name="Group 99"/>
            <p:cNvGrpSpPr/>
            <p:nvPr/>
          </p:nvGrpSpPr>
          <p:grpSpPr>
            <a:xfrm>
              <a:off x="8356241" y="2998637"/>
              <a:ext cx="686453" cy="771171"/>
              <a:chOff x="7512173" y="3175397"/>
              <a:chExt cx="686453" cy="77117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41342" y="3175397"/>
                <a:ext cx="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endParaRPr lang="en-IN" sz="2400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rot="10800000" flipH="1">
                <a:off x="7512173" y="3589239"/>
                <a:ext cx="686452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7687892" y="3766974"/>
                <a:ext cx="344553" cy="9534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7512174" y="3234459"/>
                <a:ext cx="686452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574494" y="3539832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15498" y="3546458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18" name="Group 111"/>
            <p:cNvGrpSpPr/>
            <p:nvPr/>
          </p:nvGrpSpPr>
          <p:grpSpPr>
            <a:xfrm>
              <a:off x="8618724" y="1857187"/>
              <a:ext cx="692559" cy="374968"/>
              <a:chOff x="5906210" y="2763073"/>
              <a:chExt cx="742606" cy="374968"/>
            </a:xfrm>
          </p:grpSpPr>
          <p:cxnSp>
            <p:nvCxnSpPr>
              <p:cNvPr id="24" name="Straight Connector 23"/>
              <p:cNvCxnSpPr>
                <a:stCxn id="25" idx="7"/>
                <a:endCxn id="45" idx="0"/>
              </p:cNvCxnSpPr>
              <p:nvPr/>
            </p:nvCxnSpPr>
            <p:spPr>
              <a:xfrm rot="16200000" flipH="1">
                <a:off x="6196393" y="2685618"/>
                <a:ext cx="268210" cy="6366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 flipV="1">
                <a:off x="5906210" y="2763073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04"/>
            <p:cNvGrpSpPr/>
            <p:nvPr/>
          </p:nvGrpSpPr>
          <p:grpSpPr>
            <a:xfrm>
              <a:off x="7521204" y="2163461"/>
              <a:ext cx="686453" cy="771171"/>
              <a:chOff x="7394699" y="2311184"/>
              <a:chExt cx="686453" cy="771171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7623868" y="2311184"/>
                <a:ext cx="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endParaRPr lang="en-IN" sz="2400" dirty="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rot="10800000" flipH="1">
                <a:off x="7394699" y="2725026"/>
                <a:ext cx="686452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7570418" y="2902761"/>
                <a:ext cx="344553" cy="9534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394700" y="2370246"/>
                <a:ext cx="686452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457020" y="2675619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698024" y="2682245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20" name="Group 115"/>
            <p:cNvGrpSpPr/>
            <p:nvPr/>
          </p:nvGrpSpPr>
          <p:grpSpPr>
            <a:xfrm>
              <a:off x="7864433" y="1874983"/>
              <a:ext cx="584588" cy="347539"/>
              <a:chOff x="7345012" y="2703438"/>
              <a:chExt cx="626830" cy="347539"/>
            </a:xfrm>
          </p:grpSpPr>
          <p:cxnSp>
            <p:nvCxnSpPr>
              <p:cNvPr id="49" name="Straight Connector 48"/>
              <p:cNvCxnSpPr>
                <a:stCxn id="50" idx="5"/>
                <a:endCxn id="54" idx="0"/>
              </p:cNvCxnSpPr>
              <p:nvPr/>
            </p:nvCxnSpPr>
            <p:spPr>
              <a:xfrm rot="16200000" flipH="1" flipV="1">
                <a:off x="7484697" y="2582069"/>
                <a:ext cx="329223" cy="60859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 flipV="1">
                <a:off x="7847653" y="2703438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>
              <a:off x="6360459" y="2174905"/>
              <a:ext cx="1259867" cy="823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100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Let a=8</a:t>
              </a:r>
              <a:endParaRPr lang="en-IN" sz="24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202703" y="3088061"/>
              <a:ext cx="1184106" cy="823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150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Let b=4</a:t>
              </a:r>
              <a:endParaRPr lang="en-IN" sz="24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582831" y="2205121"/>
              <a:ext cx="1184106" cy="622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250</a:t>
              </a:r>
              <a:endParaRPr lang="en-IN" sz="24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335868" y="3065319"/>
              <a:ext cx="1184106" cy="823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300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Let c=3</a:t>
              </a:r>
              <a:endParaRPr lang="en-IN" sz="2400" dirty="0"/>
            </a:p>
          </p:txBody>
        </p:sp>
      </p:grpSp>
      <p:pic>
        <p:nvPicPr>
          <p:cNvPr id="127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9524" y="4744272"/>
            <a:ext cx="352697" cy="480982"/>
          </a:xfrm>
          <a:prstGeom prst="rect">
            <a:avLst/>
          </a:prstGeom>
          <a:noFill/>
        </p:spPr>
      </p:pic>
      <p:pic>
        <p:nvPicPr>
          <p:cNvPr id="12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98097" y="5096023"/>
            <a:ext cx="473525" cy="480982"/>
          </a:xfrm>
          <a:prstGeom prst="rect">
            <a:avLst/>
          </a:prstGeom>
          <a:noFill/>
        </p:spPr>
      </p:pic>
      <p:pic>
        <p:nvPicPr>
          <p:cNvPr id="129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71893" y="5869572"/>
            <a:ext cx="473525" cy="480982"/>
          </a:xfrm>
          <a:prstGeom prst="rect">
            <a:avLst/>
          </a:prstGeom>
          <a:noFill/>
        </p:spPr>
      </p:pic>
      <p:sp>
        <p:nvSpPr>
          <p:cNvPr id="130" name="TextBox 129"/>
          <p:cNvSpPr txBox="1"/>
          <p:nvPr/>
        </p:nvSpPr>
        <p:spPr>
          <a:xfrm>
            <a:off x="8609372" y="1860595"/>
            <a:ext cx="861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35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8064" y="3802234"/>
            <a:ext cx="473525" cy="480982"/>
          </a:xfrm>
          <a:prstGeom prst="rect">
            <a:avLst/>
          </a:prstGeom>
          <a:noFill/>
        </p:spPr>
      </p:pic>
      <p:sp>
        <p:nvSpPr>
          <p:cNvPr id="74" name="TextBox 73"/>
          <p:cNvSpPr txBox="1"/>
          <p:nvPr/>
        </p:nvSpPr>
        <p:spPr>
          <a:xfrm>
            <a:off x="8225245" y="2578107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(150)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398845" y="2590223"/>
            <a:ext cx="79513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836181" y="2583597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(300)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57990" y="2596849"/>
            <a:ext cx="111318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959664" y="3075055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(150)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377869" y="3425111"/>
            <a:ext cx="124929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8616000" y="2582831"/>
            <a:ext cx="861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829557" y="3080549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(300)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8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76342" y="3610078"/>
            <a:ext cx="473525" cy="480982"/>
          </a:xfrm>
          <a:prstGeom prst="rect">
            <a:avLst/>
          </a:prstGeom>
          <a:noFill/>
        </p:spPr>
      </p:pic>
      <p:sp>
        <p:nvSpPr>
          <p:cNvPr id="80" name="TextBox 79"/>
          <p:cNvSpPr txBox="1"/>
          <p:nvPr/>
        </p:nvSpPr>
        <p:spPr>
          <a:xfrm>
            <a:off x="10207173" y="3431739"/>
            <a:ext cx="1249295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0193006" y="2582839"/>
            <a:ext cx="861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2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9872" y="2357748"/>
            <a:ext cx="473525" cy="480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3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2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box(in)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4" grpId="1"/>
      <p:bldP spid="76" grpId="0"/>
      <p:bldP spid="76" grpId="1"/>
      <p:bldP spid="70" grpId="0"/>
      <p:bldP spid="70" grpId="1"/>
      <p:bldP spid="71" grpId="0"/>
      <p:bldP spid="71" grpId="1"/>
      <p:bldP spid="72" grpId="0"/>
      <p:bldP spid="73" grpId="0"/>
      <p:bldP spid="80" grpId="0"/>
      <p:bldP spid="80" grpId="1"/>
      <p:bldP spid="8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Expression Tree Evaluation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9" y="1460958"/>
            <a:ext cx="835945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Think in terms of recursion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(t)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// 't' has the address of the root node of expression tree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 t-&gt;data is an operator</a:t>
            </a:r>
          </a:p>
          <a:p>
            <a:pPr lvl="1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(t-&gt;left)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t-&gt;data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(t-&gt;right)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return t-&gt;data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93731" y="1528732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(400)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392217" y="1853790"/>
            <a:ext cx="79513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967417" y="2326151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(250)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829553" y="1860416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(250)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51362" y="1873668"/>
            <a:ext cx="111318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123"/>
          <p:cNvGrpSpPr/>
          <p:nvPr/>
        </p:nvGrpSpPr>
        <p:grpSpPr>
          <a:xfrm>
            <a:off x="487501" y="1553911"/>
            <a:ext cx="5416910" cy="2651799"/>
            <a:chOff x="6360459" y="1376903"/>
            <a:chExt cx="5159515" cy="2534963"/>
          </a:xfrm>
        </p:grpSpPr>
        <p:grpSp>
          <p:nvGrpSpPr>
            <p:cNvPr id="3" name="Group 43"/>
            <p:cNvGrpSpPr/>
            <p:nvPr/>
          </p:nvGrpSpPr>
          <p:grpSpPr>
            <a:xfrm>
              <a:off x="8167290" y="1376903"/>
              <a:ext cx="686453" cy="755369"/>
              <a:chOff x="7009820" y="1716163"/>
              <a:chExt cx="736058" cy="7553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242297" y="1716163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+</a:t>
                </a:r>
                <a:endParaRPr lang="en-IN" sz="24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rot="10800000" flipH="1">
                <a:off x="7009820" y="2116753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7210686" y="2294144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7009821" y="1761973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798420" y="1432911"/>
              <a:ext cx="1184106" cy="622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400</a:t>
              </a:r>
              <a:endParaRPr lang="en-IN" sz="2400" dirty="0"/>
            </a:p>
          </p:txBody>
        </p:sp>
        <p:grpSp>
          <p:nvGrpSpPr>
            <p:cNvPr id="4" name="Group 98"/>
            <p:cNvGrpSpPr/>
            <p:nvPr/>
          </p:nvGrpSpPr>
          <p:grpSpPr>
            <a:xfrm>
              <a:off x="8968059" y="2232156"/>
              <a:ext cx="699703" cy="709559"/>
              <a:chOff x="8604791" y="2287113"/>
              <a:chExt cx="699703" cy="70955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8870871" y="2294122"/>
                <a:ext cx="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*</a:t>
                </a:r>
                <a:endParaRPr lang="en-IN" sz="2400" dirty="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rot="10800000" flipH="1">
                <a:off x="8618042" y="2641893"/>
                <a:ext cx="686452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>
                <a:off x="8793761" y="2819628"/>
                <a:ext cx="344553" cy="9534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8604791" y="2287113"/>
                <a:ext cx="686452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272"/>
            <p:cNvGrpSpPr/>
            <p:nvPr/>
          </p:nvGrpSpPr>
          <p:grpSpPr>
            <a:xfrm>
              <a:off x="9705940" y="3005259"/>
              <a:ext cx="686453" cy="771171"/>
              <a:chOff x="3385371" y="2067343"/>
              <a:chExt cx="736058" cy="771171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631100" y="2067343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</a:t>
                </a:r>
                <a:endParaRPr lang="en-IN" sz="2400" dirty="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rot="10800000" flipH="1">
                <a:off x="3385371" y="2481185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3586237" y="2658576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3385372" y="2126405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452196" y="2431778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710615" y="2438404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9" name="Group 111"/>
            <p:cNvGrpSpPr/>
            <p:nvPr/>
          </p:nvGrpSpPr>
          <p:grpSpPr>
            <a:xfrm>
              <a:off x="9392826" y="2650765"/>
              <a:ext cx="656339" cy="413555"/>
              <a:chOff x="5603405" y="2722732"/>
              <a:chExt cx="703768" cy="413555"/>
            </a:xfrm>
          </p:grpSpPr>
          <p:cxnSp>
            <p:nvCxnSpPr>
              <p:cNvPr id="34" name="Straight Connector 33"/>
              <p:cNvCxnSpPr>
                <a:stCxn id="35" idx="3"/>
                <a:endCxn id="39" idx="0"/>
              </p:cNvCxnSpPr>
              <p:nvPr/>
            </p:nvCxnSpPr>
            <p:spPr>
              <a:xfrm rot="16200000" flipH="1">
                <a:off x="5766762" y="2595877"/>
                <a:ext cx="395239" cy="68558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 flipV="1">
                <a:off x="5603405" y="2722732"/>
                <a:ext cx="124188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" name="Group 115"/>
            <p:cNvGrpSpPr/>
            <p:nvPr/>
          </p:nvGrpSpPr>
          <p:grpSpPr>
            <a:xfrm>
              <a:off x="8699472" y="2664598"/>
              <a:ext cx="548790" cy="393102"/>
              <a:chOff x="7412179" y="2676544"/>
              <a:chExt cx="588438" cy="393102"/>
            </a:xfrm>
          </p:grpSpPr>
          <p:cxnSp>
            <p:nvCxnSpPr>
              <p:cNvPr id="32" name="Straight Connector 31"/>
              <p:cNvCxnSpPr>
                <a:stCxn id="33" idx="1"/>
                <a:endCxn id="29" idx="0"/>
              </p:cNvCxnSpPr>
              <p:nvPr/>
            </p:nvCxnSpPr>
            <p:spPr>
              <a:xfrm rot="5400000">
                <a:off x="7510227" y="2685256"/>
                <a:ext cx="286342" cy="4824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 flipV="1">
                <a:off x="7876428" y="2676544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" name="Group 99"/>
            <p:cNvGrpSpPr/>
            <p:nvPr/>
          </p:nvGrpSpPr>
          <p:grpSpPr>
            <a:xfrm>
              <a:off x="8356241" y="2998637"/>
              <a:ext cx="686453" cy="771171"/>
              <a:chOff x="7512173" y="3175397"/>
              <a:chExt cx="686453" cy="77117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41342" y="3175397"/>
                <a:ext cx="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endParaRPr lang="en-IN" sz="2400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rot="10800000" flipH="1">
                <a:off x="7512173" y="3589239"/>
                <a:ext cx="686452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7687892" y="3766974"/>
                <a:ext cx="344553" cy="9534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7512174" y="3234459"/>
                <a:ext cx="686452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574494" y="3539832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15498" y="3546458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18" name="Group 111"/>
            <p:cNvGrpSpPr/>
            <p:nvPr/>
          </p:nvGrpSpPr>
          <p:grpSpPr>
            <a:xfrm>
              <a:off x="8618724" y="1857187"/>
              <a:ext cx="692559" cy="374968"/>
              <a:chOff x="5906210" y="2763073"/>
              <a:chExt cx="742606" cy="374968"/>
            </a:xfrm>
          </p:grpSpPr>
          <p:cxnSp>
            <p:nvCxnSpPr>
              <p:cNvPr id="24" name="Straight Connector 23"/>
              <p:cNvCxnSpPr>
                <a:stCxn id="25" idx="7"/>
                <a:endCxn id="45" idx="0"/>
              </p:cNvCxnSpPr>
              <p:nvPr/>
            </p:nvCxnSpPr>
            <p:spPr>
              <a:xfrm rot="16200000" flipH="1">
                <a:off x="6196393" y="2685618"/>
                <a:ext cx="268210" cy="6366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 flipV="1">
                <a:off x="5906210" y="2763073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04"/>
            <p:cNvGrpSpPr/>
            <p:nvPr/>
          </p:nvGrpSpPr>
          <p:grpSpPr>
            <a:xfrm>
              <a:off x="7521204" y="2163461"/>
              <a:ext cx="686453" cy="771171"/>
              <a:chOff x="7394699" y="2311184"/>
              <a:chExt cx="686453" cy="771171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7623868" y="2311184"/>
                <a:ext cx="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endParaRPr lang="en-IN" sz="2400" dirty="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rot="10800000" flipH="1">
                <a:off x="7394699" y="2725026"/>
                <a:ext cx="686452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7570418" y="2902761"/>
                <a:ext cx="344553" cy="9534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394700" y="2370246"/>
                <a:ext cx="686452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457020" y="2675619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698024" y="2682245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20" name="Group 115"/>
            <p:cNvGrpSpPr/>
            <p:nvPr/>
          </p:nvGrpSpPr>
          <p:grpSpPr>
            <a:xfrm>
              <a:off x="7864433" y="1874983"/>
              <a:ext cx="584588" cy="347539"/>
              <a:chOff x="7345012" y="2703438"/>
              <a:chExt cx="626830" cy="347539"/>
            </a:xfrm>
          </p:grpSpPr>
          <p:cxnSp>
            <p:nvCxnSpPr>
              <p:cNvPr id="49" name="Straight Connector 48"/>
              <p:cNvCxnSpPr>
                <a:stCxn id="50" idx="5"/>
                <a:endCxn id="54" idx="0"/>
              </p:cNvCxnSpPr>
              <p:nvPr/>
            </p:nvCxnSpPr>
            <p:spPr>
              <a:xfrm rot="16200000" flipH="1" flipV="1">
                <a:off x="7484697" y="2582069"/>
                <a:ext cx="329223" cy="60859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 flipV="1">
                <a:off x="7847653" y="2703438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>
              <a:off x="6360459" y="2174905"/>
              <a:ext cx="1259867" cy="823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100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Let a=8</a:t>
              </a:r>
              <a:endParaRPr lang="en-IN" sz="24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202703" y="3088061"/>
              <a:ext cx="1184106" cy="823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150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Let b=4</a:t>
              </a:r>
              <a:endParaRPr lang="en-IN" sz="24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582831" y="2205121"/>
              <a:ext cx="1184106" cy="622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250</a:t>
              </a:r>
              <a:endParaRPr lang="en-IN" sz="24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335868" y="3065318"/>
              <a:ext cx="1184106" cy="823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300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Let c=3</a:t>
              </a:r>
              <a:endParaRPr lang="en-IN" sz="2400" dirty="0"/>
            </a:p>
          </p:txBody>
        </p:sp>
      </p:grpSp>
      <p:pic>
        <p:nvPicPr>
          <p:cNvPr id="129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3719" y="5485259"/>
            <a:ext cx="473525" cy="480982"/>
          </a:xfrm>
          <a:prstGeom prst="rect">
            <a:avLst/>
          </a:prstGeom>
          <a:noFill/>
        </p:spPr>
      </p:pic>
      <p:sp>
        <p:nvSpPr>
          <p:cNvPr id="130" name="TextBox 129"/>
          <p:cNvSpPr txBox="1"/>
          <p:nvPr/>
        </p:nvSpPr>
        <p:spPr>
          <a:xfrm>
            <a:off x="8609372" y="1860595"/>
            <a:ext cx="861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669985" y="2590223"/>
            <a:ext cx="79513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357990" y="2596849"/>
            <a:ext cx="111318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153251" y="1867221"/>
            <a:ext cx="861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3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4241" y="2443885"/>
            <a:ext cx="473525" cy="480982"/>
          </a:xfrm>
          <a:prstGeom prst="rect">
            <a:avLst/>
          </a:prstGeom>
          <a:noFill/>
        </p:spPr>
      </p:pic>
      <p:pic>
        <p:nvPicPr>
          <p:cNvPr id="8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24" y="1628877"/>
            <a:ext cx="473525" cy="480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9" grpId="0"/>
      <p:bldP spid="75" grpId="0"/>
      <p:bldP spid="77" grpId="0"/>
      <p:bldP spid="8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Expression Tree Evaluation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9" y="1460958"/>
            <a:ext cx="8359459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Think in terms of recursion</a:t>
            </a: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(t)    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// 't' has the address of the root node of expression tree</a:t>
            </a:r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if t-&gt;data is an operator</a:t>
            </a:r>
          </a:p>
          <a:p>
            <a:pPr lvl="1"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(t-&gt;left) </a:t>
            </a: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t-&gt;data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(t-&gt;right)</a:t>
            </a:r>
            <a:endParaRPr lang="en-US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algn="just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   return t-&gt;data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993731" y="1528732"/>
            <a:ext cx="1524000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eval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(400)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398317" y="1867042"/>
            <a:ext cx="79513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7351362" y="1873668"/>
            <a:ext cx="1113183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return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123"/>
          <p:cNvGrpSpPr/>
          <p:nvPr/>
        </p:nvGrpSpPr>
        <p:grpSpPr>
          <a:xfrm>
            <a:off x="487501" y="1553911"/>
            <a:ext cx="5416910" cy="2651799"/>
            <a:chOff x="6360459" y="1376903"/>
            <a:chExt cx="5159515" cy="2534963"/>
          </a:xfrm>
        </p:grpSpPr>
        <p:grpSp>
          <p:nvGrpSpPr>
            <p:cNvPr id="3" name="Group 43"/>
            <p:cNvGrpSpPr/>
            <p:nvPr/>
          </p:nvGrpSpPr>
          <p:grpSpPr>
            <a:xfrm>
              <a:off x="8167290" y="1376903"/>
              <a:ext cx="686453" cy="755369"/>
              <a:chOff x="7009820" y="1716163"/>
              <a:chExt cx="736058" cy="7553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7242297" y="1716163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+</a:t>
                </a:r>
                <a:endParaRPr lang="en-IN" sz="2400" dirty="0"/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rot="10800000" flipH="1">
                <a:off x="7009820" y="2116753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rot="5400000">
                <a:off x="7210686" y="2294144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/>
              <p:nvPr/>
            </p:nvSpPr>
            <p:spPr>
              <a:xfrm>
                <a:off x="7009821" y="1761973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8798420" y="1432911"/>
              <a:ext cx="1184106" cy="622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400</a:t>
              </a:r>
              <a:endParaRPr lang="en-IN" sz="2400" dirty="0"/>
            </a:p>
          </p:txBody>
        </p:sp>
        <p:grpSp>
          <p:nvGrpSpPr>
            <p:cNvPr id="4" name="Group 98"/>
            <p:cNvGrpSpPr/>
            <p:nvPr/>
          </p:nvGrpSpPr>
          <p:grpSpPr>
            <a:xfrm>
              <a:off x="8968059" y="2232156"/>
              <a:ext cx="699703" cy="709559"/>
              <a:chOff x="8604791" y="2287113"/>
              <a:chExt cx="699703" cy="709559"/>
            </a:xfrm>
          </p:grpSpPr>
          <p:sp>
            <p:nvSpPr>
              <p:cNvPr id="42" name="TextBox 41"/>
              <p:cNvSpPr txBox="1"/>
              <p:nvPr/>
            </p:nvSpPr>
            <p:spPr>
              <a:xfrm>
                <a:off x="8870871" y="2294122"/>
                <a:ext cx="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*</a:t>
                </a:r>
                <a:endParaRPr lang="en-IN" sz="2400" dirty="0"/>
              </a:p>
            </p:txBody>
          </p:sp>
          <p:cxnSp>
            <p:nvCxnSpPr>
              <p:cNvPr id="43" name="Straight Connector 42"/>
              <p:cNvCxnSpPr/>
              <p:nvPr/>
            </p:nvCxnSpPr>
            <p:spPr>
              <a:xfrm rot="10800000" flipH="1">
                <a:off x="8618042" y="2641893"/>
                <a:ext cx="686452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rot="5400000">
                <a:off x="8793761" y="2819628"/>
                <a:ext cx="344553" cy="9534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8604791" y="2287113"/>
                <a:ext cx="686452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5" name="Group 272"/>
            <p:cNvGrpSpPr/>
            <p:nvPr/>
          </p:nvGrpSpPr>
          <p:grpSpPr>
            <a:xfrm>
              <a:off x="9705940" y="3005259"/>
              <a:ext cx="686453" cy="771171"/>
              <a:chOff x="3385371" y="2067343"/>
              <a:chExt cx="736058" cy="771171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3631100" y="2067343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</a:t>
                </a:r>
                <a:endParaRPr lang="en-IN" sz="2400" dirty="0"/>
              </a:p>
            </p:txBody>
          </p:sp>
          <p:cxnSp>
            <p:nvCxnSpPr>
              <p:cNvPr id="37" name="Straight Connector 36"/>
              <p:cNvCxnSpPr/>
              <p:nvPr/>
            </p:nvCxnSpPr>
            <p:spPr>
              <a:xfrm rot="10800000" flipH="1">
                <a:off x="3385371" y="2481185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rot="5400000">
                <a:off x="3586237" y="2658576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/>
              <p:cNvSpPr/>
              <p:nvPr/>
            </p:nvSpPr>
            <p:spPr>
              <a:xfrm>
                <a:off x="3385372" y="2126405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452196" y="2431778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710615" y="2438404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9" name="Group 111"/>
            <p:cNvGrpSpPr/>
            <p:nvPr/>
          </p:nvGrpSpPr>
          <p:grpSpPr>
            <a:xfrm>
              <a:off x="9392826" y="2650765"/>
              <a:ext cx="656339" cy="413555"/>
              <a:chOff x="5603405" y="2722732"/>
              <a:chExt cx="703768" cy="413555"/>
            </a:xfrm>
          </p:grpSpPr>
          <p:cxnSp>
            <p:nvCxnSpPr>
              <p:cNvPr id="34" name="Straight Connector 33"/>
              <p:cNvCxnSpPr>
                <a:stCxn id="35" idx="3"/>
                <a:endCxn id="39" idx="0"/>
              </p:cNvCxnSpPr>
              <p:nvPr/>
            </p:nvCxnSpPr>
            <p:spPr>
              <a:xfrm rot="16200000" flipH="1">
                <a:off x="5766762" y="2595877"/>
                <a:ext cx="395239" cy="68558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Oval 34"/>
              <p:cNvSpPr/>
              <p:nvPr/>
            </p:nvSpPr>
            <p:spPr>
              <a:xfrm flipV="1">
                <a:off x="5603405" y="2722732"/>
                <a:ext cx="124188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6" name="Group 115"/>
            <p:cNvGrpSpPr/>
            <p:nvPr/>
          </p:nvGrpSpPr>
          <p:grpSpPr>
            <a:xfrm>
              <a:off x="8699472" y="2664598"/>
              <a:ext cx="548790" cy="393102"/>
              <a:chOff x="7412179" y="2676544"/>
              <a:chExt cx="588438" cy="393102"/>
            </a:xfrm>
          </p:grpSpPr>
          <p:cxnSp>
            <p:nvCxnSpPr>
              <p:cNvPr id="32" name="Straight Connector 31"/>
              <p:cNvCxnSpPr>
                <a:stCxn id="33" idx="1"/>
                <a:endCxn id="29" idx="0"/>
              </p:cNvCxnSpPr>
              <p:nvPr/>
            </p:nvCxnSpPr>
            <p:spPr>
              <a:xfrm rot="5400000">
                <a:off x="7510227" y="2685256"/>
                <a:ext cx="286342" cy="48243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Oval 32"/>
              <p:cNvSpPr/>
              <p:nvPr/>
            </p:nvSpPr>
            <p:spPr>
              <a:xfrm flipV="1">
                <a:off x="7876428" y="2676544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7" name="Group 99"/>
            <p:cNvGrpSpPr/>
            <p:nvPr/>
          </p:nvGrpSpPr>
          <p:grpSpPr>
            <a:xfrm>
              <a:off x="8356241" y="2998637"/>
              <a:ext cx="686453" cy="771171"/>
              <a:chOff x="7512173" y="3175397"/>
              <a:chExt cx="686453" cy="771171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7741342" y="3175397"/>
                <a:ext cx="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endParaRPr lang="en-IN" sz="2400" dirty="0"/>
              </a:p>
            </p:txBody>
          </p:sp>
          <p:cxnSp>
            <p:nvCxnSpPr>
              <p:cNvPr id="27" name="Straight Connector 26"/>
              <p:cNvCxnSpPr/>
              <p:nvPr/>
            </p:nvCxnSpPr>
            <p:spPr>
              <a:xfrm rot="10800000" flipH="1">
                <a:off x="7512173" y="3589239"/>
                <a:ext cx="686452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rot="5400000">
                <a:off x="7687892" y="3766974"/>
                <a:ext cx="344553" cy="9534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7512174" y="3234459"/>
                <a:ext cx="686452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574494" y="3539832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815498" y="3546458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18" name="Group 111"/>
            <p:cNvGrpSpPr/>
            <p:nvPr/>
          </p:nvGrpSpPr>
          <p:grpSpPr>
            <a:xfrm>
              <a:off x="8618724" y="1857187"/>
              <a:ext cx="692559" cy="374968"/>
              <a:chOff x="5906210" y="2763073"/>
              <a:chExt cx="742606" cy="374968"/>
            </a:xfrm>
          </p:grpSpPr>
          <p:cxnSp>
            <p:nvCxnSpPr>
              <p:cNvPr id="24" name="Straight Connector 23"/>
              <p:cNvCxnSpPr>
                <a:stCxn id="25" idx="7"/>
                <a:endCxn id="45" idx="0"/>
              </p:cNvCxnSpPr>
              <p:nvPr/>
            </p:nvCxnSpPr>
            <p:spPr>
              <a:xfrm rot="16200000" flipH="1">
                <a:off x="6196393" y="2685618"/>
                <a:ext cx="268210" cy="63663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Oval 24"/>
              <p:cNvSpPr/>
              <p:nvPr/>
            </p:nvSpPr>
            <p:spPr>
              <a:xfrm flipV="1">
                <a:off x="5906210" y="2763073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9" name="Group 104"/>
            <p:cNvGrpSpPr/>
            <p:nvPr/>
          </p:nvGrpSpPr>
          <p:grpSpPr>
            <a:xfrm>
              <a:off x="7521204" y="2163461"/>
              <a:ext cx="686453" cy="771171"/>
              <a:chOff x="7394699" y="2311184"/>
              <a:chExt cx="686453" cy="771171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7623868" y="2311184"/>
                <a:ext cx="19774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endParaRPr lang="en-IN" sz="2400" dirty="0"/>
              </a:p>
            </p:txBody>
          </p:sp>
          <p:cxnSp>
            <p:nvCxnSpPr>
              <p:cNvPr id="52" name="Straight Connector 51"/>
              <p:cNvCxnSpPr/>
              <p:nvPr/>
            </p:nvCxnSpPr>
            <p:spPr>
              <a:xfrm rot="10800000" flipH="1">
                <a:off x="7394699" y="2725026"/>
                <a:ext cx="686452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5400000">
                <a:off x="7570418" y="2902761"/>
                <a:ext cx="344553" cy="9534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/>
              <p:cNvSpPr/>
              <p:nvPr/>
            </p:nvSpPr>
            <p:spPr>
              <a:xfrm>
                <a:off x="7394700" y="2370246"/>
                <a:ext cx="686452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7457020" y="2675619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7698024" y="2682245"/>
                <a:ext cx="1977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20" name="Group 115"/>
            <p:cNvGrpSpPr/>
            <p:nvPr/>
          </p:nvGrpSpPr>
          <p:grpSpPr>
            <a:xfrm>
              <a:off x="7864433" y="1874983"/>
              <a:ext cx="584588" cy="347539"/>
              <a:chOff x="7345012" y="2703438"/>
              <a:chExt cx="626830" cy="347539"/>
            </a:xfrm>
          </p:grpSpPr>
          <p:cxnSp>
            <p:nvCxnSpPr>
              <p:cNvPr id="49" name="Straight Connector 48"/>
              <p:cNvCxnSpPr>
                <a:stCxn id="50" idx="5"/>
                <a:endCxn id="54" idx="0"/>
              </p:cNvCxnSpPr>
              <p:nvPr/>
            </p:nvCxnSpPr>
            <p:spPr>
              <a:xfrm rot="16200000" flipH="1" flipV="1">
                <a:off x="7484697" y="2582069"/>
                <a:ext cx="329223" cy="60859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 flipV="1">
                <a:off x="7847653" y="2703438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0" name="Rectangle 119"/>
            <p:cNvSpPr/>
            <p:nvPr/>
          </p:nvSpPr>
          <p:spPr>
            <a:xfrm>
              <a:off x="6360459" y="2174905"/>
              <a:ext cx="1259867" cy="823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100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Let a=8</a:t>
              </a:r>
              <a:endParaRPr lang="en-IN" sz="2400" dirty="0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7202703" y="3088061"/>
              <a:ext cx="1184106" cy="823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150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Let b=4</a:t>
              </a:r>
              <a:endParaRPr lang="en-IN" sz="2400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9582831" y="2205121"/>
              <a:ext cx="1184106" cy="6224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250</a:t>
              </a:r>
              <a:endParaRPr lang="en-IN" sz="2400" dirty="0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10335868" y="3065318"/>
              <a:ext cx="1184106" cy="8238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Address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1">
                      <a:lumMod val="75000"/>
                    </a:schemeClr>
                  </a:solidFill>
                </a:rPr>
                <a:t>300</a:t>
              </a:r>
            </a:p>
            <a:p>
              <a:pPr algn="ctr">
                <a:lnSpc>
                  <a:spcPts val="2000"/>
                </a:lnSpc>
              </a:pPr>
              <a:r>
                <a:rPr lang="en-US" sz="2400" dirty="0" smtClean="0">
                  <a:solidFill>
                    <a:schemeClr val="accent2">
                      <a:lumMod val="75000"/>
                    </a:schemeClr>
                  </a:solidFill>
                </a:rPr>
                <a:t>Let c=3</a:t>
              </a:r>
              <a:endParaRPr lang="en-IN" sz="2400" dirty="0"/>
            </a:p>
          </p:txBody>
        </p:sp>
      </p:grpSp>
      <p:pic>
        <p:nvPicPr>
          <p:cNvPr id="129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83719" y="5485259"/>
            <a:ext cx="473525" cy="480982"/>
          </a:xfrm>
          <a:prstGeom prst="rect">
            <a:avLst/>
          </a:prstGeom>
          <a:noFill/>
        </p:spPr>
      </p:pic>
      <p:sp>
        <p:nvSpPr>
          <p:cNvPr id="130" name="TextBox 129"/>
          <p:cNvSpPr txBox="1"/>
          <p:nvPr/>
        </p:nvSpPr>
        <p:spPr>
          <a:xfrm>
            <a:off x="8609372" y="1860595"/>
            <a:ext cx="861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8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0153251" y="1867221"/>
            <a:ext cx="861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12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4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6224" y="1628877"/>
            <a:ext cx="473525" cy="480982"/>
          </a:xfrm>
          <a:prstGeom prst="rect">
            <a:avLst/>
          </a:prstGeom>
          <a:noFill/>
        </p:spPr>
      </p:pic>
      <p:sp>
        <p:nvSpPr>
          <p:cNvPr id="70" name="TextBox 69"/>
          <p:cNvSpPr txBox="1"/>
          <p:nvPr/>
        </p:nvSpPr>
        <p:spPr>
          <a:xfrm>
            <a:off x="9278606" y="2304541"/>
            <a:ext cx="861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20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381461" y="2285996"/>
            <a:ext cx="2259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Postfix   </a:t>
            </a:r>
            <a:r>
              <a:rPr lang="en-US" sz="2400" dirty="0" err="1" smtClean="0">
                <a:solidFill>
                  <a:schemeClr val="accent1">
                    <a:lumMod val="75000"/>
                  </a:schemeClr>
                </a:solidFill>
              </a:rPr>
              <a:t>abc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*+ :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9412096" y="1860416"/>
            <a:ext cx="795132" cy="46166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2" grpId="0"/>
      <p:bldP spid="86" grpId="0"/>
      <p:bldP spid="130" grpId="0"/>
      <p:bldP spid="82" grpId="0"/>
      <p:bldP spid="70" grpId="0"/>
      <p:bldP spid="73" grpId="0"/>
      <p:bldP spid="6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415883"/>
            <a:ext cx="4506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shylaja.sharath@pes.edu</a:t>
            </a:r>
            <a:endParaRPr lang="en-IN" sz="2400" b="1" dirty="0"/>
          </a:p>
        </p:txBody>
      </p:sp>
      <p:grpSp>
        <p:nvGrpSpPr>
          <p:cNvPr id="2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4544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US" sz="2400" b="1" dirty="0" smtClean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35106" y="3565417"/>
            <a:ext cx="45449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</a:t>
            </a:r>
            <a:r>
              <a:rPr lang="en-US" sz="2400" dirty="0" smtClean="0"/>
              <a:t>Computer Science</a:t>
            </a:r>
          </a:p>
          <a:p>
            <a:r>
              <a:rPr lang="en-US" sz="2400" dirty="0" smtClean="0"/>
              <a:t>&amp;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45950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12155" y="1815368"/>
            <a:ext cx="82611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cap="all" dirty="0" smtClean="0"/>
              <a:t>DATA STRUCTURES AND ITS APPLICATIONS</a:t>
            </a:r>
            <a:endParaRPr lang="en-US" sz="3600" b="1" cap="al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4CEFAD4-E477-4E46-B5A6-ADB26E6A2863}"/>
              </a:ext>
            </a:extLst>
          </p:cNvPr>
          <p:cNvSpPr/>
          <p:nvPr/>
        </p:nvSpPr>
        <p:spPr>
          <a:xfrm>
            <a:off x="402938" y="2888778"/>
            <a:ext cx="81401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</a:rPr>
              <a:t>Implementation of Binary Expression Tree</a:t>
            </a:r>
            <a:endParaRPr lang="en-IN" sz="3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5D8B7B-5B60-4808-A096-FB24198F96E9}"/>
              </a:ext>
            </a:extLst>
          </p:cNvPr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Shylaja</a:t>
            </a:r>
            <a:r>
              <a:rPr lang="en-US" sz="2400" b="1" dirty="0" smtClean="0"/>
              <a:t> S </a:t>
            </a:r>
            <a:r>
              <a:rPr lang="en-US" sz="2400" b="1" dirty="0" err="1" smtClean="0"/>
              <a:t>S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Department of </a:t>
            </a:r>
            <a:r>
              <a:rPr lang="en-US" sz="2000" dirty="0" smtClean="0"/>
              <a:t>Computer Science &amp; </a:t>
            </a:r>
            <a:r>
              <a:rPr lang="en-US" sz="2000" dirty="0"/>
              <a:t>Engineering</a:t>
            </a:r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D6B6443-C2DA-47C3-A986-5EE935046CC9}"/>
              </a:ext>
            </a:extLst>
          </p:cNvPr>
          <p:cNvCxnSpPr>
            <a:cxnSpLocks/>
          </p:cNvCxnSpPr>
          <p:nvPr/>
        </p:nvCxnSpPr>
        <p:spPr>
          <a:xfrm flipV="1">
            <a:off x="0" y="2664823"/>
            <a:ext cx="8399417" cy="538"/>
          </a:xfrm>
          <a:prstGeom prst="line">
            <a:avLst/>
          </a:prstGeom>
          <a:ln w="38100">
            <a:solidFill>
              <a:srgbClr val="DFA2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2151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Expression Tree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638047" cy="105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An expression can be represented using the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</a:rPr>
              <a:t>Expression Tree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data structure </a:t>
            </a:r>
            <a:endParaRPr lang="en-IN" sz="24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Expression Tree Construction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113" y="1460958"/>
            <a:ext cx="7638047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Normally a postfix expression is used in constructing the Expression tree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When an operand is received, a new node is created which will be a leaf in the expression tree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If an operator, it connects to two leaves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Stack DS is used as intermediary storing place of node’s address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Expression Tree Construction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593" y="1460958"/>
            <a:ext cx="791501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Postfix Expression: </a:t>
            </a:r>
            <a:r>
              <a:rPr lang="en-IN" sz="2400" dirty="0" err="1" smtClean="0">
                <a:solidFill>
                  <a:schemeClr val="accent2">
                    <a:lumMod val="75000"/>
                  </a:schemeClr>
                </a:solidFill>
              </a:rPr>
              <a:t>abc</a:t>
            </a:r>
            <a:r>
              <a:rPr lang="en-IN" sz="2400" dirty="0" smtClean="0">
                <a:solidFill>
                  <a:schemeClr val="accent2">
                    <a:lumMod val="75000"/>
                  </a:schemeClr>
                </a:solidFill>
              </a:rPr>
              <a:t>*+</a:t>
            </a: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272"/>
          <p:cNvGrpSpPr/>
          <p:nvPr/>
        </p:nvGrpSpPr>
        <p:grpSpPr>
          <a:xfrm>
            <a:off x="529507" y="2219744"/>
            <a:ext cx="736058" cy="771171"/>
            <a:chOff x="3385371" y="2067343"/>
            <a:chExt cx="736058" cy="771171"/>
          </a:xfrm>
        </p:grpSpPr>
        <p:sp>
          <p:nvSpPr>
            <p:cNvPr id="17" name="TextBox 16"/>
            <p:cNvSpPr txBox="1"/>
            <p:nvPr/>
          </p:nvSpPr>
          <p:spPr>
            <a:xfrm>
              <a:off x="3631100" y="2067343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0800000" flipH="1">
              <a:off x="3385371" y="2481185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3586237" y="2658576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385372" y="2126405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52196" y="2431778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0615" y="2438404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</p:grpSp>
      <p:grpSp>
        <p:nvGrpSpPr>
          <p:cNvPr id="3" name="Group 272"/>
          <p:cNvGrpSpPr/>
          <p:nvPr/>
        </p:nvGrpSpPr>
        <p:grpSpPr>
          <a:xfrm>
            <a:off x="3294101" y="2188112"/>
            <a:ext cx="736058" cy="771171"/>
            <a:chOff x="3385371" y="2067343"/>
            <a:chExt cx="736058" cy="771171"/>
          </a:xfrm>
        </p:grpSpPr>
        <p:sp>
          <p:nvSpPr>
            <p:cNvPr id="37" name="TextBox 36"/>
            <p:cNvSpPr txBox="1"/>
            <p:nvPr/>
          </p:nvSpPr>
          <p:spPr>
            <a:xfrm>
              <a:off x="3631100" y="2067343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dirty="0"/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10800000" flipH="1">
              <a:off x="3385371" y="2481185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586237" y="2658576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3385372" y="2126405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52196" y="2431778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710615" y="2438404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</p:grpSp>
      <p:grpSp>
        <p:nvGrpSpPr>
          <p:cNvPr id="4" name="Group 272"/>
          <p:cNvGrpSpPr/>
          <p:nvPr/>
        </p:nvGrpSpPr>
        <p:grpSpPr>
          <a:xfrm>
            <a:off x="5962896" y="2141915"/>
            <a:ext cx="736058" cy="771171"/>
            <a:chOff x="3385371" y="2067343"/>
            <a:chExt cx="736058" cy="771171"/>
          </a:xfrm>
        </p:grpSpPr>
        <p:sp>
          <p:nvSpPr>
            <p:cNvPr id="44" name="TextBox 43"/>
            <p:cNvSpPr txBox="1"/>
            <p:nvPr/>
          </p:nvSpPr>
          <p:spPr>
            <a:xfrm>
              <a:off x="3631100" y="2067343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dirty="0"/>
            </a:p>
          </p:txBody>
        </p:sp>
        <p:cxnSp>
          <p:nvCxnSpPr>
            <p:cNvPr id="45" name="Straight Connector 44"/>
            <p:cNvCxnSpPr/>
            <p:nvPr/>
          </p:nvCxnSpPr>
          <p:spPr>
            <a:xfrm rot="10800000" flipH="1">
              <a:off x="3385371" y="2481185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5400000">
              <a:off x="3586237" y="2658576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385372" y="2126405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52196" y="2431778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710615" y="2438404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</p:grpSp>
      <p:grpSp>
        <p:nvGrpSpPr>
          <p:cNvPr id="5" name="Group 135"/>
          <p:cNvGrpSpPr/>
          <p:nvPr/>
        </p:nvGrpSpPr>
        <p:grpSpPr>
          <a:xfrm>
            <a:off x="3361881" y="3863368"/>
            <a:ext cx="736058" cy="709559"/>
            <a:chOff x="5426184" y="2298667"/>
            <a:chExt cx="736058" cy="709559"/>
          </a:xfrm>
        </p:grpSpPr>
        <p:sp>
          <p:nvSpPr>
            <p:cNvPr id="76" name="TextBox 75"/>
            <p:cNvSpPr txBox="1"/>
            <p:nvPr/>
          </p:nvSpPr>
          <p:spPr>
            <a:xfrm>
              <a:off x="5697283" y="2305676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*</a:t>
              </a:r>
              <a:endParaRPr lang="en-IN" sz="2400" dirty="0"/>
            </a:p>
          </p:txBody>
        </p:sp>
        <p:cxnSp>
          <p:nvCxnSpPr>
            <p:cNvPr id="77" name="Straight Connector 76"/>
            <p:cNvCxnSpPr/>
            <p:nvPr/>
          </p:nvCxnSpPr>
          <p:spPr>
            <a:xfrm rot="10800000" flipH="1">
              <a:off x="5426184" y="2653447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>
              <a:off x="5627050" y="2830838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5426185" y="2298667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3441960" y="4195246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sp>
        <p:nvSpPr>
          <p:cNvPr id="81" name="TextBox 80"/>
          <p:cNvSpPr txBox="1"/>
          <p:nvPr/>
        </p:nvSpPr>
        <p:spPr>
          <a:xfrm>
            <a:off x="3687127" y="4201872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cxnSp>
        <p:nvCxnSpPr>
          <p:cNvPr id="82" name="Straight Connector 81"/>
          <p:cNvCxnSpPr/>
          <p:nvPr/>
        </p:nvCxnSpPr>
        <p:spPr>
          <a:xfrm rot="5400000">
            <a:off x="-279089" y="5406887"/>
            <a:ext cx="1750080" cy="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 flipH="1">
            <a:off x="668436" y="5401061"/>
            <a:ext cx="1743452" cy="58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83096" y="6268277"/>
            <a:ext cx="967411" cy="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75862" y="5883965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576470" y="5890590"/>
            <a:ext cx="967411" cy="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69236" y="5453276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150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>
            <a:off x="583098" y="5486406"/>
            <a:ext cx="967411" cy="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576474" y="5109104"/>
            <a:ext cx="967411" cy="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62612" y="5088848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300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9" name="Group 272"/>
          <p:cNvGrpSpPr/>
          <p:nvPr/>
        </p:nvGrpSpPr>
        <p:grpSpPr>
          <a:xfrm>
            <a:off x="4051939" y="4731770"/>
            <a:ext cx="736058" cy="771171"/>
            <a:chOff x="3385371" y="2067343"/>
            <a:chExt cx="736058" cy="771171"/>
          </a:xfrm>
        </p:grpSpPr>
        <p:sp>
          <p:nvSpPr>
            <p:cNvPr id="96" name="TextBox 95"/>
            <p:cNvSpPr txBox="1"/>
            <p:nvPr/>
          </p:nvSpPr>
          <p:spPr>
            <a:xfrm>
              <a:off x="3631100" y="2067343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dirty="0"/>
            </a:p>
          </p:txBody>
        </p:sp>
        <p:cxnSp>
          <p:nvCxnSpPr>
            <p:cNvPr id="97" name="Straight Connector 96"/>
            <p:cNvCxnSpPr/>
            <p:nvPr/>
          </p:nvCxnSpPr>
          <p:spPr>
            <a:xfrm rot="10800000" flipH="1">
              <a:off x="3385371" y="2481185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5400000">
              <a:off x="3586237" y="2658576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/>
            <p:nvPr/>
          </p:nvSpPr>
          <p:spPr>
            <a:xfrm>
              <a:off x="3385372" y="2126405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2196" y="2431778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3710615" y="2438404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</p:grpSp>
      <p:grpSp>
        <p:nvGrpSpPr>
          <p:cNvPr id="11" name="Group 111"/>
          <p:cNvGrpSpPr/>
          <p:nvPr/>
        </p:nvGrpSpPr>
        <p:grpSpPr>
          <a:xfrm>
            <a:off x="3808777" y="4321149"/>
            <a:ext cx="563864" cy="489750"/>
            <a:chOff x="5906210" y="2763073"/>
            <a:chExt cx="563864" cy="489750"/>
          </a:xfrm>
        </p:grpSpPr>
        <p:cxnSp>
          <p:nvCxnSpPr>
            <p:cNvPr id="113" name="Straight Connector 112"/>
            <p:cNvCxnSpPr/>
            <p:nvPr/>
          </p:nvCxnSpPr>
          <p:spPr>
            <a:xfrm>
              <a:off x="5972153" y="2820806"/>
              <a:ext cx="497921" cy="43201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Oval 113"/>
            <p:cNvSpPr/>
            <p:nvPr/>
          </p:nvSpPr>
          <p:spPr>
            <a:xfrm flipV="1">
              <a:off x="5906210" y="2763073"/>
              <a:ext cx="124189" cy="125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5"/>
          <p:cNvGrpSpPr/>
          <p:nvPr/>
        </p:nvGrpSpPr>
        <p:grpSpPr>
          <a:xfrm>
            <a:off x="3150049" y="4327965"/>
            <a:ext cx="524120" cy="477083"/>
            <a:chOff x="7447722" y="2703438"/>
            <a:chExt cx="524120" cy="477083"/>
          </a:xfrm>
        </p:grpSpPr>
        <p:cxnSp>
          <p:nvCxnSpPr>
            <p:cNvPr id="117" name="Straight Connector 116"/>
            <p:cNvCxnSpPr/>
            <p:nvPr/>
          </p:nvCxnSpPr>
          <p:spPr>
            <a:xfrm rot="10800000" flipV="1">
              <a:off x="7447722" y="2761170"/>
              <a:ext cx="465874" cy="4193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Oval 117"/>
            <p:cNvSpPr/>
            <p:nvPr/>
          </p:nvSpPr>
          <p:spPr>
            <a:xfrm flipV="1">
              <a:off x="7847653" y="2703438"/>
              <a:ext cx="124189" cy="12507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3" name="Group 272"/>
          <p:cNvGrpSpPr/>
          <p:nvPr/>
        </p:nvGrpSpPr>
        <p:grpSpPr>
          <a:xfrm>
            <a:off x="2787113" y="4751652"/>
            <a:ext cx="736058" cy="771171"/>
            <a:chOff x="3385371" y="2067343"/>
            <a:chExt cx="736058" cy="771171"/>
          </a:xfrm>
        </p:grpSpPr>
        <p:sp>
          <p:nvSpPr>
            <p:cNvPr id="120" name="TextBox 119"/>
            <p:cNvSpPr txBox="1"/>
            <p:nvPr/>
          </p:nvSpPr>
          <p:spPr>
            <a:xfrm>
              <a:off x="3631100" y="2067343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dirty="0"/>
            </a:p>
          </p:txBody>
        </p:sp>
        <p:cxnSp>
          <p:nvCxnSpPr>
            <p:cNvPr id="121" name="Straight Connector 120"/>
            <p:cNvCxnSpPr/>
            <p:nvPr/>
          </p:nvCxnSpPr>
          <p:spPr>
            <a:xfrm rot="10800000" flipH="1">
              <a:off x="3385371" y="2481185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 rot="5400000">
              <a:off x="3586237" y="2658576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Oval 122"/>
            <p:cNvSpPr/>
            <p:nvPr/>
          </p:nvSpPr>
          <p:spPr>
            <a:xfrm>
              <a:off x="3385372" y="2126405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452196" y="2431778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3710615" y="2438404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490332" y="1868556"/>
            <a:ext cx="1537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Symbol = a </a:t>
            </a:r>
            <a:endParaRPr lang="en-IN" dirty="0"/>
          </a:p>
        </p:txBody>
      </p:sp>
      <p:sp>
        <p:nvSpPr>
          <p:cNvPr id="128" name="Rectangle 127"/>
          <p:cNvSpPr/>
          <p:nvPr/>
        </p:nvSpPr>
        <p:spPr>
          <a:xfrm>
            <a:off x="3183564" y="3467538"/>
            <a:ext cx="1715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Symbol =  *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000" dirty="0"/>
          </a:p>
        </p:txBody>
      </p:sp>
      <p:sp>
        <p:nvSpPr>
          <p:cNvPr id="129" name="Rectangle 128"/>
          <p:cNvSpPr/>
          <p:nvPr/>
        </p:nvSpPr>
        <p:spPr>
          <a:xfrm>
            <a:off x="3251915" y="1839602"/>
            <a:ext cx="1416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Symbol=b</a:t>
            </a:r>
          </a:p>
        </p:txBody>
      </p:sp>
      <p:sp>
        <p:nvSpPr>
          <p:cNvPr id="130" name="Rectangle 129"/>
          <p:cNvSpPr/>
          <p:nvPr/>
        </p:nvSpPr>
        <p:spPr>
          <a:xfrm>
            <a:off x="5859851" y="1826352"/>
            <a:ext cx="13847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Symbol=c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248213" y="2356439"/>
            <a:ext cx="1804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Address=100</a:t>
            </a:r>
            <a:endParaRPr lang="en-IN" sz="2400" dirty="0"/>
          </a:p>
        </p:txBody>
      </p:sp>
      <p:sp>
        <p:nvSpPr>
          <p:cNvPr id="133" name="Rectangle 132"/>
          <p:cNvSpPr/>
          <p:nvPr/>
        </p:nvSpPr>
        <p:spPr>
          <a:xfrm>
            <a:off x="3979375" y="2344511"/>
            <a:ext cx="1804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Address=150</a:t>
            </a:r>
            <a:endParaRPr lang="en-IN" sz="2400" dirty="0"/>
          </a:p>
        </p:txBody>
      </p:sp>
      <p:sp>
        <p:nvSpPr>
          <p:cNvPr id="134" name="Rectangle 133"/>
          <p:cNvSpPr/>
          <p:nvPr/>
        </p:nvSpPr>
        <p:spPr>
          <a:xfrm>
            <a:off x="6649309" y="2311191"/>
            <a:ext cx="1804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Address=300</a:t>
            </a:r>
            <a:endParaRPr lang="en-IN" sz="2400" dirty="0"/>
          </a:p>
        </p:txBody>
      </p:sp>
      <p:sp>
        <p:nvSpPr>
          <p:cNvPr id="135" name="Rectangle 134"/>
          <p:cNvSpPr/>
          <p:nvPr/>
        </p:nvSpPr>
        <p:spPr>
          <a:xfrm>
            <a:off x="4087213" y="3960897"/>
            <a:ext cx="1804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Address=250</a:t>
            </a:r>
            <a:endParaRPr lang="en-IN" sz="2400" dirty="0"/>
          </a:p>
        </p:txBody>
      </p:sp>
      <p:sp>
        <p:nvSpPr>
          <p:cNvPr id="72" name="Rectangle 71"/>
          <p:cNvSpPr/>
          <p:nvPr/>
        </p:nvSpPr>
        <p:spPr>
          <a:xfrm>
            <a:off x="5869997" y="3463182"/>
            <a:ext cx="1715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Symbol =  +</a:t>
            </a:r>
            <a:r>
              <a:rPr lang="en-US" sz="20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en-IN" sz="2000" dirty="0"/>
          </a:p>
        </p:txBody>
      </p:sp>
      <p:sp>
        <p:nvSpPr>
          <p:cNvPr id="73" name="TextBox 72"/>
          <p:cNvSpPr txBox="1"/>
          <p:nvPr/>
        </p:nvSpPr>
        <p:spPr>
          <a:xfrm>
            <a:off x="675864" y="5473156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250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063047" y="4168382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grpSp>
        <p:nvGrpSpPr>
          <p:cNvPr id="14" name="Group 104"/>
          <p:cNvGrpSpPr/>
          <p:nvPr/>
        </p:nvGrpSpPr>
        <p:grpSpPr>
          <a:xfrm>
            <a:off x="5969718" y="3803947"/>
            <a:ext cx="736058" cy="768621"/>
            <a:chOff x="5969718" y="3803947"/>
            <a:chExt cx="736058" cy="768621"/>
          </a:xfrm>
        </p:grpSpPr>
        <p:sp>
          <p:nvSpPr>
            <p:cNvPr id="75" name="TextBox 74"/>
            <p:cNvSpPr txBox="1"/>
            <p:nvPr/>
          </p:nvSpPr>
          <p:spPr>
            <a:xfrm>
              <a:off x="6215447" y="3803947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+</a:t>
              </a:r>
              <a:endParaRPr lang="en-IN" sz="2400" dirty="0"/>
            </a:p>
          </p:txBody>
        </p:sp>
        <p:cxnSp>
          <p:nvCxnSpPr>
            <p:cNvPr id="91" name="Straight Connector 90"/>
            <p:cNvCxnSpPr/>
            <p:nvPr/>
          </p:nvCxnSpPr>
          <p:spPr>
            <a:xfrm rot="10800000" flipH="1">
              <a:off x="5969718" y="4217789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5400000">
              <a:off x="6170584" y="4395180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5969719" y="3863009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6308215" y="4174821"/>
            <a:ext cx="212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IN" sz="2000" dirty="0"/>
          </a:p>
        </p:txBody>
      </p:sp>
      <p:sp>
        <p:nvSpPr>
          <p:cNvPr id="102" name="Rectangle 101"/>
          <p:cNvSpPr/>
          <p:nvPr/>
        </p:nvSpPr>
        <p:spPr>
          <a:xfrm>
            <a:off x="6649965" y="3954462"/>
            <a:ext cx="1804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Address=400</a:t>
            </a:r>
            <a:endParaRPr lang="en-IN" sz="2400" dirty="0"/>
          </a:p>
        </p:txBody>
      </p:sp>
      <p:grpSp>
        <p:nvGrpSpPr>
          <p:cNvPr id="15" name="Group 153"/>
          <p:cNvGrpSpPr/>
          <p:nvPr/>
        </p:nvGrpSpPr>
        <p:grpSpPr>
          <a:xfrm>
            <a:off x="6166038" y="4316794"/>
            <a:ext cx="2000884" cy="2129137"/>
            <a:chOff x="6166038" y="4316794"/>
            <a:chExt cx="2000884" cy="2129137"/>
          </a:xfrm>
        </p:grpSpPr>
        <p:grpSp>
          <p:nvGrpSpPr>
            <p:cNvPr id="16" name="Group 135"/>
            <p:cNvGrpSpPr/>
            <p:nvPr/>
          </p:nvGrpSpPr>
          <p:grpSpPr>
            <a:xfrm>
              <a:off x="6740806" y="4786476"/>
              <a:ext cx="736058" cy="709559"/>
              <a:chOff x="5426184" y="2298667"/>
              <a:chExt cx="736058" cy="709559"/>
            </a:xfrm>
          </p:grpSpPr>
          <p:sp>
            <p:nvSpPr>
              <p:cNvPr id="108" name="TextBox 107"/>
              <p:cNvSpPr txBox="1"/>
              <p:nvPr/>
            </p:nvSpPr>
            <p:spPr>
              <a:xfrm>
                <a:off x="5697283" y="2305676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*</a:t>
                </a:r>
                <a:endParaRPr lang="en-IN" sz="2400" dirty="0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 rot="10800000" flipH="1">
                <a:off x="5426184" y="2653447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/>
              <p:cNvCxnSpPr/>
              <p:nvPr/>
            </p:nvCxnSpPr>
            <p:spPr>
              <a:xfrm rot="5400000">
                <a:off x="5627050" y="2830838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/>
              <p:cNvSpPr/>
              <p:nvPr/>
            </p:nvSpPr>
            <p:spPr>
              <a:xfrm>
                <a:off x="5426185" y="2298667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p:grpSp>
        <p:grpSp>
          <p:nvGrpSpPr>
            <p:cNvPr id="24" name="Group 272"/>
            <p:cNvGrpSpPr/>
            <p:nvPr/>
          </p:nvGrpSpPr>
          <p:grpSpPr>
            <a:xfrm>
              <a:off x="7430864" y="5654878"/>
              <a:ext cx="736058" cy="771171"/>
              <a:chOff x="3385371" y="2067343"/>
              <a:chExt cx="736058" cy="771171"/>
            </a:xfrm>
          </p:grpSpPr>
          <p:sp>
            <p:nvSpPr>
              <p:cNvPr id="115" name="TextBox 114"/>
              <p:cNvSpPr txBox="1"/>
              <p:nvPr/>
            </p:nvSpPr>
            <p:spPr>
              <a:xfrm>
                <a:off x="3631100" y="2067343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c</a:t>
                </a:r>
                <a:endParaRPr lang="en-IN" sz="2400" dirty="0"/>
              </a:p>
            </p:txBody>
          </p:sp>
          <p:cxnSp>
            <p:nvCxnSpPr>
              <p:cNvPr id="116" name="Straight Connector 115"/>
              <p:cNvCxnSpPr/>
              <p:nvPr/>
            </p:nvCxnSpPr>
            <p:spPr>
              <a:xfrm rot="10800000" flipH="1">
                <a:off x="3385371" y="2481185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>
              <a:xfrm rot="5400000">
                <a:off x="3586237" y="2658576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Oval 125"/>
              <p:cNvSpPr/>
              <p:nvPr/>
            </p:nvSpPr>
            <p:spPr>
              <a:xfrm>
                <a:off x="3385372" y="2126405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31" name="TextBox 130"/>
              <p:cNvSpPr txBox="1"/>
              <p:nvPr/>
            </p:nvSpPr>
            <p:spPr>
              <a:xfrm>
                <a:off x="3452196" y="2431778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136" name="TextBox 135"/>
              <p:cNvSpPr txBox="1"/>
              <p:nvPr/>
            </p:nvSpPr>
            <p:spPr>
              <a:xfrm>
                <a:off x="3710615" y="2438404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25" name="Group 111"/>
            <p:cNvGrpSpPr/>
            <p:nvPr/>
          </p:nvGrpSpPr>
          <p:grpSpPr>
            <a:xfrm>
              <a:off x="7187702" y="5244257"/>
              <a:ext cx="563864" cy="489750"/>
              <a:chOff x="5906210" y="2763073"/>
              <a:chExt cx="563864" cy="489750"/>
            </a:xfrm>
          </p:grpSpPr>
          <p:cxnSp>
            <p:nvCxnSpPr>
              <p:cNvPr id="138" name="Straight Connector 137"/>
              <p:cNvCxnSpPr/>
              <p:nvPr/>
            </p:nvCxnSpPr>
            <p:spPr>
              <a:xfrm>
                <a:off x="5972153" y="2820806"/>
                <a:ext cx="497921" cy="4320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9" name="Oval 138"/>
              <p:cNvSpPr/>
              <p:nvPr/>
            </p:nvSpPr>
            <p:spPr>
              <a:xfrm flipV="1">
                <a:off x="5906210" y="2763073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6" name="Group 115"/>
            <p:cNvGrpSpPr/>
            <p:nvPr/>
          </p:nvGrpSpPr>
          <p:grpSpPr>
            <a:xfrm>
              <a:off x="6528974" y="5251073"/>
              <a:ext cx="524120" cy="477083"/>
              <a:chOff x="7447722" y="2703438"/>
              <a:chExt cx="524120" cy="477083"/>
            </a:xfrm>
          </p:grpSpPr>
          <p:cxnSp>
            <p:nvCxnSpPr>
              <p:cNvPr id="141" name="Straight Connector 140"/>
              <p:cNvCxnSpPr/>
              <p:nvPr/>
            </p:nvCxnSpPr>
            <p:spPr>
              <a:xfrm rot="10800000" flipV="1">
                <a:off x="7447722" y="2761170"/>
                <a:ext cx="465874" cy="41935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Oval 141"/>
              <p:cNvSpPr/>
              <p:nvPr/>
            </p:nvSpPr>
            <p:spPr>
              <a:xfrm flipV="1">
                <a:off x="7847653" y="2703438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7" name="Group 272"/>
            <p:cNvGrpSpPr/>
            <p:nvPr/>
          </p:nvGrpSpPr>
          <p:grpSpPr>
            <a:xfrm>
              <a:off x="6166038" y="5674760"/>
              <a:ext cx="736058" cy="771171"/>
              <a:chOff x="3385371" y="2067343"/>
              <a:chExt cx="736058" cy="771171"/>
            </a:xfrm>
          </p:grpSpPr>
          <p:sp>
            <p:nvSpPr>
              <p:cNvPr id="144" name="TextBox 143"/>
              <p:cNvSpPr txBox="1"/>
              <p:nvPr/>
            </p:nvSpPr>
            <p:spPr>
              <a:xfrm>
                <a:off x="3631100" y="2067343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b</a:t>
                </a:r>
                <a:endParaRPr lang="en-IN" sz="2400" dirty="0"/>
              </a:p>
            </p:txBody>
          </p:sp>
          <p:cxnSp>
            <p:nvCxnSpPr>
              <p:cNvPr id="145" name="Straight Connector 144"/>
              <p:cNvCxnSpPr/>
              <p:nvPr/>
            </p:nvCxnSpPr>
            <p:spPr>
              <a:xfrm rot="10800000" flipH="1">
                <a:off x="3385371" y="2481185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 rot="5400000">
                <a:off x="3586237" y="2658576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Oval 146"/>
              <p:cNvSpPr/>
              <p:nvPr/>
            </p:nvSpPr>
            <p:spPr>
              <a:xfrm>
                <a:off x="3385372" y="2126405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48" name="TextBox 147"/>
              <p:cNvSpPr txBox="1"/>
              <p:nvPr/>
            </p:nvSpPr>
            <p:spPr>
              <a:xfrm>
                <a:off x="3452196" y="2431778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149" name="TextBox 148"/>
              <p:cNvSpPr txBox="1"/>
              <p:nvPr/>
            </p:nvSpPr>
            <p:spPr>
              <a:xfrm>
                <a:off x="3710615" y="2438404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28" name="Group 111"/>
            <p:cNvGrpSpPr/>
            <p:nvPr/>
          </p:nvGrpSpPr>
          <p:grpSpPr>
            <a:xfrm>
              <a:off x="6443120" y="4316794"/>
              <a:ext cx="563864" cy="489750"/>
              <a:chOff x="5906210" y="2763073"/>
              <a:chExt cx="563864" cy="489750"/>
            </a:xfrm>
          </p:grpSpPr>
          <p:cxnSp>
            <p:nvCxnSpPr>
              <p:cNvPr id="152" name="Straight Connector 151"/>
              <p:cNvCxnSpPr/>
              <p:nvPr/>
            </p:nvCxnSpPr>
            <p:spPr>
              <a:xfrm>
                <a:off x="5972153" y="2820806"/>
                <a:ext cx="497921" cy="432017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Oval 152"/>
              <p:cNvSpPr/>
              <p:nvPr/>
            </p:nvSpPr>
            <p:spPr>
              <a:xfrm flipV="1">
                <a:off x="5906210" y="2763073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155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26327" y="2661598"/>
            <a:ext cx="473525" cy="480982"/>
          </a:xfrm>
          <a:prstGeom prst="rect">
            <a:avLst/>
          </a:prstGeom>
          <a:noFill/>
        </p:spPr>
      </p:pic>
      <p:pic>
        <p:nvPicPr>
          <p:cNvPr id="156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44275" y="2681476"/>
            <a:ext cx="473525" cy="480982"/>
          </a:xfrm>
          <a:prstGeom prst="rect">
            <a:avLst/>
          </a:prstGeom>
          <a:noFill/>
        </p:spPr>
      </p:pic>
      <p:pic>
        <p:nvPicPr>
          <p:cNvPr id="159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1388" y="4298241"/>
            <a:ext cx="473525" cy="480982"/>
          </a:xfrm>
          <a:prstGeom prst="rect">
            <a:avLst/>
          </a:prstGeom>
          <a:noFill/>
        </p:spPr>
      </p:pic>
      <p:pic>
        <p:nvPicPr>
          <p:cNvPr id="160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6188" y="2688102"/>
            <a:ext cx="473525" cy="480982"/>
          </a:xfrm>
          <a:prstGeom prst="rect">
            <a:avLst/>
          </a:prstGeom>
          <a:noFill/>
        </p:spPr>
      </p:pic>
      <p:grpSp>
        <p:nvGrpSpPr>
          <p:cNvPr id="29" name="Group 170"/>
          <p:cNvGrpSpPr/>
          <p:nvPr/>
        </p:nvGrpSpPr>
        <p:grpSpPr>
          <a:xfrm>
            <a:off x="5359923" y="4334591"/>
            <a:ext cx="931549" cy="1180863"/>
            <a:chOff x="5333419" y="4308087"/>
            <a:chExt cx="931549" cy="1180863"/>
          </a:xfrm>
        </p:grpSpPr>
        <p:grpSp>
          <p:nvGrpSpPr>
            <p:cNvPr id="30" name="Group 272"/>
            <p:cNvGrpSpPr/>
            <p:nvPr/>
          </p:nvGrpSpPr>
          <p:grpSpPr>
            <a:xfrm>
              <a:off x="5333419" y="4717779"/>
              <a:ext cx="736058" cy="771171"/>
              <a:chOff x="3385371" y="2067343"/>
              <a:chExt cx="736058" cy="771171"/>
            </a:xfrm>
          </p:grpSpPr>
          <p:sp>
            <p:nvSpPr>
              <p:cNvPr id="162" name="TextBox 161"/>
              <p:cNvSpPr txBox="1"/>
              <p:nvPr/>
            </p:nvSpPr>
            <p:spPr>
              <a:xfrm>
                <a:off x="3631100" y="2067343"/>
                <a:ext cx="2120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a</a:t>
                </a:r>
                <a:endParaRPr lang="en-IN" sz="2400" dirty="0"/>
              </a:p>
            </p:txBody>
          </p:sp>
          <p:cxnSp>
            <p:nvCxnSpPr>
              <p:cNvPr id="163" name="Straight Connector 162"/>
              <p:cNvCxnSpPr/>
              <p:nvPr/>
            </p:nvCxnSpPr>
            <p:spPr>
              <a:xfrm rot="10800000" flipH="1">
                <a:off x="3385371" y="2481185"/>
                <a:ext cx="736057" cy="1588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 rot="5400000">
                <a:off x="3586237" y="2658576"/>
                <a:ext cx="344553" cy="10223"/>
              </a:xfrm>
              <a:prstGeom prst="line">
                <a:avLst/>
              </a:prstGeom>
              <a:noFill/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Oval 164"/>
              <p:cNvSpPr/>
              <p:nvPr/>
            </p:nvSpPr>
            <p:spPr>
              <a:xfrm>
                <a:off x="3385372" y="2126405"/>
                <a:ext cx="736057" cy="709559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166" name="TextBox 165"/>
              <p:cNvSpPr txBox="1"/>
              <p:nvPr/>
            </p:nvSpPr>
            <p:spPr>
              <a:xfrm>
                <a:off x="3452196" y="2431778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  <p:sp>
            <p:nvSpPr>
              <p:cNvPr id="167" name="TextBox 166"/>
              <p:cNvSpPr txBox="1"/>
              <p:nvPr/>
            </p:nvSpPr>
            <p:spPr>
              <a:xfrm>
                <a:off x="3710615" y="2438404"/>
                <a:ext cx="21203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>
                        <a:lumMod val="75000"/>
                      </a:schemeClr>
                    </a:solidFill>
                  </a:rPr>
                  <a:t>N</a:t>
                </a:r>
                <a:endParaRPr lang="en-IN" sz="2000" dirty="0"/>
              </a:p>
            </p:txBody>
          </p:sp>
        </p:grpSp>
        <p:grpSp>
          <p:nvGrpSpPr>
            <p:cNvPr id="31" name="Group 115"/>
            <p:cNvGrpSpPr/>
            <p:nvPr/>
          </p:nvGrpSpPr>
          <p:grpSpPr>
            <a:xfrm>
              <a:off x="5740848" y="4308087"/>
              <a:ext cx="524120" cy="477083"/>
              <a:chOff x="7447722" y="2703438"/>
              <a:chExt cx="524120" cy="477083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rot="10800000" flipV="1">
                <a:off x="7447722" y="2761170"/>
                <a:ext cx="465874" cy="41935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Oval 169"/>
              <p:cNvSpPr/>
              <p:nvPr/>
            </p:nvSpPr>
            <p:spPr>
              <a:xfrm flipV="1">
                <a:off x="7847653" y="2703438"/>
                <a:ext cx="124189" cy="12507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72" name="TextBox 171"/>
          <p:cNvSpPr txBox="1"/>
          <p:nvPr/>
        </p:nvSpPr>
        <p:spPr>
          <a:xfrm>
            <a:off x="669239" y="5871793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400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6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4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0" grpId="1"/>
      <p:bldP spid="81" grpId="0"/>
      <p:bldP spid="85" grpId="0"/>
      <p:bldP spid="85" grpId="1"/>
      <p:bldP spid="87" grpId="0"/>
      <p:bldP spid="87" grpId="1"/>
      <p:bldP spid="90" grpId="0"/>
      <p:bldP spid="90" grpId="1"/>
      <p:bldP spid="127" grpId="0"/>
      <p:bldP spid="128" grpId="0"/>
      <p:bldP spid="129" grpId="0"/>
      <p:bldP spid="130" grpId="0"/>
      <p:bldP spid="132" grpId="0"/>
      <p:bldP spid="133" grpId="0"/>
      <p:bldP spid="134" grpId="0"/>
      <p:bldP spid="135" grpId="0"/>
      <p:bldP spid="72" grpId="0"/>
      <p:bldP spid="73" grpId="0"/>
      <p:bldP spid="94" grpId="0"/>
      <p:bldP spid="94" grpId="1"/>
      <p:bldP spid="95" grpId="0"/>
      <p:bldP spid="95" grpId="1"/>
      <p:bldP spid="1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Expression Tree Construction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845" y="1301934"/>
            <a:ext cx="7848757" cy="5280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14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Scan the postfix expression till the end, one symbol at a time</a:t>
            </a:r>
          </a:p>
          <a:p>
            <a:pPr lvl="1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Create a new node, with symbol as info and left and right link as NULL</a:t>
            </a:r>
          </a:p>
          <a:p>
            <a:pPr lvl="1" algn="just">
              <a:lnSpc>
                <a:spcPct val="114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If symbol is an operand, push address of node to stack</a:t>
            </a:r>
          </a:p>
          <a:p>
            <a:pPr lvl="1" algn="just">
              <a:lnSpc>
                <a:spcPct val="114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If symbol is an operator</a:t>
            </a:r>
          </a:p>
          <a:p>
            <a:pPr lvl="2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Pop address from stack and make it right child of new node</a:t>
            </a:r>
          </a:p>
          <a:p>
            <a:pPr lvl="2" algn="just"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Pop address from stack and make it left child of new  node</a:t>
            </a:r>
          </a:p>
          <a:p>
            <a:pPr lvl="2" algn="just">
              <a:lnSpc>
                <a:spcPct val="114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Now push address of new node to stack</a:t>
            </a:r>
          </a:p>
          <a:p>
            <a:pPr marL="0" lvl="2" algn="just">
              <a:lnSpc>
                <a:spcPct val="114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Finally, stack has only element which is the address of the root of expression tree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Expression Tree Construction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16" y="1288682"/>
            <a:ext cx="8021031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Postfix Expression: 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272"/>
          <p:cNvGrpSpPr/>
          <p:nvPr/>
        </p:nvGrpSpPr>
        <p:grpSpPr>
          <a:xfrm>
            <a:off x="7009820" y="1716163"/>
            <a:ext cx="736058" cy="757919"/>
            <a:chOff x="3385371" y="2080595"/>
            <a:chExt cx="736058" cy="757919"/>
          </a:xfrm>
        </p:grpSpPr>
        <p:sp>
          <p:nvSpPr>
            <p:cNvPr id="17" name="TextBox 16"/>
            <p:cNvSpPr txBox="1"/>
            <p:nvPr/>
          </p:nvSpPr>
          <p:spPr>
            <a:xfrm>
              <a:off x="3617848" y="2080595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a</a:t>
              </a:r>
              <a:endParaRPr lang="en-IN" sz="24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0800000" flipH="1">
              <a:off x="3385371" y="2481185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3586237" y="2658576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385372" y="2126405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52196" y="2431778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0615" y="2438404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</p:grpSp>
      <p:cxnSp>
        <p:nvCxnSpPr>
          <p:cNvPr id="82" name="Straight Connector 81"/>
          <p:cNvCxnSpPr/>
          <p:nvPr/>
        </p:nvCxnSpPr>
        <p:spPr>
          <a:xfrm rot="5400000">
            <a:off x="6192327" y="5582573"/>
            <a:ext cx="1750080" cy="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 flipH="1">
            <a:off x="7139852" y="5576747"/>
            <a:ext cx="1743452" cy="58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054512" y="6443963"/>
            <a:ext cx="967411" cy="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692356" y="1364981"/>
            <a:ext cx="168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Symbol = a </a:t>
            </a:r>
            <a:endParaRPr lang="en-IN" dirty="0"/>
          </a:p>
        </p:txBody>
      </p:sp>
      <p:sp>
        <p:nvSpPr>
          <p:cNvPr id="132" name="Rectangle 131"/>
          <p:cNvSpPr/>
          <p:nvPr/>
        </p:nvSpPr>
        <p:spPr>
          <a:xfrm>
            <a:off x="7702033" y="1879358"/>
            <a:ext cx="1804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Address=100</a:t>
            </a:r>
            <a:endParaRPr lang="en-IN" sz="2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140655" y="6047479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45776" y="161910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Scan the postfix expression till the end, one symbol at a time</a:t>
            </a:r>
          </a:p>
          <a:p>
            <a:pPr marL="360000"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Create a new node, with symbol as info and left and right link as NULL</a:t>
            </a:r>
          </a:p>
          <a:p>
            <a:pPr marL="360000"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If symbol is an operand, push address of node to stack</a:t>
            </a:r>
          </a:p>
          <a:p>
            <a:pPr marL="360000"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If symbol is an operator</a:t>
            </a:r>
          </a:p>
          <a:p>
            <a:pPr marL="72000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Pop the address from stack and make it right child of new node</a:t>
            </a:r>
          </a:p>
          <a:p>
            <a:pPr marL="72000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Pop the address from stack and make it left child of new node</a:t>
            </a:r>
          </a:p>
          <a:p>
            <a:pPr marL="72000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Now push address of new node to stack</a:t>
            </a:r>
          </a:p>
          <a:p>
            <a:pPr marL="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Finally, stack has only element which is the address of the root of expression tree</a:t>
            </a:r>
          </a:p>
        </p:txBody>
      </p:sp>
      <p:pic>
        <p:nvPicPr>
          <p:cNvPr id="140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9738" y="1680942"/>
            <a:ext cx="473525" cy="480982"/>
          </a:xfrm>
          <a:prstGeom prst="rect">
            <a:avLst/>
          </a:prstGeom>
          <a:noFill/>
        </p:spPr>
      </p:pic>
      <p:pic>
        <p:nvPicPr>
          <p:cNvPr id="150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2869" y="2429690"/>
            <a:ext cx="473525" cy="480982"/>
          </a:xfrm>
          <a:prstGeom prst="rect">
            <a:avLst/>
          </a:prstGeom>
          <a:noFill/>
        </p:spPr>
      </p:pic>
      <p:pic>
        <p:nvPicPr>
          <p:cNvPr id="151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9497" y="3204941"/>
            <a:ext cx="473525" cy="48098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2637183" y="1285462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29339" y="1292090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21495" y="1285466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3651" y="1345103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5565" y="1285469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32" grpId="0"/>
      <p:bldP spid="172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Expression Tree Construction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16" y="1288682"/>
            <a:ext cx="8021031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Postfix Expression: 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272"/>
          <p:cNvGrpSpPr/>
          <p:nvPr/>
        </p:nvGrpSpPr>
        <p:grpSpPr>
          <a:xfrm>
            <a:off x="7009820" y="1716163"/>
            <a:ext cx="736058" cy="757919"/>
            <a:chOff x="3385371" y="2080595"/>
            <a:chExt cx="736058" cy="757919"/>
          </a:xfrm>
        </p:grpSpPr>
        <p:sp>
          <p:nvSpPr>
            <p:cNvPr id="17" name="TextBox 16"/>
            <p:cNvSpPr txBox="1"/>
            <p:nvPr/>
          </p:nvSpPr>
          <p:spPr>
            <a:xfrm>
              <a:off x="3617848" y="2080595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b</a:t>
              </a:r>
              <a:endParaRPr lang="en-IN" sz="24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0800000" flipH="1">
              <a:off x="3385371" y="2481185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3586237" y="2658576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385372" y="2126405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52196" y="2431778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0615" y="2438404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</p:grpSp>
      <p:cxnSp>
        <p:nvCxnSpPr>
          <p:cNvPr id="82" name="Straight Connector 81"/>
          <p:cNvCxnSpPr/>
          <p:nvPr/>
        </p:nvCxnSpPr>
        <p:spPr>
          <a:xfrm rot="5400000">
            <a:off x="6192327" y="5582573"/>
            <a:ext cx="1750080" cy="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 flipH="1">
            <a:off x="7139852" y="5576747"/>
            <a:ext cx="1743452" cy="58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054512" y="6443963"/>
            <a:ext cx="967411" cy="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692356" y="1364981"/>
            <a:ext cx="168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Symbol = b </a:t>
            </a:r>
            <a:endParaRPr lang="en-IN" dirty="0"/>
          </a:p>
        </p:txBody>
      </p:sp>
      <p:sp>
        <p:nvSpPr>
          <p:cNvPr id="132" name="Rectangle 131"/>
          <p:cNvSpPr/>
          <p:nvPr/>
        </p:nvSpPr>
        <p:spPr>
          <a:xfrm>
            <a:off x="7702033" y="1879358"/>
            <a:ext cx="1804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Address=150</a:t>
            </a:r>
            <a:endParaRPr lang="en-IN" sz="2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140655" y="6047479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45776" y="161910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Scan the postfix expression till the end, one symbol at a time</a:t>
            </a:r>
          </a:p>
          <a:p>
            <a:pPr marL="360000"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Create a new node, with symbol as info and left and right link as NULL</a:t>
            </a:r>
          </a:p>
          <a:p>
            <a:pPr marL="360000"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If symbol is an operand, push address of node to stack</a:t>
            </a:r>
          </a:p>
          <a:p>
            <a:pPr marL="360000"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If symbol is an operator</a:t>
            </a:r>
          </a:p>
          <a:p>
            <a:pPr marL="72000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Pop the address from stack and make it right child of new node</a:t>
            </a:r>
          </a:p>
          <a:p>
            <a:pPr marL="72000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Pop the address from stack and make it left child of new node</a:t>
            </a:r>
          </a:p>
          <a:p>
            <a:pPr marL="72000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Now push address of new node to stack</a:t>
            </a:r>
          </a:p>
          <a:p>
            <a:pPr marL="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Finally, stack has only element which is the address of the root of expression tree</a:t>
            </a:r>
          </a:p>
        </p:txBody>
      </p:sp>
      <p:pic>
        <p:nvPicPr>
          <p:cNvPr id="140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9738" y="1680942"/>
            <a:ext cx="473525" cy="480982"/>
          </a:xfrm>
          <a:prstGeom prst="rect">
            <a:avLst/>
          </a:prstGeom>
          <a:noFill/>
        </p:spPr>
      </p:pic>
      <p:pic>
        <p:nvPicPr>
          <p:cNvPr id="150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2869" y="2429690"/>
            <a:ext cx="473525" cy="480982"/>
          </a:xfrm>
          <a:prstGeom prst="rect">
            <a:avLst/>
          </a:prstGeom>
          <a:noFill/>
        </p:spPr>
      </p:pic>
      <p:pic>
        <p:nvPicPr>
          <p:cNvPr id="151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9497" y="3204941"/>
            <a:ext cx="473525" cy="48098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2637183" y="1285462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29339" y="1292090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21495" y="1285466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3651" y="1345103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5565" y="1285469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7283" y="5749311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150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32" grpId="0"/>
      <p:bldP spid="28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chemeClr val="accent2">
                    <a:lumMod val="75000"/>
                  </a:schemeClr>
                </a:solidFill>
              </a:rPr>
              <a:t>Expression Tree Construction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="" xmlns:a16="http://schemas.microsoft.com/office/drawing/2014/main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4F3FB185-DBF7-4A22-BB42-211E8BAD4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16" y="1288682"/>
            <a:ext cx="8021031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Postfix Expression: </a:t>
            </a:r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IN" sz="2400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DATA STRUCTURES AND ITS APPLICATIONS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2" name="Group 272"/>
          <p:cNvGrpSpPr/>
          <p:nvPr/>
        </p:nvGrpSpPr>
        <p:grpSpPr>
          <a:xfrm>
            <a:off x="7009820" y="1716163"/>
            <a:ext cx="736058" cy="757919"/>
            <a:chOff x="3385371" y="2080595"/>
            <a:chExt cx="736058" cy="757919"/>
          </a:xfrm>
        </p:grpSpPr>
        <p:sp>
          <p:nvSpPr>
            <p:cNvPr id="17" name="TextBox 16"/>
            <p:cNvSpPr txBox="1"/>
            <p:nvPr/>
          </p:nvSpPr>
          <p:spPr>
            <a:xfrm>
              <a:off x="3617848" y="2080595"/>
              <a:ext cx="2120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>
                      <a:lumMod val="75000"/>
                    </a:schemeClr>
                  </a:solidFill>
                </a:rPr>
                <a:t>c</a:t>
              </a:r>
              <a:endParaRPr lang="en-IN" sz="24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rot="10800000" flipH="1">
              <a:off x="3385371" y="2481185"/>
              <a:ext cx="736057" cy="1588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3586237" y="2658576"/>
              <a:ext cx="344553" cy="10223"/>
            </a:xfrm>
            <a:prstGeom prst="line">
              <a:avLst/>
            </a:prstGeom>
            <a:noFill/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385372" y="2126405"/>
              <a:ext cx="736057" cy="709559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52196" y="2431778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710615" y="2438404"/>
              <a:ext cx="21203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>
                      <a:lumMod val="75000"/>
                    </a:schemeClr>
                  </a:solidFill>
                </a:rPr>
                <a:t>N</a:t>
              </a:r>
              <a:endParaRPr lang="en-IN" sz="2000" dirty="0"/>
            </a:p>
          </p:txBody>
        </p:sp>
      </p:grpSp>
      <p:cxnSp>
        <p:nvCxnSpPr>
          <p:cNvPr id="82" name="Straight Connector 81"/>
          <p:cNvCxnSpPr/>
          <p:nvPr/>
        </p:nvCxnSpPr>
        <p:spPr>
          <a:xfrm rot="5400000">
            <a:off x="6192327" y="5582573"/>
            <a:ext cx="1750080" cy="7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16200000" flipH="1">
            <a:off x="7139852" y="5576747"/>
            <a:ext cx="1743452" cy="582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7054512" y="6443963"/>
            <a:ext cx="967411" cy="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6692356" y="1364981"/>
            <a:ext cx="1683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Symbol = c </a:t>
            </a:r>
            <a:endParaRPr lang="en-IN" dirty="0"/>
          </a:p>
        </p:txBody>
      </p:sp>
      <p:sp>
        <p:nvSpPr>
          <p:cNvPr id="132" name="Rectangle 131"/>
          <p:cNvSpPr/>
          <p:nvPr/>
        </p:nvSpPr>
        <p:spPr>
          <a:xfrm>
            <a:off x="7702033" y="1879358"/>
            <a:ext cx="18044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Address=300</a:t>
            </a:r>
            <a:endParaRPr lang="en-IN" sz="2400" dirty="0"/>
          </a:p>
        </p:txBody>
      </p:sp>
      <p:sp>
        <p:nvSpPr>
          <p:cNvPr id="172" name="TextBox 171"/>
          <p:cNvSpPr txBox="1"/>
          <p:nvPr/>
        </p:nvSpPr>
        <p:spPr>
          <a:xfrm>
            <a:off x="7140655" y="6047479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100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145776" y="1619106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Scan the postfix expression till the end, one symbol at a time</a:t>
            </a:r>
          </a:p>
          <a:p>
            <a:pPr marL="360000"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Create a new node, with symbol as info and left and right link as NULL</a:t>
            </a:r>
          </a:p>
          <a:p>
            <a:pPr marL="360000"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If symbol is an operand, push address of node to stack</a:t>
            </a:r>
          </a:p>
          <a:p>
            <a:pPr marL="360000" lvl="1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If symbol is an operator</a:t>
            </a:r>
          </a:p>
          <a:p>
            <a:pPr marL="72000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Pop the address from stack and make it right child of new node</a:t>
            </a:r>
          </a:p>
          <a:p>
            <a:pPr marL="72000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Pop the address from stack and make it left child of new node</a:t>
            </a:r>
          </a:p>
          <a:p>
            <a:pPr marL="72000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Now push address of new node to stack</a:t>
            </a:r>
          </a:p>
          <a:p>
            <a:pPr marL="0" lvl="2"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 Finally, stack has only element which is the address of the root of expression tree</a:t>
            </a:r>
          </a:p>
        </p:txBody>
      </p:sp>
      <p:pic>
        <p:nvPicPr>
          <p:cNvPr id="140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69738" y="1680942"/>
            <a:ext cx="473525" cy="480982"/>
          </a:xfrm>
          <a:prstGeom prst="rect">
            <a:avLst/>
          </a:prstGeom>
          <a:noFill/>
        </p:spPr>
      </p:pic>
      <p:pic>
        <p:nvPicPr>
          <p:cNvPr id="150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2869" y="2429690"/>
            <a:ext cx="473525" cy="480982"/>
          </a:xfrm>
          <a:prstGeom prst="rect">
            <a:avLst/>
          </a:prstGeom>
          <a:noFill/>
        </p:spPr>
      </p:pic>
      <p:pic>
        <p:nvPicPr>
          <p:cNvPr id="151" name="Picture 3" descr="D:\PES\DS_2020\Madam\RightHan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09497" y="3204941"/>
            <a:ext cx="473525" cy="480982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2637183" y="1285462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a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29339" y="1292090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b</a:t>
            </a:r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21495" y="1285466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c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213651" y="1345103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*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445565" y="1285469"/>
            <a:ext cx="34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+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147283" y="5749311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150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147283" y="5457767"/>
            <a:ext cx="795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</a:rPr>
              <a:t>300</a:t>
            </a:r>
            <a:endParaRPr lang="en-IN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500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32" grpId="0"/>
      <p:bldP spid="29" grpId="0"/>
      <p:bldP spid="3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6521</TotalTime>
  <Words>1470</Words>
  <Application>Microsoft Office PowerPoint</Application>
  <PresentationFormat>Custom</PresentationFormat>
  <Paragraphs>533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Shylaja S S</dc:creator>
  <cp:lastModifiedBy>Kusuma K V</cp:lastModifiedBy>
  <cp:revision>838</cp:revision>
  <dcterms:created xsi:type="dcterms:W3CDTF">2020-06-03T14:19:11Z</dcterms:created>
  <dcterms:modified xsi:type="dcterms:W3CDTF">2022-09-23T08:06:18Z</dcterms:modified>
</cp:coreProperties>
</file>