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0" r:id="rId2"/>
    <p:sldId id="358" r:id="rId3"/>
    <p:sldId id="359" r:id="rId4"/>
    <p:sldId id="360" r:id="rId5"/>
    <p:sldId id="361" r:id="rId6"/>
    <p:sldId id="362" r:id="rId7"/>
    <p:sldId id="371" r:id="rId8"/>
    <p:sldId id="372" r:id="rId9"/>
    <p:sldId id="373" r:id="rId10"/>
    <p:sldId id="374" r:id="rId11"/>
    <p:sldId id="375" r:id="rId12"/>
    <p:sldId id="382" r:id="rId13"/>
    <p:sldId id="384" r:id="rId14"/>
    <p:sldId id="376" r:id="rId15"/>
    <p:sldId id="377" r:id="rId16"/>
    <p:sldId id="380" r:id="rId17"/>
    <p:sldId id="381" r:id="rId18"/>
    <p:sldId id="383" r:id="rId19"/>
    <p:sldId id="3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2A000"/>
    <a:srgbClr val="FF3399"/>
    <a:srgbClr val="47269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</a:p>
          <a:p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</a:rPr>
              <a:t>UE21CS252A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r>
              <a:rPr lang="en-US" sz="2400" b="1" dirty="0" smtClean="0"/>
              <a:t> &amp; 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30033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Heap Construction – Bottom Up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75663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69" y="822572"/>
            <a:ext cx="8085908" cy="541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Bottom Up Heap Construction: 25, 57, 48, 37, 12, 92, 86, 33</a:t>
            </a:r>
          </a:p>
          <a:p>
            <a:pPr marL="457200" indent="-457200" algn="just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Here, n=8</a:t>
            </a: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-845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174"/>
          <p:cNvGrpSpPr/>
          <p:nvPr/>
        </p:nvGrpSpPr>
        <p:grpSpPr>
          <a:xfrm>
            <a:off x="4174433" y="1311350"/>
            <a:ext cx="4237243" cy="3041181"/>
            <a:chOff x="121023" y="1452282"/>
            <a:chExt cx="4438558" cy="3041181"/>
          </a:xfrm>
        </p:grpSpPr>
        <p:grpSp>
          <p:nvGrpSpPr>
            <p:cNvPr id="3" name="Group 77"/>
            <p:cNvGrpSpPr/>
            <p:nvPr/>
          </p:nvGrpSpPr>
          <p:grpSpPr>
            <a:xfrm>
              <a:off x="392874" y="1460002"/>
              <a:ext cx="3885957" cy="3033461"/>
              <a:chOff x="344950" y="1290925"/>
              <a:chExt cx="4405608" cy="3108411"/>
            </a:xfrm>
          </p:grpSpPr>
          <p:grpSp>
            <p:nvGrpSpPr>
              <p:cNvPr id="4" name="Group 19"/>
              <p:cNvGrpSpPr/>
              <p:nvPr/>
            </p:nvGrpSpPr>
            <p:grpSpPr>
              <a:xfrm>
                <a:off x="2660987" y="1290925"/>
                <a:ext cx="588629" cy="516834"/>
                <a:chOff x="2234844" y="2001079"/>
                <a:chExt cx="588629" cy="516834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2234844" y="2038386"/>
                  <a:ext cx="588629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92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5" name="Group 30"/>
              <p:cNvGrpSpPr/>
              <p:nvPr/>
            </p:nvGrpSpPr>
            <p:grpSpPr>
              <a:xfrm>
                <a:off x="1387696" y="2133577"/>
                <a:ext cx="543339" cy="516834"/>
                <a:chOff x="2252870" y="2001079"/>
                <a:chExt cx="543339" cy="516834"/>
              </a:xfrm>
            </p:grpSpPr>
            <p:sp>
              <p:nvSpPr>
                <p:cNvPr id="213" name="Oval 13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57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88" name="Straight Connector 187"/>
              <p:cNvCxnSpPr>
                <a:stCxn id="215" idx="3"/>
              </p:cNvCxnSpPr>
              <p:nvPr/>
            </p:nvCxnSpPr>
            <p:spPr>
              <a:xfrm rot="5400000">
                <a:off x="2008222" y="1383215"/>
                <a:ext cx="401507" cy="109921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38"/>
              <p:cNvGrpSpPr/>
              <p:nvPr/>
            </p:nvGrpSpPr>
            <p:grpSpPr>
              <a:xfrm>
                <a:off x="344950" y="3882502"/>
                <a:ext cx="543339" cy="516834"/>
                <a:chOff x="2252870" y="2001079"/>
                <a:chExt cx="543339" cy="516834"/>
              </a:xfrm>
            </p:grpSpPr>
            <p:sp>
              <p:nvSpPr>
                <p:cNvPr id="211" name="Oval 17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2" name="Rectangle 18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33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1" name="Group 38"/>
              <p:cNvGrpSpPr/>
              <p:nvPr/>
            </p:nvGrpSpPr>
            <p:grpSpPr>
              <a:xfrm>
                <a:off x="3653616" y="2179957"/>
                <a:ext cx="588628" cy="516834"/>
                <a:chOff x="2234843" y="2001079"/>
                <a:chExt cx="588628" cy="516834"/>
              </a:xfrm>
            </p:grpSpPr>
            <p:sp>
              <p:nvSpPr>
                <p:cNvPr id="209" name="Oval 208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0" name="Rectangle 23"/>
                <p:cNvSpPr/>
                <p:nvPr/>
              </p:nvSpPr>
              <p:spPr>
                <a:xfrm>
                  <a:off x="2234843" y="2038386"/>
                  <a:ext cx="588628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25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91" name="Straight Connector 190"/>
              <p:cNvCxnSpPr>
                <a:stCxn id="209" idx="0"/>
                <a:endCxn id="215" idx="5"/>
              </p:cNvCxnSpPr>
              <p:nvPr/>
            </p:nvCxnSpPr>
            <p:spPr>
              <a:xfrm rot="16200000" flipV="1">
                <a:off x="3319105" y="1555748"/>
                <a:ext cx="447887" cy="800531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30"/>
              <p:cNvGrpSpPr/>
              <p:nvPr/>
            </p:nvGrpSpPr>
            <p:grpSpPr>
              <a:xfrm>
                <a:off x="873894" y="2978309"/>
                <a:ext cx="543339" cy="516834"/>
                <a:chOff x="2252870" y="2001079"/>
                <a:chExt cx="543339" cy="516834"/>
              </a:xfrm>
            </p:grpSpPr>
            <p:sp>
              <p:nvSpPr>
                <p:cNvPr id="207" name="Oval 206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93" name="Straight Connector 192"/>
              <p:cNvCxnSpPr>
                <a:endCxn id="207" idx="0"/>
              </p:cNvCxnSpPr>
              <p:nvPr/>
            </p:nvCxnSpPr>
            <p:spPr>
              <a:xfrm rot="5400000">
                <a:off x="1104622" y="2615664"/>
                <a:ext cx="403587" cy="32170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>
                <a:endCxn id="207" idx="3"/>
              </p:cNvCxnSpPr>
              <p:nvPr/>
            </p:nvCxnSpPr>
            <p:spPr>
              <a:xfrm rot="5400000" flipH="1" flipV="1">
                <a:off x="553518" y="3482556"/>
                <a:ext cx="463048" cy="33684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38"/>
              <p:cNvGrpSpPr/>
              <p:nvPr/>
            </p:nvGrpSpPr>
            <p:grpSpPr>
              <a:xfrm>
                <a:off x="1929919" y="2972437"/>
                <a:ext cx="543339" cy="516834"/>
                <a:chOff x="2252870" y="2001079"/>
                <a:chExt cx="543339" cy="516834"/>
              </a:xfrm>
            </p:grpSpPr>
            <p:sp>
              <p:nvSpPr>
                <p:cNvPr id="205" name="Oval 204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12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96" name="Straight Connector 195"/>
              <p:cNvCxnSpPr>
                <a:stCxn id="205" idx="0"/>
              </p:cNvCxnSpPr>
              <p:nvPr/>
            </p:nvCxnSpPr>
            <p:spPr>
              <a:xfrm rot="16200000" flipV="1">
                <a:off x="1827670" y="2598518"/>
                <a:ext cx="397715" cy="35012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30"/>
              <p:cNvGrpSpPr/>
              <p:nvPr/>
            </p:nvGrpSpPr>
            <p:grpSpPr>
              <a:xfrm>
                <a:off x="3185420" y="3021871"/>
                <a:ext cx="588629" cy="516834"/>
                <a:chOff x="2234844" y="2001079"/>
                <a:chExt cx="588629" cy="516834"/>
              </a:xfrm>
            </p:grpSpPr>
            <p:sp>
              <p:nvSpPr>
                <p:cNvPr id="203" name="Oval 202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2234844" y="2038386"/>
                  <a:ext cx="588629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48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98" name="Straight Connector 197"/>
              <p:cNvCxnSpPr>
                <a:stCxn id="209" idx="3"/>
                <a:endCxn id="203" idx="0"/>
              </p:cNvCxnSpPr>
              <p:nvPr/>
            </p:nvCxnSpPr>
            <p:spPr>
              <a:xfrm rot="5400000">
                <a:off x="3412781" y="2683438"/>
                <a:ext cx="400769" cy="27609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38"/>
              <p:cNvGrpSpPr/>
              <p:nvPr/>
            </p:nvGrpSpPr>
            <p:grpSpPr>
              <a:xfrm>
                <a:off x="4207219" y="3015999"/>
                <a:ext cx="543339" cy="516834"/>
                <a:chOff x="2252870" y="2001079"/>
                <a:chExt cx="543339" cy="516834"/>
              </a:xfrm>
            </p:grpSpPr>
            <p:sp>
              <p:nvSpPr>
                <p:cNvPr id="201" name="Oval 200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86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00" name="Straight Connector 199"/>
              <p:cNvCxnSpPr>
                <a:stCxn id="201" idx="0"/>
                <a:endCxn id="209" idx="5"/>
              </p:cNvCxnSpPr>
              <p:nvPr/>
            </p:nvCxnSpPr>
            <p:spPr>
              <a:xfrm rot="16200000" flipV="1">
                <a:off x="4109703" y="2646812"/>
                <a:ext cx="394897" cy="34347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72"/>
            <p:cNvGrpSpPr/>
            <p:nvPr/>
          </p:nvGrpSpPr>
          <p:grpSpPr>
            <a:xfrm>
              <a:off x="121023" y="1452282"/>
              <a:ext cx="4438558" cy="2941184"/>
              <a:chOff x="121023" y="1452282"/>
              <a:chExt cx="4438558" cy="2941184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21023" y="399335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8</a:t>
                </a:r>
                <a:endParaRPr lang="en-IN" sz="2000" dirty="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4245071" y="31573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7</a:t>
                </a:r>
                <a:endParaRPr lang="en-IN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19108" y="3153439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  <a:endParaRPr lang="en-IN" sz="2000" dirty="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234556" y="3133525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  <a:endParaRPr lang="en-IN" sz="2000" dirty="0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590488" y="315446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  <a:endParaRPr lang="en-IN" sz="2000" dirty="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765821" y="23446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IN" sz="2000" dirty="0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059808" y="2287980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en-IN" sz="2000" dirty="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2199488" y="1452282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en-IN" sz="2000" dirty="0"/>
              </a:p>
            </p:txBody>
          </p:sp>
        </p:grpSp>
      </p:grpSp>
      <p:grpSp>
        <p:nvGrpSpPr>
          <p:cNvPr id="17" name="Group 216"/>
          <p:cNvGrpSpPr/>
          <p:nvPr/>
        </p:nvGrpSpPr>
        <p:grpSpPr>
          <a:xfrm>
            <a:off x="134470" y="1342563"/>
            <a:ext cx="4212243" cy="3041181"/>
            <a:chOff x="121023" y="1452282"/>
            <a:chExt cx="4438558" cy="3041181"/>
          </a:xfrm>
        </p:grpSpPr>
        <p:grpSp>
          <p:nvGrpSpPr>
            <p:cNvPr id="18" name="Group 77"/>
            <p:cNvGrpSpPr/>
            <p:nvPr/>
          </p:nvGrpSpPr>
          <p:grpSpPr>
            <a:xfrm>
              <a:off x="392872" y="1460002"/>
              <a:ext cx="3885957" cy="3033461"/>
              <a:chOff x="344950" y="1290925"/>
              <a:chExt cx="4405608" cy="3108411"/>
            </a:xfrm>
          </p:grpSpPr>
          <p:grpSp>
            <p:nvGrpSpPr>
              <p:cNvPr id="19" name="Group 19"/>
              <p:cNvGrpSpPr/>
              <p:nvPr/>
            </p:nvGrpSpPr>
            <p:grpSpPr>
              <a:xfrm>
                <a:off x="2679013" y="1290925"/>
                <a:ext cx="543339" cy="516834"/>
                <a:chOff x="2252870" y="2001079"/>
                <a:chExt cx="543339" cy="516834"/>
              </a:xfrm>
            </p:grpSpPr>
            <p:sp>
              <p:nvSpPr>
                <p:cNvPr id="257" name="Oval 256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25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20" name="Group 30"/>
              <p:cNvGrpSpPr/>
              <p:nvPr/>
            </p:nvGrpSpPr>
            <p:grpSpPr>
              <a:xfrm>
                <a:off x="1387696" y="2133577"/>
                <a:ext cx="543339" cy="516834"/>
                <a:chOff x="2252870" y="2001079"/>
                <a:chExt cx="543339" cy="516834"/>
              </a:xfrm>
            </p:grpSpPr>
            <p:sp>
              <p:nvSpPr>
                <p:cNvPr id="255" name="Oval 13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57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0" name="Straight Connector 229"/>
              <p:cNvCxnSpPr>
                <a:stCxn id="257" idx="3"/>
              </p:cNvCxnSpPr>
              <p:nvPr/>
            </p:nvCxnSpPr>
            <p:spPr>
              <a:xfrm rot="5400000">
                <a:off x="2008222" y="1383215"/>
                <a:ext cx="401507" cy="109921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38"/>
              <p:cNvGrpSpPr/>
              <p:nvPr/>
            </p:nvGrpSpPr>
            <p:grpSpPr>
              <a:xfrm>
                <a:off x="344950" y="3882502"/>
                <a:ext cx="543339" cy="516834"/>
                <a:chOff x="2252870" y="2001079"/>
                <a:chExt cx="543339" cy="516834"/>
              </a:xfrm>
            </p:grpSpPr>
            <p:sp>
              <p:nvSpPr>
                <p:cNvPr id="253" name="Oval 17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4" name="Rectangle 18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33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23" name="Group 38"/>
              <p:cNvGrpSpPr/>
              <p:nvPr/>
            </p:nvGrpSpPr>
            <p:grpSpPr>
              <a:xfrm>
                <a:off x="3653337" y="2179957"/>
                <a:ext cx="592122" cy="516834"/>
                <a:chOff x="2234564" y="2001079"/>
                <a:chExt cx="592122" cy="516834"/>
              </a:xfrm>
            </p:grpSpPr>
            <p:sp>
              <p:nvSpPr>
                <p:cNvPr id="251" name="Oval 250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2" name="Rectangle 23"/>
                <p:cNvSpPr/>
                <p:nvPr/>
              </p:nvSpPr>
              <p:spPr>
                <a:xfrm>
                  <a:off x="2234564" y="2038386"/>
                  <a:ext cx="592122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92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3" name="Straight Connector 232"/>
              <p:cNvCxnSpPr>
                <a:stCxn id="251" idx="0"/>
                <a:endCxn id="257" idx="5"/>
              </p:cNvCxnSpPr>
              <p:nvPr/>
            </p:nvCxnSpPr>
            <p:spPr>
              <a:xfrm rot="16200000" flipV="1">
                <a:off x="3319105" y="1555748"/>
                <a:ext cx="447887" cy="800531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30"/>
              <p:cNvGrpSpPr/>
              <p:nvPr/>
            </p:nvGrpSpPr>
            <p:grpSpPr>
              <a:xfrm>
                <a:off x="873894" y="2978309"/>
                <a:ext cx="543339" cy="516834"/>
                <a:chOff x="2252870" y="2001079"/>
                <a:chExt cx="543339" cy="516834"/>
              </a:xfrm>
            </p:grpSpPr>
            <p:sp>
              <p:nvSpPr>
                <p:cNvPr id="249" name="Oval 248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5" name="Straight Connector 234"/>
              <p:cNvCxnSpPr>
                <a:endCxn id="249" idx="0"/>
              </p:cNvCxnSpPr>
              <p:nvPr/>
            </p:nvCxnSpPr>
            <p:spPr>
              <a:xfrm rot="5400000">
                <a:off x="1104622" y="2615664"/>
                <a:ext cx="403587" cy="32170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>
                <a:endCxn id="249" idx="3"/>
              </p:cNvCxnSpPr>
              <p:nvPr/>
            </p:nvCxnSpPr>
            <p:spPr>
              <a:xfrm rot="5400000" flipH="1" flipV="1">
                <a:off x="553518" y="3482556"/>
                <a:ext cx="463048" cy="33684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38"/>
              <p:cNvGrpSpPr/>
              <p:nvPr/>
            </p:nvGrpSpPr>
            <p:grpSpPr>
              <a:xfrm>
                <a:off x="1929919" y="2972437"/>
                <a:ext cx="543339" cy="516834"/>
                <a:chOff x="2252870" y="2001079"/>
                <a:chExt cx="543339" cy="516834"/>
              </a:xfrm>
            </p:grpSpPr>
            <p:sp>
              <p:nvSpPr>
                <p:cNvPr id="247" name="Oval 246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12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8" name="Straight Connector 237"/>
              <p:cNvCxnSpPr>
                <a:stCxn id="247" idx="0"/>
              </p:cNvCxnSpPr>
              <p:nvPr/>
            </p:nvCxnSpPr>
            <p:spPr>
              <a:xfrm rot="16200000" flipV="1">
                <a:off x="1827670" y="2598518"/>
                <a:ext cx="397715" cy="35012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30"/>
              <p:cNvGrpSpPr/>
              <p:nvPr/>
            </p:nvGrpSpPr>
            <p:grpSpPr>
              <a:xfrm>
                <a:off x="3169308" y="3021871"/>
                <a:ext cx="592122" cy="516834"/>
                <a:chOff x="2218732" y="2001079"/>
                <a:chExt cx="592122" cy="516834"/>
              </a:xfrm>
            </p:grpSpPr>
            <p:sp>
              <p:nvSpPr>
                <p:cNvPr id="245" name="Oval 244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2218732" y="2038386"/>
                  <a:ext cx="592122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48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40" name="Straight Connector 239"/>
              <p:cNvCxnSpPr>
                <a:stCxn id="251" idx="3"/>
                <a:endCxn id="245" idx="0"/>
              </p:cNvCxnSpPr>
              <p:nvPr/>
            </p:nvCxnSpPr>
            <p:spPr>
              <a:xfrm rot="5400000">
                <a:off x="3412781" y="2683438"/>
                <a:ext cx="400769" cy="27609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38"/>
              <p:cNvGrpSpPr/>
              <p:nvPr/>
            </p:nvGrpSpPr>
            <p:grpSpPr>
              <a:xfrm>
                <a:off x="4207219" y="3015999"/>
                <a:ext cx="543339" cy="516834"/>
                <a:chOff x="2252870" y="2001079"/>
                <a:chExt cx="543339" cy="516834"/>
              </a:xfrm>
            </p:grpSpPr>
            <p:sp>
              <p:nvSpPr>
                <p:cNvPr id="243" name="Oval 242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86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42" name="Straight Connector 241"/>
              <p:cNvCxnSpPr>
                <a:stCxn id="243" idx="0"/>
                <a:endCxn id="251" idx="5"/>
              </p:cNvCxnSpPr>
              <p:nvPr/>
            </p:nvCxnSpPr>
            <p:spPr>
              <a:xfrm rot="16200000" flipV="1">
                <a:off x="4109703" y="2646812"/>
                <a:ext cx="394897" cy="34347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72"/>
            <p:cNvGrpSpPr/>
            <p:nvPr/>
          </p:nvGrpSpPr>
          <p:grpSpPr>
            <a:xfrm>
              <a:off x="121023" y="1452282"/>
              <a:ext cx="4438558" cy="2941184"/>
              <a:chOff x="121023" y="1452282"/>
              <a:chExt cx="4438558" cy="2941184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121023" y="399335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8</a:t>
                </a:r>
                <a:endParaRPr lang="en-IN" sz="2000" dirty="0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4245071" y="31573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7</a:t>
                </a:r>
                <a:endParaRPr lang="en-IN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2619108" y="3153439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  <a:endParaRPr lang="en-IN" sz="2000" dirty="0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2234556" y="3133525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  <a:endParaRPr lang="en-IN" sz="2000" dirty="0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90488" y="315446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  <a:endParaRPr lang="en-IN" sz="2000" dirty="0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3765821" y="23446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IN" sz="2000" dirty="0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1059808" y="2287980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en-IN" sz="2000" dirty="0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2199488" y="1452282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en-IN" sz="2000" dirty="0"/>
              </a:p>
            </p:txBody>
          </p:sp>
        </p:grpSp>
      </p:grpSp>
      <p:sp>
        <p:nvSpPr>
          <p:cNvPr id="94" name="Rectangle 93"/>
          <p:cNvSpPr/>
          <p:nvPr/>
        </p:nvSpPr>
        <p:spPr>
          <a:xfrm>
            <a:off x="140300" y="4337639"/>
            <a:ext cx="4034133" cy="712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Binary tree after  three iterations at k=4, k=3, k=2</a:t>
            </a:r>
            <a:endParaRPr lang="en-IN" sz="2400" dirty="0"/>
          </a:p>
        </p:txBody>
      </p:sp>
      <p:cxnSp>
        <p:nvCxnSpPr>
          <p:cNvPr id="96" name="Straight Arrow Connector 95"/>
          <p:cNvCxnSpPr/>
          <p:nvPr/>
        </p:nvCxnSpPr>
        <p:spPr>
          <a:xfrm rot="10800000">
            <a:off x="2888975" y="1749309"/>
            <a:ext cx="516837" cy="37106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174"/>
          <p:cNvGrpSpPr/>
          <p:nvPr/>
        </p:nvGrpSpPr>
        <p:grpSpPr>
          <a:xfrm>
            <a:off x="4167806" y="3716043"/>
            <a:ext cx="4237243" cy="3041181"/>
            <a:chOff x="121023" y="1452282"/>
            <a:chExt cx="4438558" cy="3041181"/>
          </a:xfrm>
        </p:grpSpPr>
        <p:grpSp>
          <p:nvGrpSpPr>
            <p:cNvPr id="97" name="Group 77"/>
            <p:cNvGrpSpPr/>
            <p:nvPr/>
          </p:nvGrpSpPr>
          <p:grpSpPr>
            <a:xfrm>
              <a:off x="392876" y="1460002"/>
              <a:ext cx="3951649" cy="3033461"/>
              <a:chOff x="344950" y="1290925"/>
              <a:chExt cx="4480085" cy="3108411"/>
            </a:xfrm>
          </p:grpSpPr>
          <p:grpSp>
            <p:nvGrpSpPr>
              <p:cNvPr id="107" name="Group 19"/>
              <p:cNvGrpSpPr/>
              <p:nvPr/>
            </p:nvGrpSpPr>
            <p:grpSpPr>
              <a:xfrm>
                <a:off x="2660987" y="1290925"/>
                <a:ext cx="588629" cy="516834"/>
                <a:chOff x="2234844" y="2001079"/>
                <a:chExt cx="588629" cy="516834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2234844" y="2038386"/>
                  <a:ext cx="588629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92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08" name="Group 30"/>
              <p:cNvGrpSpPr/>
              <p:nvPr/>
            </p:nvGrpSpPr>
            <p:grpSpPr>
              <a:xfrm>
                <a:off x="1387696" y="2133577"/>
                <a:ext cx="543339" cy="516834"/>
                <a:chOff x="2252870" y="2001079"/>
                <a:chExt cx="543339" cy="516834"/>
              </a:xfrm>
            </p:grpSpPr>
            <p:sp>
              <p:nvSpPr>
                <p:cNvPr id="134" name="Oval 13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57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09" name="Straight Connector 108"/>
              <p:cNvCxnSpPr>
                <a:stCxn id="136" idx="3"/>
              </p:cNvCxnSpPr>
              <p:nvPr/>
            </p:nvCxnSpPr>
            <p:spPr>
              <a:xfrm rot="5400000">
                <a:off x="2008222" y="1383215"/>
                <a:ext cx="401507" cy="109921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Group 38"/>
              <p:cNvGrpSpPr/>
              <p:nvPr/>
            </p:nvGrpSpPr>
            <p:grpSpPr>
              <a:xfrm>
                <a:off x="344950" y="3882502"/>
                <a:ext cx="543339" cy="516834"/>
                <a:chOff x="2252870" y="2001079"/>
                <a:chExt cx="543339" cy="516834"/>
              </a:xfrm>
            </p:grpSpPr>
            <p:sp>
              <p:nvSpPr>
                <p:cNvPr id="132" name="Oval 17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3" name="Rectangle 18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33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11" name="Group 38"/>
              <p:cNvGrpSpPr/>
              <p:nvPr/>
            </p:nvGrpSpPr>
            <p:grpSpPr>
              <a:xfrm>
                <a:off x="3653616" y="2179957"/>
                <a:ext cx="588628" cy="516834"/>
                <a:chOff x="2234843" y="2001079"/>
                <a:chExt cx="588628" cy="516834"/>
              </a:xfrm>
            </p:grpSpPr>
            <p:sp>
              <p:nvSpPr>
                <p:cNvPr id="130" name="Oval 129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1" name="Rectangle 23"/>
                <p:cNvSpPr/>
                <p:nvPr/>
              </p:nvSpPr>
              <p:spPr>
                <a:xfrm>
                  <a:off x="2234843" y="2038386"/>
                  <a:ext cx="588628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86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12" name="Straight Connector 111"/>
              <p:cNvCxnSpPr>
                <a:stCxn id="130" idx="0"/>
                <a:endCxn id="136" idx="5"/>
              </p:cNvCxnSpPr>
              <p:nvPr/>
            </p:nvCxnSpPr>
            <p:spPr>
              <a:xfrm rot="16200000" flipV="1">
                <a:off x="3319105" y="1555748"/>
                <a:ext cx="447887" cy="800531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Group 30"/>
              <p:cNvGrpSpPr/>
              <p:nvPr/>
            </p:nvGrpSpPr>
            <p:grpSpPr>
              <a:xfrm>
                <a:off x="873894" y="2978309"/>
                <a:ext cx="543339" cy="516834"/>
                <a:chOff x="2252870" y="2001079"/>
                <a:chExt cx="543339" cy="516834"/>
              </a:xfrm>
            </p:grpSpPr>
            <p:sp>
              <p:nvSpPr>
                <p:cNvPr id="128" name="Oval 127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14" name="Straight Connector 113"/>
              <p:cNvCxnSpPr>
                <a:endCxn id="128" idx="0"/>
              </p:cNvCxnSpPr>
              <p:nvPr/>
            </p:nvCxnSpPr>
            <p:spPr>
              <a:xfrm rot="5400000">
                <a:off x="1104622" y="2615664"/>
                <a:ext cx="403587" cy="32170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endCxn id="128" idx="3"/>
              </p:cNvCxnSpPr>
              <p:nvPr/>
            </p:nvCxnSpPr>
            <p:spPr>
              <a:xfrm rot="5400000" flipH="1" flipV="1">
                <a:off x="553518" y="3482556"/>
                <a:ext cx="463048" cy="33684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38"/>
              <p:cNvGrpSpPr/>
              <p:nvPr/>
            </p:nvGrpSpPr>
            <p:grpSpPr>
              <a:xfrm>
                <a:off x="1929919" y="2972437"/>
                <a:ext cx="543339" cy="516834"/>
                <a:chOff x="2252870" y="2001079"/>
                <a:chExt cx="543339" cy="516834"/>
              </a:xfrm>
            </p:grpSpPr>
            <p:sp>
              <p:nvSpPr>
                <p:cNvPr id="126" name="Oval 125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12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17" name="Straight Connector 116"/>
              <p:cNvCxnSpPr>
                <a:stCxn id="126" idx="0"/>
              </p:cNvCxnSpPr>
              <p:nvPr/>
            </p:nvCxnSpPr>
            <p:spPr>
              <a:xfrm rot="16200000" flipV="1">
                <a:off x="1827670" y="2598518"/>
                <a:ext cx="397715" cy="35012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30"/>
              <p:cNvGrpSpPr/>
              <p:nvPr/>
            </p:nvGrpSpPr>
            <p:grpSpPr>
              <a:xfrm>
                <a:off x="3185420" y="3021871"/>
                <a:ext cx="588629" cy="516834"/>
                <a:chOff x="2234844" y="2001079"/>
                <a:chExt cx="588629" cy="516834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2234844" y="2038386"/>
                  <a:ext cx="588629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48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19" name="Straight Connector 118"/>
              <p:cNvCxnSpPr>
                <a:stCxn id="130" idx="3"/>
                <a:endCxn id="124" idx="0"/>
              </p:cNvCxnSpPr>
              <p:nvPr/>
            </p:nvCxnSpPr>
            <p:spPr>
              <a:xfrm rot="5400000">
                <a:off x="3412781" y="2683438"/>
                <a:ext cx="400769" cy="27609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38"/>
              <p:cNvGrpSpPr/>
              <p:nvPr/>
            </p:nvGrpSpPr>
            <p:grpSpPr>
              <a:xfrm>
                <a:off x="4207219" y="3015999"/>
                <a:ext cx="617816" cy="516834"/>
                <a:chOff x="2252870" y="2001079"/>
                <a:chExt cx="617816" cy="516834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2282057" y="2038386"/>
                  <a:ext cx="588629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25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21" name="Straight Connector 120"/>
              <p:cNvCxnSpPr>
                <a:stCxn id="122" idx="0"/>
                <a:endCxn id="130" idx="5"/>
              </p:cNvCxnSpPr>
              <p:nvPr/>
            </p:nvCxnSpPr>
            <p:spPr>
              <a:xfrm rot="16200000" flipV="1">
                <a:off x="4109703" y="2646812"/>
                <a:ext cx="394897" cy="34347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172"/>
            <p:cNvGrpSpPr/>
            <p:nvPr/>
          </p:nvGrpSpPr>
          <p:grpSpPr>
            <a:xfrm>
              <a:off x="121023" y="1452282"/>
              <a:ext cx="4438558" cy="2941184"/>
              <a:chOff x="121023" y="1452282"/>
              <a:chExt cx="4438558" cy="2941184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121023" y="399335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8</a:t>
                </a:r>
                <a:endParaRPr lang="en-IN" sz="2000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4245071" y="31573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7</a:t>
                </a:r>
                <a:endParaRPr lang="en-IN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619108" y="3153439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  <a:endParaRPr lang="en-IN" sz="20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234556" y="3133525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  <a:endParaRPr lang="en-IN" sz="2000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90488" y="315446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  <a:endParaRPr lang="en-IN" sz="2000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765821" y="23446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IN" sz="2000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059808" y="2287980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en-IN" sz="2000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199488" y="1452282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en-IN" sz="2000" dirty="0"/>
              </a:p>
            </p:txBody>
          </p:sp>
        </p:grpSp>
      </p:grpSp>
      <p:sp>
        <p:nvSpPr>
          <p:cNvPr id="138" name="Rectangle 137"/>
          <p:cNvSpPr/>
          <p:nvPr/>
        </p:nvSpPr>
        <p:spPr>
          <a:xfrm>
            <a:off x="332665" y="5136465"/>
            <a:ext cx="425642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At k = 1, v = 25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Largest child: 92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Compare 25 with its largest child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25 &lt; 92,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Heapify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941035" y="1135098"/>
            <a:ext cx="425642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v = 25, Now at k = 3,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Largest child: 86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Compare 25 with its largest child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25&lt;86,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Heapify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rot="16200000" flipV="1">
            <a:off x="7690746" y="2621204"/>
            <a:ext cx="313763" cy="25295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492695" y="6162734"/>
            <a:ext cx="2430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Heap Constructed</a:t>
            </a:r>
          </a:p>
        </p:txBody>
      </p:sp>
      <p:pic>
        <p:nvPicPr>
          <p:cNvPr id="143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0016" y="1351745"/>
            <a:ext cx="530087" cy="460506"/>
          </a:xfrm>
          <a:prstGeom prst="rect">
            <a:avLst/>
          </a:prstGeom>
          <a:noFill/>
        </p:spPr>
      </p:pic>
      <p:pic>
        <p:nvPicPr>
          <p:cNvPr id="144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9581" y="2173358"/>
            <a:ext cx="530087" cy="460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  <p:bldP spid="1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30033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Heap Construction – Bottom Up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75663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69" y="822572"/>
            <a:ext cx="8085908" cy="541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Bottom Up Heap Construction: 25, 57, 48, 37, 12, 92, 86, 33</a:t>
            </a:r>
          </a:p>
          <a:p>
            <a:pPr marL="457200" indent="-457200" algn="just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Here, n=8</a:t>
            </a: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-845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28184" y="4430403"/>
            <a:ext cx="2395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Initial binary tree </a:t>
            </a:r>
            <a:endParaRPr lang="en-IN" sz="2400" dirty="0"/>
          </a:p>
        </p:txBody>
      </p:sp>
      <p:grpSp>
        <p:nvGrpSpPr>
          <p:cNvPr id="17" name="Group 216"/>
          <p:cNvGrpSpPr/>
          <p:nvPr/>
        </p:nvGrpSpPr>
        <p:grpSpPr>
          <a:xfrm>
            <a:off x="121218" y="1514839"/>
            <a:ext cx="4212243" cy="3041181"/>
            <a:chOff x="121023" y="1452282"/>
            <a:chExt cx="4438558" cy="3041181"/>
          </a:xfrm>
        </p:grpSpPr>
        <p:grpSp>
          <p:nvGrpSpPr>
            <p:cNvPr id="18" name="Group 77"/>
            <p:cNvGrpSpPr/>
            <p:nvPr/>
          </p:nvGrpSpPr>
          <p:grpSpPr>
            <a:xfrm>
              <a:off x="392872" y="1460002"/>
              <a:ext cx="3885957" cy="3033461"/>
              <a:chOff x="344950" y="1290925"/>
              <a:chExt cx="4405608" cy="3108411"/>
            </a:xfrm>
          </p:grpSpPr>
          <p:grpSp>
            <p:nvGrpSpPr>
              <p:cNvPr id="19" name="Group 19"/>
              <p:cNvGrpSpPr/>
              <p:nvPr/>
            </p:nvGrpSpPr>
            <p:grpSpPr>
              <a:xfrm>
                <a:off x="2679013" y="1290925"/>
                <a:ext cx="543339" cy="516834"/>
                <a:chOff x="2252870" y="2001079"/>
                <a:chExt cx="543339" cy="516834"/>
              </a:xfrm>
            </p:grpSpPr>
            <p:sp>
              <p:nvSpPr>
                <p:cNvPr id="257" name="Oval 256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25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20" name="Group 30"/>
              <p:cNvGrpSpPr/>
              <p:nvPr/>
            </p:nvGrpSpPr>
            <p:grpSpPr>
              <a:xfrm>
                <a:off x="1387696" y="2133577"/>
                <a:ext cx="543339" cy="516834"/>
                <a:chOff x="2252870" y="2001079"/>
                <a:chExt cx="543339" cy="516834"/>
              </a:xfrm>
            </p:grpSpPr>
            <p:sp>
              <p:nvSpPr>
                <p:cNvPr id="255" name="Oval 13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57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0" name="Straight Connector 229"/>
              <p:cNvCxnSpPr>
                <a:stCxn id="257" idx="3"/>
              </p:cNvCxnSpPr>
              <p:nvPr/>
            </p:nvCxnSpPr>
            <p:spPr>
              <a:xfrm rot="5400000">
                <a:off x="2008222" y="1383215"/>
                <a:ext cx="401507" cy="109921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38"/>
              <p:cNvGrpSpPr/>
              <p:nvPr/>
            </p:nvGrpSpPr>
            <p:grpSpPr>
              <a:xfrm>
                <a:off x="344950" y="3882502"/>
                <a:ext cx="543339" cy="516834"/>
                <a:chOff x="2252870" y="2001079"/>
                <a:chExt cx="543339" cy="516834"/>
              </a:xfrm>
            </p:grpSpPr>
            <p:sp>
              <p:nvSpPr>
                <p:cNvPr id="253" name="Oval 17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4" name="Rectangle 18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33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23" name="Group 38"/>
              <p:cNvGrpSpPr/>
              <p:nvPr/>
            </p:nvGrpSpPr>
            <p:grpSpPr>
              <a:xfrm>
                <a:off x="3671643" y="2179957"/>
                <a:ext cx="543339" cy="516834"/>
                <a:chOff x="2252870" y="2001079"/>
                <a:chExt cx="543339" cy="516834"/>
              </a:xfrm>
            </p:grpSpPr>
            <p:sp>
              <p:nvSpPr>
                <p:cNvPr id="251" name="Oval 250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2" name="Rectangle 23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48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3" name="Straight Connector 232"/>
              <p:cNvCxnSpPr>
                <a:stCxn id="251" idx="0"/>
                <a:endCxn id="257" idx="5"/>
              </p:cNvCxnSpPr>
              <p:nvPr/>
            </p:nvCxnSpPr>
            <p:spPr>
              <a:xfrm rot="16200000" flipV="1">
                <a:off x="3319105" y="1555748"/>
                <a:ext cx="447887" cy="800531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30"/>
              <p:cNvGrpSpPr/>
              <p:nvPr/>
            </p:nvGrpSpPr>
            <p:grpSpPr>
              <a:xfrm>
                <a:off x="873894" y="2978309"/>
                <a:ext cx="543339" cy="516834"/>
                <a:chOff x="2252870" y="2001079"/>
                <a:chExt cx="543339" cy="516834"/>
              </a:xfrm>
            </p:grpSpPr>
            <p:sp>
              <p:nvSpPr>
                <p:cNvPr id="249" name="Oval 248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5" name="Straight Connector 234"/>
              <p:cNvCxnSpPr>
                <a:endCxn id="249" idx="0"/>
              </p:cNvCxnSpPr>
              <p:nvPr/>
            </p:nvCxnSpPr>
            <p:spPr>
              <a:xfrm rot="5400000">
                <a:off x="1104622" y="2615664"/>
                <a:ext cx="403587" cy="32170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>
                <a:endCxn id="249" idx="3"/>
              </p:cNvCxnSpPr>
              <p:nvPr/>
            </p:nvCxnSpPr>
            <p:spPr>
              <a:xfrm rot="5400000" flipH="1" flipV="1">
                <a:off x="553518" y="3482556"/>
                <a:ext cx="463048" cy="33684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38"/>
              <p:cNvGrpSpPr/>
              <p:nvPr/>
            </p:nvGrpSpPr>
            <p:grpSpPr>
              <a:xfrm>
                <a:off x="1929919" y="2972437"/>
                <a:ext cx="543339" cy="516834"/>
                <a:chOff x="2252870" y="2001079"/>
                <a:chExt cx="543339" cy="516834"/>
              </a:xfrm>
            </p:grpSpPr>
            <p:sp>
              <p:nvSpPr>
                <p:cNvPr id="247" name="Oval 246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12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8" name="Straight Connector 237"/>
              <p:cNvCxnSpPr>
                <a:stCxn id="247" idx="0"/>
              </p:cNvCxnSpPr>
              <p:nvPr/>
            </p:nvCxnSpPr>
            <p:spPr>
              <a:xfrm rot="16200000" flipV="1">
                <a:off x="1827670" y="2598518"/>
                <a:ext cx="397715" cy="35012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30"/>
              <p:cNvGrpSpPr/>
              <p:nvPr/>
            </p:nvGrpSpPr>
            <p:grpSpPr>
              <a:xfrm>
                <a:off x="3203446" y="3021871"/>
                <a:ext cx="543339" cy="516834"/>
                <a:chOff x="2252870" y="2001079"/>
                <a:chExt cx="543339" cy="516834"/>
              </a:xfrm>
            </p:grpSpPr>
            <p:sp>
              <p:nvSpPr>
                <p:cNvPr id="245" name="Oval 244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92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40" name="Straight Connector 239"/>
              <p:cNvCxnSpPr>
                <a:stCxn id="251" idx="3"/>
                <a:endCxn id="245" idx="0"/>
              </p:cNvCxnSpPr>
              <p:nvPr/>
            </p:nvCxnSpPr>
            <p:spPr>
              <a:xfrm rot="5400000">
                <a:off x="3412781" y="2683438"/>
                <a:ext cx="400769" cy="27609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38"/>
              <p:cNvGrpSpPr/>
              <p:nvPr/>
            </p:nvGrpSpPr>
            <p:grpSpPr>
              <a:xfrm>
                <a:off x="4207219" y="3015999"/>
                <a:ext cx="543339" cy="516834"/>
                <a:chOff x="2252870" y="2001079"/>
                <a:chExt cx="543339" cy="516834"/>
              </a:xfrm>
            </p:grpSpPr>
            <p:sp>
              <p:nvSpPr>
                <p:cNvPr id="243" name="Oval 242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86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42" name="Straight Connector 241"/>
              <p:cNvCxnSpPr>
                <a:stCxn id="243" idx="0"/>
                <a:endCxn id="251" idx="5"/>
              </p:cNvCxnSpPr>
              <p:nvPr/>
            </p:nvCxnSpPr>
            <p:spPr>
              <a:xfrm rot="16200000" flipV="1">
                <a:off x="4109703" y="2646812"/>
                <a:ext cx="394897" cy="34347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72"/>
            <p:cNvGrpSpPr/>
            <p:nvPr/>
          </p:nvGrpSpPr>
          <p:grpSpPr>
            <a:xfrm>
              <a:off x="121023" y="1452282"/>
              <a:ext cx="4438558" cy="2941184"/>
              <a:chOff x="121023" y="1452282"/>
              <a:chExt cx="4438558" cy="2941184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121023" y="399335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8</a:t>
                </a:r>
                <a:endParaRPr lang="en-IN" sz="2000" dirty="0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4245071" y="31573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7</a:t>
                </a:r>
                <a:endParaRPr lang="en-IN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2619108" y="3153439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  <a:endParaRPr lang="en-IN" sz="2000" dirty="0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2234556" y="3133525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  <a:endParaRPr lang="en-IN" sz="2000" dirty="0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90488" y="315446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  <a:endParaRPr lang="en-IN" sz="2000" dirty="0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3765821" y="23446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IN" sz="2000" dirty="0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1059808" y="2287980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en-IN" sz="2000" dirty="0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2199488" y="1452282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en-IN" sz="2000" dirty="0"/>
              </a:p>
            </p:txBody>
          </p:sp>
        </p:grpSp>
      </p:grpSp>
      <p:grpSp>
        <p:nvGrpSpPr>
          <p:cNvPr id="94" name="Group 174"/>
          <p:cNvGrpSpPr/>
          <p:nvPr/>
        </p:nvGrpSpPr>
        <p:grpSpPr>
          <a:xfrm>
            <a:off x="4174433" y="1311350"/>
            <a:ext cx="4237243" cy="3041181"/>
            <a:chOff x="121023" y="1452282"/>
            <a:chExt cx="4438558" cy="3041181"/>
          </a:xfrm>
        </p:grpSpPr>
        <p:grpSp>
          <p:nvGrpSpPr>
            <p:cNvPr id="95" name="Group 77"/>
            <p:cNvGrpSpPr/>
            <p:nvPr/>
          </p:nvGrpSpPr>
          <p:grpSpPr>
            <a:xfrm>
              <a:off x="392876" y="1460002"/>
              <a:ext cx="3910006" cy="3033461"/>
              <a:chOff x="344950" y="1290925"/>
              <a:chExt cx="4432873" cy="3108411"/>
            </a:xfrm>
          </p:grpSpPr>
          <p:grpSp>
            <p:nvGrpSpPr>
              <p:cNvPr id="105" name="Group 19"/>
              <p:cNvGrpSpPr/>
              <p:nvPr/>
            </p:nvGrpSpPr>
            <p:grpSpPr>
              <a:xfrm>
                <a:off x="2660987" y="1290925"/>
                <a:ext cx="588629" cy="516834"/>
                <a:chOff x="2234844" y="2001079"/>
                <a:chExt cx="588629" cy="516834"/>
              </a:xfrm>
            </p:grpSpPr>
            <p:sp>
              <p:nvSpPr>
                <p:cNvPr id="134" name="Oval 133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2234844" y="2038386"/>
                  <a:ext cx="588629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92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06" name="Group 30"/>
              <p:cNvGrpSpPr/>
              <p:nvPr/>
            </p:nvGrpSpPr>
            <p:grpSpPr>
              <a:xfrm>
                <a:off x="1387696" y="2133577"/>
                <a:ext cx="543339" cy="516834"/>
                <a:chOff x="2252870" y="2001079"/>
                <a:chExt cx="543339" cy="516834"/>
              </a:xfrm>
            </p:grpSpPr>
            <p:sp>
              <p:nvSpPr>
                <p:cNvPr id="132" name="Oval 13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57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34" idx="3"/>
              </p:cNvCxnSpPr>
              <p:nvPr/>
            </p:nvCxnSpPr>
            <p:spPr>
              <a:xfrm rot="5400000">
                <a:off x="2008222" y="1383215"/>
                <a:ext cx="401507" cy="109921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Group 38"/>
              <p:cNvGrpSpPr/>
              <p:nvPr/>
            </p:nvGrpSpPr>
            <p:grpSpPr>
              <a:xfrm>
                <a:off x="344950" y="3882502"/>
                <a:ext cx="543339" cy="516834"/>
                <a:chOff x="2252870" y="2001079"/>
                <a:chExt cx="543339" cy="516834"/>
              </a:xfrm>
            </p:grpSpPr>
            <p:sp>
              <p:nvSpPr>
                <p:cNvPr id="130" name="Oval 17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1" name="Rectangle 18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33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09" name="Group 38"/>
              <p:cNvGrpSpPr/>
              <p:nvPr/>
            </p:nvGrpSpPr>
            <p:grpSpPr>
              <a:xfrm>
                <a:off x="3653616" y="2179957"/>
                <a:ext cx="588628" cy="516834"/>
                <a:chOff x="2234843" y="2001079"/>
                <a:chExt cx="588628" cy="516834"/>
              </a:xfrm>
            </p:grpSpPr>
            <p:sp>
              <p:nvSpPr>
                <p:cNvPr id="128" name="Oval 127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9" name="Rectangle 23"/>
                <p:cNvSpPr/>
                <p:nvPr/>
              </p:nvSpPr>
              <p:spPr>
                <a:xfrm>
                  <a:off x="2234843" y="2038386"/>
                  <a:ext cx="588628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86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10" name="Straight Connector 109"/>
              <p:cNvCxnSpPr>
                <a:stCxn id="128" idx="0"/>
                <a:endCxn id="134" idx="5"/>
              </p:cNvCxnSpPr>
              <p:nvPr/>
            </p:nvCxnSpPr>
            <p:spPr>
              <a:xfrm rot="16200000" flipV="1">
                <a:off x="3319105" y="1555748"/>
                <a:ext cx="447887" cy="800531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oup 30"/>
              <p:cNvGrpSpPr/>
              <p:nvPr/>
            </p:nvGrpSpPr>
            <p:grpSpPr>
              <a:xfrm>
                <a:off x="873894" y="2978309"/>
                <a:ext cx="543339" cy="516834"/>
                <a:chOff x="2252870" y="2001079"/>
                <a:chExt cx="543339" cy="516834"/>
              </a:xfrm>
            </p:grpSpPr>
            <p:sp>
              <p:nvSpPr>
                <p:cNvPr id="126" name="Oval 125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12" name="Straight Connector 111"/>
              <p:cNvCxnSpPr>
                <a:endCxn id="126" idx="0"/>
              </p:cNvCxnSpPr>
              <p:nvPr/>
            </p:nvCxnSpPr>
            <p:spPr>
              <a:xfrm rot="5400000">
                <a:off x="1104622" y="2615664"/>
                <a:ext cx="403587" cy="32170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endCxn id="126" idx="3"/>
              </p:cNvCxnSpPr>
              <p:nvPr/>
            </p:nvCxnSpPr>
            <p:spPr>
              <a:xfrm rot="5400000" flipH="1" flipV="1">
                <a:off x="553518" y="3482556"/>
                <a:ext cx="463048" cy="33684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38"/>
              <p:cNvGrpSpPr/>
              <p:nvPr/>
            </p:nvGrpSpPr>
            <p:grpSpPr>
              <a:xfrm>
                <a:off x="1929919" y="2972437"/>
                <a:ext cx="543339" cy="516834"/>
                <a:chOff x="2252870" y="2001079"/>
                <a:chExt cx="543339" cy="516834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12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15" name="Straight Connector 114"/>
              <p:cNvCxnSpPr>
                <a:stCxn id="124" idx="0"/>
              </p:cNvCxnSpPr>
              <p:nvPr/>
            </p:nvCxnSpPr>
            <p:spPr>
              <a:xfrm rot="16200000" flipV="1">
                <a:off x="1827670" y="2598518"/>
                <a:ext cx="397715" cy="35012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30"/>
              <p:cNvGrpSpPr/>
              <p:nvPr/>
            </p:nvGrpSpPr>
            <p:grpSpPr>
              <a:xfrm>
                <a:off x="3185420" y="3021871"/>
                <a:ext cx="588629" cy="516834"/>
                <a:chOff x="2234844" y="2001079"/>
                <a:chExt cx="588629" cy="516834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2234844" y="2038386"/>
                  <a:ext cx="588629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48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17" name="Straight Connector 116"/>
              <p:cNvCxnSpPr>
                <a:stCxn id="128" idx="3"/>
                <a:endCxn id="122" idx="0"/>
              </p:cNvCxnSpPr>
              <p:nvPr/>
            </p:nvCxnSpPr>
            <p:spPr>
              <a:xfrm rot="5400000">
                <a:off x="3412781" y="2683438"/>
                <a:ext cx="400769" cy="27609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38"/>
              <p:cNvGrpSpPr/>
              <p:nvPr/>
            </p:nvGrpSpPr>
            <p:grpSpPr>
              <a:xfrm>
                <a:off x="4189194" y="3015999"/>
                <a:ext cx="588629" cy="516834"/>
                <a:chOff x="2234845" y="2001079"/>
                <a:chExt cx="588629" cy="516834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2234845" y="2038386"/>
                  <a:ext cx="588629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25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19" name="Straight Connector 118"/>
              <p:cNvCxnSpPr>
                <a:stCxn id="120" idx="0"/>
                <a:endCxn id="128" idx="5"/>
              </p:cNvCxnSpPr>
              <p:nvPr/>
            </p:nvCxnSpPr>
            <p:spPr>
              <a:xfrm rot="16200000" flipV="1">
                <a:off x="4109703" y="2646812"/>
                <a:ext cx="394897" cy="34347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172"/>
            <p:cNvGrpSpPr/>
            <p:nvPr/>
          </p:nvGrpSpPr>
          <p:grpSpPr>
            <a:xfrm>
              <a:off x="121023" y="1452282"/>
              <a:ext cx="4438558" cy="2941184"/>
              <a:chOff x="121023" y="1452282"/>
              <a:chExt cx="4438558" cy="2941184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21023" y="399335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8</a:t>
                </a:r>
                <a:endParaRPr lang="en-IN" sz="20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245071" y="31573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7</a:t>
                </a:r>
                <a:endParaRPr lang="en-IN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619108" y="3153439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  <a:endParaRPr lang="en-IN" sz="2000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234556" y="3133525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  <a:endParaRPr lang="en-IN" sz="2000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590488" y="315446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  <a:endParaRPr lang="en-IN" sz="20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765821" y="23446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IN" sz="2000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059808" y="2287980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en-IN" sz="2000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199488" y="1452282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en-IN" sz="2000" dirty="0"/>
              </a:p>
            </p:txBody>
          </p:sp>
        </p:grpSp>
      </p:grpSp>
      <p:sp>
        <p:nvSpPr>
          <p:cNvPr id="136" name="Rectangle 135"/>
          <p:cNvSpPr/>
          <p:nvPr/>
        </p:nvSpPr>
        <p:spPr>
          <a:xfrm>
            <a:off x="4692418" y="4357515"/>
            <a:ext cx="3860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Bottom Up Heap Constructed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081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Heap Construction – Bottom Up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62411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69" y="663548"/>
            <a:ext cx="10254342" cy="6206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ALGORITHM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HeapBottomUp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(H[1…n])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//Constructs a heap from the elements of a given array by bottom-up algorithm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//Input: An array H[1…n] of orderable items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//Output: A heap H[1…n]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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⌊n/2⌋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downto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1 {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k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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i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v  H[k]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heap  false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while not heap and 2*k ≤ n {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	j  2*k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	if j &lt; n		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//if there are two children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		  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if H[j] &lt; H[j+1]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		j  j+1	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//find position of largest child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	if v ≥ H[j]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//if key of parent node ≥ key of largest child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	    heap  true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//it’s a heap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	else {		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heapify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		H[k]  H[j]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		k  j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	}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//end of else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}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//end of while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H[k]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 v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}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//end of for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-4820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081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Heap Construction – Bottom Up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62411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69" y="794178"/>
            <a:ext cx="10254342" cy="565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for(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=n/2-1;i&gt;=0;i--)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{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k=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v=h[k];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heap=0;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while(!heap &amp;&amp; 2*k+1&lt;=n-1)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{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j=2*k+1;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if(j+1&lt;=n-1)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if(h[j+1]&gt;h[j])  j=j+1;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if(v&gt;h[j])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heap=1;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else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{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h[k]=h[j];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k=j;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}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}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h[k]=v;</a:t>
            </a:r>
          </a:p>
          <a:p>
            <a:pPr marL="457200" indent="-457200" algn="just">
              <a:lnSpc>
                <a:spcPts val="22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}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-4820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30033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Heap Construction – Top Down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75663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69" y="822572"/>
            <a:ext cx="8085908" cy="5719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Top Down Heap Construction: 25, 57, 48, 37, 12, 92, 86, 33</a:t>
            </a:r>
          </a:p>
          <a:p>
            <a:pPr marL="457200" indent="-457200" algn="just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Here, n=8</a:t>
            </a:r>
          </a:p>
          <a:p>
            <a:pPr marL="457200" indent="-457200" algn="just">
              <a:lnSpc>
                <a:spcPts val="24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-845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4" name="Group 19"/>
          <p:cNvGrpSpPr/>
          <p:nvPr/>
        </p:nvGrpSpPr>
        <p:grpSpPr>
          <a:xfrm>
            <a:off x="1131594" y="1831451"/>
            <a:ext cx="457514" cy="504372"/>
            <a:chOff x="2252870" y="2001079"/>
            <a:chExt cx="543339" cy="516834"/>
          </a:xfrm>
        </p:grpSpPr>
        <p:sp>
          <p:nvSpPr>
            <p:cNvPr id="95" name="Oval 94"/>
            <p:cNvSpPr/>
            <p:nvPr/>
          </p:nvSpPr>
          <p:spPr>
            <a:xfrm>
              <a:off x="2252870" y="2001079"/>
              <a:ext cx="543339" cy="516834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282057" y="2038386"/>
              <a:ext cx="4956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25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0" name="Group 19"/>
          <p:cNvGrpSpPr/>
          <p:nvPr/>
        </p:nvGrpSpPr>
        <p:grpSpPr>
          <a:xfrm>
            <a:off x="3117840" y="1831451"/>
            <a:ext cx="457514" cy="504372"/>
            <a:chOff x="2252870" y="2001079"/>
            <a:chExt cx="543339" cy="516834"/>
          </a:xfrm>
        </p:grpSpPr>
        <p:sp>
          <p:nvSpPr>
            <p:cNvPr id="101" name="Oval 100"/>
            <p:cNvSpPr/>
            <p:nvPr/>
          </p:nvSpPr>
          <p:spPr>
            <a:xfrm>
              <a:off x="2252870" y="2001079"/>
              <a:ext cx="543339" cy="516834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82057" y="2038386"/>
              <a:ext cx="4956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25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3" name="Group 30"/>
          <p:cNvGrpSpPr/>
          <p:nvPr/>
        </p:nvGrpSpPr>
        <p:grpSpPr>
          <a:xfrm>
            <a:off x="2030497" y="2653785"/>
            <a:ext cx="457514" cy="504372"/>
            <a:chOff x="2252870" y="2001079"/>
            <a:chExt cx="543339" cy="516834"/>
          </a:xfrm>
        </p:grpSpPr>
        <p:sp>
          <p:nvSpPr>
            <p:cNvPr id="104" name="Oval 13"/>
            <p:cNvSpPr/>
            <p:nvPr/>
          </p:nvSpPr>
          <p:spPr>
            <a:xfrm>
              <a:off x="2252870" y="2001079"/>
              <a:ext cx="543339" cy="516834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282057" y="2038386"/>
              <a:ext cx="4956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57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06" name="Straight Connector 105"/>
          <p:cNvCxnSpPr/>
          <p:nvPr/>
        </p:nvCxnSpPr>
        <p:spPr>
          <a:xfrm rot="5400000">
            <a:off x="2526135" y="1995079"/>
            <a:ext cx="391826" cy="92558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44695" y="1321406"/>
            <a:ext cx="1287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Insert 25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733463" y="1325889"/>
            <a:ext cx="1287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Insert 57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069116" y="3275713"/>
            <a:ext cx="2068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25&lt;57,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Heapify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rot="10800000" flipV="1">
            <a:off x="2305878" y="2182713"/>
            <a:ext cx="715618" cy="33130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4601040" y="1849381"/>
            <a:ext cx="1582993" cy="1326706"/>
            <a:chOff x="4601040" y="2118321"/>
            <a:chExt cx="1582993" cy="1326706"/>
          </a:xfrm>
        </p:grpSpPr>
        <p:grpSp>
          <p:nvGrpSpPr>
            <p:cNvPr id="113" name="Group 19"/>
            <p:cNvGrpSpPr/>
            <p:nvPr/>
          </p:nvGrpSpPr>
          <p:grpSpPr>
            <a:xfrm>
              <a:off x="5688383" y="2118321"/>
              <a:ext cx="495650" cy="504372"/>
              <a:chOff x="2234144" y="2001079"/>
              <a:chExt cx="588628" cy="516834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234144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57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6" name="Group 30"/>
            <p:cNvGrpSpPr/>
            <p:nvPr/>
          </p:nvGrpSpPr>
          <p:grpSpPr>
            <a:xfrm>
              <a:off x="4601040" y="2940655"/>
              <a:ext cx="495650" cy="504372"/>
              <a:chOff x="2234144" y="2001079"/>
              <a:chExt cx="588628" cy="516834"/>
            </a:xfrm>
          </p:grpSpPr>
          <p:sp>
            <p:nvSpPr>
              <p:cNvPr id="117" name="Oval 13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234144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25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19" name="Straight Connector 118"/>
            <p:cNvCxnSpPr/>
            <p:nvPr/>
          </p:nvCxnSpPr>
          <p:spPr>
            <a:xfrm rot="5400000">
              <a:off x="5112442" y="2281949"/>
              <a:ext cx="391826" cy="92558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/>
          <p:cNvSpPr/>
          <p:nvPr/>
        </p:nvSpPr>
        <p:spPr>
          <a:xfrm>
            <a:off x="7242695" y="1343819"/>
            <a:ext cx="1287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Insert 48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6380527" y="1853864"/>
            <a:ext cx="1582993" cy="1326706"/>
            <a:chOff x="4601040" y="2118321"/>
            <a:chExt cx="1582993" cy="1326706"/>
          </a:xfrm>
        </p:grpSpPr>
        <p:grpSp>
          <p:nvGrpSpPr>
            <p:cNvPr id="124" name="Group 19"/>
            <p:cNvGrpSpPr/>
            <p:nvPr/>
          </p:nvGrpSpPr>
          <p:grpSpPr>
            <a:xfrm>
              <a:off x="5688383" y="2118321"/>
              <a:ext cx="495650" cy="504372"/>
              <a:chOff x="2234144" y="2001079"/>
              <a:chExt cx="588628" cy="516834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2234144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57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5" name="Group 30"/>
            <p:cNvGrpSpPr/>
            <p:nvPr/>
          </p:nvGrpSpPr>
          <p:grpSpPr>
            <a:xfrm>
              <a:off x="4601040" y="2940655"/>
              <a:ext cx="495650" cy="504372"/>
              <a:chOff x="2234144" y="2001079"/>
              <a:chExt cx="588628" cy="516834"/>
            </a:xfrm>
          </p:grpSpPr>
          <p:sp>
            <p:nvSpPr>
              <p:cNvPr id="127" name="Oval 13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234144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25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 rot="5400000">
              <a:off x="5112442" y="2281949"/>
              <a:ext cx="391826" cy="92558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38"/>
          <p:cNvGrpSpPr/>
          <p:nvPr/>
        </p:nvGrpSpPr>
        <p:grpSpPr>
          <a:xfrm>
            <a:off x="8343087" y="2706453"/>
            <a:ext cx="457514" cy="504372"/>
            <a:chOff x="2252870" y="2001079"/>
            <a:chExt cx="543339" cy="516834"/>
          </a:xfrm>
        </p:grpSpPr>
        <p:sp>
          <p:nvSpPr>
            <p:cNvPr id="132" name="Oval 131"/>
            <p:cNvSpPr/>
            <p:nvPr/>
          </p:nvSpPr>
          <p:spPr>
            <a:xfrm>
              <a:off x="2252870" y="2001079"/>
              <a:ext cx="543339" cy="516834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3" name="Rectangle 23"/>
            <p:cNvSpPr/>
            <p:nvPr/>
          </p:nvSpPr>
          <p:spPr>
            <a:xfrm>
              <a:off x="2282057" y="2038386"/>
              <a:ext cx="4956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48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34" name="Straight Connector 133"/>
          <p:cNvCxnSpPr/>
          <p:nvPr/>
        </p:nvCxnSpPr>
        <p:spPr>
          <a:xfrm rot="16200000" flipV="1">
            <a:off x="8016262" y="2150869"/>
            <a:ext cx="437088" cy="67408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890255" y="237924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Heap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888515" y="3298125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Heap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268635" y="3298124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Heap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8" name="Right Arrow 137"/>
          <p:cNvSpPr/>
          <p:nvPr/>
        </p:nvSpPr>
        <p:spPr>
          <a:xfrm>
            <a:off x="3859305" y="2312895"/>
            <a:ext cx="672353" cy="36307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Rectangle 152"/>
          <p:cNvSpPr/>
          <p:nvPr/>
        </p:nvSpPr>
        <p:spPr>
          <a:xfrm>
            <a:off x="1774221" y="3768772"/>
            <a:ext cx="1287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Insert 37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952394" y="4211582"/>
            <a:ext cx="2420074" cy="1356962"/>
            <a:chOff x="952394" y="4211582"/>
            <a:chExt cx="2420074" cy="1356962"/>
          </a:xfrm>
        </p:grpSpPr>
        <p:grpSp>
          <p:nvGrpSpPr>
            <p:cNvPr id="155" name="Group 19"/>
            <p:cNvGrpSpPr/>
            <p:nvPr/>
          </p:nvGrpSpPr>
          <p:grpSpPr>
            <a:xfrm>
              <a:off x="2039737" y="4211582"/>
              <a:ext cx="495650" cy="504372"/>
              <a:chOff x="2234144" y="2001079"/>
              <a:chExt cx="588628" cy="516834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2234144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57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6" name="Group 30"/>
            <p:cNvGrpSpPr/>
            <p:nvPr/>
          </p:nvGrpSpPr>
          <p:grpSpPr>
            <a:xfrm>
              <a:off x="952394" y="5033916"/>
              <a:ext cx="495650" cy="504372"/>
              <a:chOff x="2234144" y="2001079"/>
              <a:chExt cx="588628" cy="516834"/>
            </a:xfrm>
          </p:grpSpPr>
          <p:sp>
            <p:nvSpPr>
              <p:cNvPr id="158" name="Oval 13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234144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25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57" name="Straight Connector 156"/>
            <p:cNvCxnSpPr/>
            <p:nvPr/>
          </p:nvCxnSpPr>
          <p:spPr>
            <a:xfrm rot="5400000">
              <a:off x="1463796" y="4375210"/>
              <a:ext cx="391826" cy="92558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38"/>
            <p:cNvGrpSpPr/>
            <p:nvPr/>
          </p:nvGrpSpPr>
          <p:grpSpPr>
            <a:xfrm>
              <a:off x="2914954" y="5064172"/>
              <a:ext cx="457514" cy="504372"/>
              <a:chOff x="2252870" y="2001080"/>
              <a:chExt cx="543339" cy="516834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2252870" y="2001080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4" name="Rectangle 23"/>
              <p:cNvSpPr/>
              <p:nvPr/>
            </p:nvSpPr>
            <p:spPr>
              <a:xfrm>
                <a:off x="2282057" y="2038386"/>
                <a:ext cx="495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48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65" name="Straight Connector 164"/>
            <p:cNvCxnSpPr/>
            <p:nvPr/>
          </p:nvCxnSpPr>
          <p:spPr>
            <a:xfrm rot="16200000" flipV="1">
              <a:off x="2588129" y="4508587"/>
              <a:ext cx="437088" cy="67408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Rectangle 165"/>
          <p:cNvSpPr/>
          <p:nvPr/>
        </p:nvSpPr>
        <p:spPr>
          <a:xfrm>
            <a:off x="1181599" y="6301297"/>
            <a:ext cx="2068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25&lt;37,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Heapify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8" name="Group 30"/>
          <p:cNvGrpSpPr/>
          <p:nvPr/>
        </p:nvGrpSpPr>
        <p:grpSpPr>
          <a:xfrm>
            <a:off x="393289" y="5879131"/>
            <a:ext cx="457514" cy="504372"/>
            <a:chOff x="2252870" y="2001079"/>
            <a:chExt cx="543339" cy="516834"/>
          </a:xfrm>
        </p:grpSpPr>
        <p:sp>
          <p:nvSpPr>
            <p:cNvPr id="169" name="Oval 168"/>
            <p:cNvSpPr/>
            <p:nvPr/>
          </p:nvSpPr>
          <p:spPr>
            <a:xfrm>
              <a:off x="2252870" y="2001079"/>
              <a:ext cx="543339" cy="516834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282057" y="2038386"/>
              <a:ext cx="4956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37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71" name="Straight Connector 170"/>
          <p:cNvCxnSpPr/>
          <p:nvPr/>
        </p:nvCxnSpPr>
        <p:spPr>
          <a:xfrm rot="5400000">
            <a:off x="598754" y="5455909"/>
            <a:ext cx="446516" cy="39992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ight Arrow 172"/>
          <p:cNvSpPr/>
          <p:nvPr/>
        </p:nvSpPr>
        <p:spPr>
          <a:xfrm>
            <a:off x="3648634" y="4966448"/>
            <a:ext cx="672353" cy="36307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9" name="Group 228"/>
          <p:cNvGrpSpPr/>
          <p:nvPr/>
        </p:nvGrpSpPr>
        <p:grpSpPr>
          <a:xfrm>
            <a:off x="4106828" y="4216065"/>
            <a:ext cx="2981495" cy="2171921"/>
            <a:chOff x="4106828" y="4216065"/>
            <a:chExt cx="2981495" cy="2171921"/>
          </a:xfrm>
        </p:grpSpPr>
        <p:grpSp>
          <p:nvGrpSpPr>
            <p:cNvPr id="174" name="Group 173"/>
            <p:cNvGrpSpPr/>
            <p:nvPr/>
          </p:nvGrpSpPr>
          <p:grpSpPr>
            <a:xfrm>
              <a:off x="4668248" y="4216065"/>
              <a:ext cx="2420075" cy="1356962"/>
              <a:chOff x="952393" y="4211582"/>
              <a:chExt cx="2420075" cy="1356962"/>
            </a:xfrm>
          </p:grpSpPr>
          <p:grpSp>
            <p:nvGrpSpPr>
              <p:cNvPr id="175" name="Group 19"/>
              <p:cNvGrpSpPr/>
              <p:nvPr/>
            </p:nvGrpSpPr>
            <p:grpSpPr>
              <a:xfrm>
                <a:off x="2039737" y="4211582"/>
                <a:ext cx="495650" cy="504372"/>
                <a:chOff x="2234144" y="2001079"/>
                <a:chExt cx="588628" cy="516834"/>
              </a:xfrm>
            </p:grpSpPr>
            <p:sp>
              <p:nvSpPr>
                <p:cNvPr id="197" name="Oval 196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2234144" y="2038386"/>
                  <a:ext cx="588628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57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76" name="Group 30"/>
              <p:cNvGrpSpPr/>
              <p:nvPr/>
            </p:nvGrpSpPr>
            <p:grpSpPr>
              <a:xfrm>
                <a:off x="952393" y="5033916"/>
                <a:ext cx="495649" cy="504372"/>
                <a:chOff x="2234144" y="2001079"/>
                <a:chExt cx="588627" cy="516834"/>
              </a:xfrm>
            </p:grpSpPr>
            <p:sp>
              <p:nvSpPr>
                <p:cNvPr id="192" name="Oval 13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2234144" y="2038386"/>
                  <a:ext cx="588627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77" name="Straight Connector 176"/>
              <p:cNvCxnSpPr/>
              <p:nvPr/>
            </p:nvCxnSpPr>
            <p:spPr>
              <a:xfrm rot="5400000">
                <a:off x="1463796" y="4375210"/>
                <a:ext cx="391826" cy="92558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Group 38"/>
              <p:cNvGrpSpPr/>
              <p:nvPr/>
            </p:nvGrpSpPr>
            <p:grpSpPr>
              <a:xfrm>
                <a:off x="2914954" y="5064172"/>
                <a:ext cx="457514" cy="504372"/>
                <a:chOff x="2252870" y="2001080"/>
                <a:chExt cx="543339" cy="516834"/>
              </a:xfrm>
            </p:grpSpPr>
            <p:sp>
              <p:nvSpPr>
                <p:cNvPr id="189" name="Oval 188"/>
                <p:cNvSpPr/>
                <p:nvPr/>
              </p:nvSpPr>
              <p:spPr>
                <a:xfrm>
                  <a:off x="2252870" y="2001080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0" name="Rectangle 23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48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87" name="Straight Connector 186"/>
              <p:cNvCxnSpPr/>
              <p:nvPr/>
            </p:nvCxnSpPr>
            <p:spPr>
              <a:xfrm rot="16200000" flipV="1">
                <a:off x="2588129" y="4508587"/>
                <a:ext cx="437088" cy="674081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30"/>
            <p:cNvGrpSpPr/>
            <p:nvPr/>
          </p:nvGrpSpPr>
          <p:grpSpPr>
            <a:xfrm>
              <a:off x="4106828" y="5883614"/>
              <a:ext cx="495650" cy="504372"/>
              <a:chOff x="2250115" y="2001079"/>
              <a:chExt cx="588628" cy="516834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250115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25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28" name="Straight Connector 227"/>
            <p:cNvCxnSpPr/>
            <p:nvPr/>
          </p:nvCxnSpPr>
          <p:spPr>
            <a:xfrm rot="5400000">
              <a:off x="4314609" y="5460392"/>
              <a:ext cx="446516" cy="39992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/>
          <p:cNvCxnSpPr/>
          <p:nvPr/>
        </p:nvCxnSpPr>
        <p:spPr>
          <a:xfrm rot="10800000" flipV="1">
            <a:off x="591671" y="5405716"/>
            <a:ext cx="309285" cy="30928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5633756" y="616488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Heap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  <p:bldP spid="109" grpId="0"/>
      <p:bldP spid="121" grpId="0"/>
      <p:bldP spid="135" grpId="0"/>
      <p:bldP spid="136" grpId="0"/>
      <p:bldP spid="137" grpId="0"/>
      <p:bldP spid="138" grpId="0" animBg="1"/>
      <p:bldP spid="153" grpId="0"/>
      <p:bldP spid="166" grpId="0"/>
      <p:bldP spid="173" grpId="0" animBg="1"/>
      <p:bldP spid="2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30033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Heap Construction – Top Down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75663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69" y="822572"/>
            <a:ext cx="8085908" cy="5719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Top Down Heap Construction: 25, 57, 48, 37, 12, 92, 86, 33</a:t>
            </a:r>
          </a:p>
          <a:p>
            <a:pPr marL="457200" indent="-457200" algn="just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Here, n=8</a:t>
            </a:r>
          </a:p>
          <a:p>
            <a:pPr marL="457200" indent="-457200" algn="just">
              <a:lnSpc>
                <a:spcPts val="24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-845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382961" y="1079360"/>
            <a:ext cx="1287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Insert 12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609695" y="3560635"/>
            <a:ext cx="2068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48&lt;92,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Heapify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315703" y="3527700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Heap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421986" y="1146595"/>
            <a:ext cx="1287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Insert 92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181599" y="6301297"/>
            <a:ext cx="2068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57&lt;92,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Heapify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3" name="Right Arrow 172"/>
          <p:cNvSpPr/>
          <p:nvPr/>
        </p:nvSpPr>
        <p:spPr>
          <a:xfrm>
            <a:off x="3648634" y="4966448"/>
            <a:ext cx="672353" cy="36307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3" name="Group 228"/>
          <p:cNvGrpSpPr/>
          <p:nvPr/>
        </p:nvGrpSpPr>
        <p:grpSpPr>
          <a:xfrm>
            <a:off x="305793" y="1517689"/>
            <a:ext cx="2981495" cy="2171921"/>
            <a:chOff x="4106828" y="4216065"/>
            <a:chExt cx="2981495" cy="2171921"/>
          </a:xfrm>
        </p:grpSpPr>
        <p:grpSp>
          <p:nvGrpSpPr>
            <p:cNvPr id="116" name="Group 173"/>
            <p:cNvGrpSpPr/>
            <p:nvPr/>
          </p:nvGrpSpPr>
          <p:grpSpPr>
            <a:xfrm>
              <a:off x="4668248" y="4216065"/>
              <a:ext cx="2420075" cy="1356962"/>
              <a:chOff x="952393" y="4211582"/>
              <a:chExt cx="2420075" cy="1356962"/>
            </a:xfrm>
          </p:grpSpPr>
          <p:grpSp>
            <p:nvGrpSpPr>
              <p:cNvPr id="125" name="Group 19"/>
              <p:cNvGrpSpPr/>
              <p:nvPr/>
            </p:nvGrpSpPr>
            <p:grpSpPr>
              <a:xfrm>
                <a:off x="2039737" y="4211582"/>
                <a:ext cx="495650" cy="504372"/>
                <a:chOff x="2234144" y="2001079"/>
                <a:chExt cx="588628" cy="516834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2234144" y="2038386"/>
                  <a:ext cx="588628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57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31" name="Group 30"/>
              <p:cNvGrpSpPr/>
              <p:nvPr/>
            </p:nvGrpSpPr>
            <p:grpSpPr>
              <a:xfrm>
                <a:off x="952393" y="5033916"/>
                <a:ext cx="495649" cy="504372"/>
                <a:chOff x="2234144" y="2001079"/>
                <a:chExt cx="588627" cy="516834"/>
              </a:xfrm>
            </p:grpSpPr>
            <p:sp>
              <p:nvSpPr>
                <p:cNvPr id="144" name="Oval 13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2234144" y="2038386"/>
                  <a:ext cx="588627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/>
              <p:nvPr/>
            </p:nvCxnSpPr>
            <p:spPr>
              <a:xfrm rot="5400000">
                <a:off x="1463796" y="4375210"/>
                <a:ext cx="391826" cy="92558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0" name="Group 38"/>
              <p:cNvGrpSpPr/>
              <p:nvPr/>
            </p:nvGrpSpPr>
            <p:grpSpPr>
              <a:xfrm>
                <a:off x="2914954" y="5064172"/>
                <a:ext cx="457514" cy="504372"/>
                <a:chOff x="2252870" y="2001080"/>
                <a:chExt cx="543339" cy="516834"/>
              </a:xfrm>
            </p:grpSpPr>
            <p:sp>
              <p:nvSpPr>
                <p:cNvPr id="142" name="Oval 141"/>
                <p:cNvSpPr/>
                <p:nvPr/>
              </p:nvSpPr>
              <p:spPr>
                <a:xfrm>
                  <a:off x="2252870" y="2001080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3" name="Rectangle 23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48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41" name="Straight Connector 140"/>
              <p:cNvCxnSpPr/>
              <p:nvPr/>
            </p:nvCxnSpPr>
            <p:spPr>
              <a:xfrm rot="16200000" flipV="1">
                <a:off x="2588129" y="4508587"/>
                <a:ext cx="437088" cy="674081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30"/>
            <p:cNvGrpSpPr/>
            <p:nvPr/>
          </p:nvGrpSpPr>
          <p:grpSpPr>
            <a:xfrm>
              <a:off x="4106828" y="5883614"/>
              <a:ext cx="495650" cy="504372"/>
              <a:chOff x="2250115" y="2001079"/>
              <a:chExt cx="588628" cy="516834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250115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25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22" name="Straight Connector 121"/>
            <p:cNvCxnSpPr/>
            <p:nvPr/>
          </p:nvCxnSpPr>
          <p:spPr>
            <a:xfrm rot="5400000">
              <a:off x="4314609" y="5460392"/>
              <a:ext cx="446516" cy="39992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3819972" y="1529574"/>
            <a:ext cx="2829099" cy="2151070"/>
            <a:chOff x="3819972" y="1529574"/>
            <a:chExt cx="2829099" cy="2151070"/>
          </a:xfrm>
        </p:grpSpPr>
        <p:grpSp>
          <p:nvGrpSpPr>
            <p:cNvPr id="240" name="Group 239"/>
            <p:cNvGrpSpPr/>
            <p:nvPr/>
          </p:nvGrpSpPr>
          <p:grpSpPr>
            <a:xfrm>
              <a:off x="3819972" y="1529574"/>
              <a:ext cx="2829099" cy="2151070"/>
              <a:chOff x="3819972" y="1650597"/>
              <a:chExt cx="2829099" cy="2151070"/>
            </a:xfrm>
          </p:grpSpPr>
          <p:grpSp>
            <p:nvGrpSpPr>
              <p:cNvPr id="184" name="Group 19"/>
              <p:cNvGrpSpPr/>
              <p:nvPr/>
            </p:nvGrpSpPr>
            <p:grpSpPr>
              <a:xfrm>
                <a:off x="5353406" y="1650597"/>
                <a:ext cx="495650" cy="504372"/>
                <a:chOff x="2250115" y="2001079"/>
                <a:chExt cx="588628" cy="516834"/>
              </a:xfrm>
            </p:grpSpPr>
            <p:sp>
              <p:nvSpPr>
                <p:cNvPr id="185" name="Oval 184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2250115" y="2038386"/>
                  <a:ext cx="588628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57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217" name="Group 30"/>
              <p:cNvGrpSpPr/>
              <p:nvPr/>
            </p:nvGrpSpPr>
            <p:grpSpPr>
              <a:xfrm>
                <a:off x="4279509" y="2472931"/>
                <a:ext cx="495650" cy="504372"/>
                <a:chOff x="2266087" y="2001079"/>
                <a:chExt cx="588629" cy="516834"/>
              </a:xfrm>
            </p:grpSpPr>
            <p:sp>
              <p:nvSpPr>
                <p:cNvPr id="220" name="Oval 13"/>
                <p:cNvSpPr/>
                <p:nvPr/>
              </p:nvSpPr>
              <p:spPr>
                <a:xfrm>
                  <a:off x="2284809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2266087" y="2038386"/>
                  <a:ext cx="588629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22" name="Straight Connector 221"/>
              <p:cNvCxnSpPr/>
              <p:nvPr/>
            </p:nvCxnSpPr>
            <p:spPr>
              <a:xfrm rot="5400000">
                <a:off x="4764017" y="1814225"/>
                <a:ext cx="391826" cy="92558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3" name="Group 38"/>
              <p:cNvGrpSpPr/>
              <p:nvPr/>
            </p:nvGrpSpPr>
            <p:grpSpPr>
              <a:xfrm>
                <a:off x="6191557" y="2518193"/>
                <a:ext cx="457514" cy="504372"/>
                <a:chOff x="2252870" y="2001079"/>
                <a:chExt cx="543339" cy="516834"/>
              </a:xfrm>
            </p:grpSpPr>
            <p:sp>
              <p:nvSpPr>
                <p:cNvPr id="229" name="Oval 228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30" name="Rectangle 23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48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1" name="Straight Connector 230"/>
              <p:cNvCxnSpPr/>
              <p:nvPr/>
            </p:nvCxnSpPr>
            <p:spPr>
              <a:xfrm rot="16200000" flipV="1">
                <a:off x="5864732" y="1962609"/>
                <a:ext cx="437088" cy="674081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2" name="Group 30"/>
              <p:cNvGrpSpPr/>
              <p:nvPr/>
            </p:nvGrpSpPr>
            <p:grpSpPr>
              <a:xfrm>
                <a:off x="3819972" y="3297295"/>
                <a:ext cx="495650" cy="504372"/>
                <a:chOff x="2234144" y="2001079"/>
                <a:chExt cx="588628" cy="516834"/>
              </a:xfrm>
            </p:grpSpPr>
            <p:sp>
              <p:nvSpPr>
                <p:cNvPr id="233" name="Oval 232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2234144" y="2024806"/>
                  <a:ext cx="588628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25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5" name="Straight Connector 234"/>
              <p:cNvCxnSpPr/>
              <p:nvPr/>
            </p:nvCxnSpPr>
            <p:spPr>
              <a:xfrm rot="5400000">
                <a:off x="4016261" y="2951671"/>
                <a:ext cx="393856" cy="27088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Group 38"/>
            <p:cNvGrpSpPr/>
            <p:nvPr/>
          </p:nvGrpSpPr>
          <p:grpSpPr>
            <a:xfrm>
              <a:off x="4724953" y="3170541"/>
              <a:ext cx="457514" cy="504372"/>
              <a:chOff x="2252870" y="2001079"/>
              <a:chExt cx="543339" cy="516834"/>
            </a:xfrm>
          </p:grpSpPr>
          <p:sp>
            <p:nvSpPr>
              <p:cNvPr id="237" name="Oval 236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2282057" y="2038386"/>
                <a:ext cx="495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39" name="Straight Connector 238"/>
            <p:cNvCxnSpPr/>
            <p:nvPr/>
          </p:nvCxnSpPr>
          <p:spPr>
            <a:xfrm rot="16200000" flipV="1">
              <a:off x="4612239" y="2829070"/>
              <a:ext cx="388125" cy="29481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378110" y="4211582"/>
            <a:ext cx="3004063" cy="2171921"/>
            <a:chOff x="378110" y="4211582"/>
            <a:chExt cx="3004063" cy="2171921"/>
          </a:xfrm>
        </p:grpSpPr>
        <p:grpSp>
          <p:nvGrpSpPr>
            <p:cNvPr id="26" name="Group 19"/>
            <p:cNvGrpSpPr/>
            <p:nvPr/>
          </p:nvGrpSpPr>
          <p:grpSpPr>
            <a:xfrm>
              <a:off x="2039737" y="4211582"/>
              <a:ext cx="495650" cy="504372"/>
              <a:chOff x="2234144" y="2001079"/>
              <a:chExt cx="588628" cy="516834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2234144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57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30"/>
            <p:cNvGrpSpPr/>
            <p:nvPr/>
          </p:nvGrpSpPr>
          <p:grpSpPr>
            <a:xfrm>
              <a:off x="952395" y="5033916"/>
              <a:ext cx="495650" cy="504372"/>
              <a:chOff x="2234141" y="2001079"/>
              <a:chExt cx="588627" cy="516834"/>
            </a:xfrm>
          </p:grpSpPr>
          <p:sp>
            <p:nvSpPr>
              <p:cNvPr id="158" name="Oval 13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234141" y="2038386"/>
                <a:ext cx="588627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57" name="Straight Connector 156"/>
            <p:cNvCxnSpPr/>
            <p:nvPr/>
          </p:nvCxnSpPr>
          <p:spPr>
            <a:xfrm rot="5400000">
              <a:off x="1463796" y="4375210"/>
              <a:ext cx="391826" cy="92558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38"/>
            <p:cNvGrpSpPr/>
            <p:nvPr/>
          </p:nvGrpSpPr>
          <p:grpSpPr>
            <a:xfrm>
              <a:off x="2886523" y="5064172"/>
              <a:ext cx="495650" cy="504372"/>
              <a:chOff x="2219105" y="2001080"/>
              <a:chExt cx="588629" cy="516834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2252870" y="2001080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4" name="Rectangle 23"/>
              <p:cNvSpPr/>
              <p:nvPr/>
            </p:nvSpPr>
            <p:spPr>
              <a:xfrm>
                <a:off x="2219105" y="2038386"/>
                <a:ext cx="588629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92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65" name="Straight Connector 164"/>
            <p:cNvCxnSpPr/>
            <p:nvPr/>
          </p:nvCxnSpPr>
          <p:spPr>
            <a:xfrm rot="16200000" flipV="1">
              <a:off x="2588129" y="4508587"/>
              <a:ext cx="437088" cy="67408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30"/>
            <p:cNvGrpSpPr/>
            <p:nvPr/>
          </p:nvGrpSpPr>
          <p:grpSpPr>
            <a:xfrm>
              <a:off x="378110" y="5879131"/>
              <a:ext cx="495650" cy="504372"/>
              <a:chOff x="2234843" y="2001079"/>
              <a:chExt cx="588629" cy="516834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2234843" y="2038386"/>
                <a:ext cx="588629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25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71" name="Straight Connector 170"/>
            <p:cNvCxnSpPr/>
            <p:nvPr/>
          </p:nvCxnSpPr>
          <p:spPr>
            <a:xfrm rot="5400000">
              <a:off x="598754" y="5455909"/>
              <a:ext cx="446516" cy="39992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 38"/>
            <p:cNvGrpSpPr/>
            <p:nvPr/>
          </p:nvGrpSpPr>
          <p:grpSpPr>
            <a:xfrm>
              <a:off x="1443871" y="5819611"/>
              <a:ext cx="457514" cy="504372"/>
              <a:chOff x="2252870" y="2001079"/>
              <a:chExt cx="543339" cy="516834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282057" y="2038386"/>
                <a:ext cx="495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44" name="Straight Connector 243"/>
            <p:cNvCxnSpPr/>
            <p:nvPr/>
          </p:nvCxnSpPr>
          <p:spPr>
            <a:xfrm rot="16200000" flipV="1">
              <a:off x="1331157" y="5478140"/>
              <a:ext cx="388125" cy="29481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" name="Group 30"/>
            <p:cNvGrpSpPr/>
            <p:nvPr/>
          </p:nvGrpSpPr>
          <p:grpSpPr>
            <a:xfrm>
              <a:off x="2487803" y="5867853"/>
              <a:ext cx="495650" cy="504372"/>
              <a:chOff x="2219105" y="2001079"/>
              <a:chExt cx="588629" cy="516834"/>
            </a:xfrm>
          </p:grpSpPr>
          <p:sp>
            <p:nvSpPr>
              <p:cNvPr id="246" name="Oval 245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219105" y="2038386"/>
                <a:ext cx="588629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48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 rot="5400000">
              <a:off x="2665682" y="5556058"/>
              <a:ext cx="391106" cy="23248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/>
          <p:cNvGrpSpPr/>
          <p:nvPr/>
        </p:nvGrpSpPr>
        <p:grpSpPr>
          <a:xfrm>
            <a:off x="4106828" y="4216065"/>
            <a:ext cx="3017314" cy="2171921"/>
            <a:chOff x="4106828" y="4216065"/>
            <a:chExt cx="3017314" cy="2171921"/>
          </a:xfrm>
        </p:grpSpPr>
        <p:grpSp>
          <p:nvGrpSpPr>
            <p:cNvPr id="224" name="Group 19"/>
            <p:cNvGrpSpPr/>
            <p:nvPr/>
          </p:nvGrpSpPr>
          <p:grpSpPr>
            <a:xfrm>
              <a:off x="5755593" y="4216065"/>
              <a:ext cx="495650" cy="504372"/>
              <a:chOff x="2234141" y="2001079"/>
              <a:chExt cx="588627" cy="516834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234141" y="2038386"/>
                <a:ext cx="588627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92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5" name="Group 30"/>
            <p:cNvGrpSpPr/>
            <p:nvPr/>
          </p:nvGrpSpPr>
          <p:grpSpPr>
            <a:xfrm>
              <a:off x="4668248" y="5038399"/>
              <a:ext cx="495649" cy="504372"/>
              <a:chOff x="2234144" y="2001079"/>
              <a:chExt cx="588627" cy="516834"/>
            </a:xfrm>
          </p:grpSpPr>
          <p:sp>
            <p:nvSpPr>
              <p:cNvPr id="192" name="Oval 13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2234144" y="2038386"/>
                <a:ext cx="588627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77" name="Straight Connector 176"/>
            <p:cNvCxnSpPr/>
            <p:nvPr/>
          </p:nvCxnSpPr>
          <p:spPr>
            <a:xfrm rot="5400000">
              <a:off x="5179651" y="4379693"/>
              <a:ext cx="391826" cy="92558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oup 38"/>
            <p:cNvGrpSpPr/>
            <p:nvPr/>
          </p:nvGrpSpPr>
          <p:grpSpPr>
            <a:xfrm>
              <a:off x="6628492" y="5068655"/>
              <a:ext cx="495650" cy="504372"/>
              <a:chOff x="2250117" y="2001080"/>
              <a:chExt cx="588629" cy="516834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2252870" y="2001080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0" name="Rectangle 23"/>
              <p:cNvSpPr/>
              <p:nvPr/>
            </p:nvSpPr>
            <p:spPr>
              <a:xfrm>
                <a:off x="2250117" y="2038386"/>
                <a:ext cx="588629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57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87" name="Straight Connector 186"/>
            <p:cNvCxnSpPr/>
            <p:nvPr/>
          </p:nvCxnSpPr>
          <p:spPr>
            <a:xfrm rot="16200000" flipV="1">
              <a:off x="6303984" y="4513070"/>
              <a:ext cx="437088" cy="67408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 30"/>
            <p:cNvGrpSpPr/>
            <p:nvPr/>
          </p:nvGrpSpPr>
          <p:grpSpPr>
            <a:xfrm>
              <a:off x="4106828" y="5883614"/>
              <a:ext cx="495650" cy="504372"/>
              <a:chOff x="2250115" y="2001079"/>
              <a:chExt cx="588628" cy="516834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250115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25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28" name="Straight Connector 227"/>
            <p:cNvCxnSpPr/>
            <p:nvPr/>
          </p:nvCxnSpPr>
          <p:spPr>
            <a:xfrm rot="5400000">
              <a:off x="4314609" y="5460392"/>
              <a:ext cx="446516" cy="39992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Group 38"/>
            <p:cNvGrpSpPr/>
            <p:nvPr/>
          </p:nvGrpSpPr>
          <p:grpSpPr>
            <a:xfrm>
              <a:off x="5182153" y="5833058"/>
              <a:ext cx="457514" cy="504372"/>
              <a:chOff x="2252870" y="2001079"/>
              <a:chExt cx="543339" cy="516834"/>
            </a:xfrm>
          </p:grpSpPr>
          <p:sp>
            <p:nvSpPr>
              <p:cNvPr id="250" name="Oval 249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282057" y="2038386"/>
                <a:ext cx="495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52" name="Straight Connector 251"/>
            <p:cNvCxnSpPr/>
            <p:nvPr/>
          </p:nvCxnSpPr>
          <p:spPr>
            <a:xfrm rot="16200000" flipV="1">
              <a:off x="5069439" y="5491587"/>
              <a:ext cx="388125" cy="29481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3" name="Group 30"/>
            <p:cNvGrpSpPr/>
            <p:nvPr/>
          </p:nvGrpSpPr>
          <p:grpSpPr>
            <a:xfrm>
              <a:off x="6238752" y="5881300"/>
              <a:ext cx="495650" cy="504372"/>
              <a:chOff x="2234144" y="2001079"/>
              <a:chExt cx="588628" cy="516834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2252865" y="2001079"/>
                <a:ext cx="543338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234144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48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56" name="Straight Connector 255"/>
            <p:cNvCxnSpPr/>
            <p:nvPr/>
          </p:nvCxnSpPr>
          <p:spPr>
            <a:xfrm rot="5400000">
              <a:off x="6403964" y="5569505"/>
              <a:ext cx="391106" cy="23248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6958204" y="1405629"/>
            <a:ext cx="2994358" cy="2171921"/>
            <a:chOff x="6958204" y="1405629"/>
            <a:chExt cx="2994358" cy="2171921"/>
          </a:xfrm>
        </p:grpSpPr>
        <p:grpSp>
          <p:nvGrpSpPr>
            <p:cNvPr id="258" name="Group 19"/>
            <p:cNvGrpSpPr/>
            <p:nvPr/>
          </p:nvGrpSpPr>
          <p:grpSpPr>
            <a:xfrm>
              <a:off x="8619831" y="1405629"/>
              <a:ext cx="495650" cy="504372"/>
              <a:chOff x="2234144" y="2001079"/>
              <a:chExt cx="588628" cy="516834"/>
            </a:xfrm>
          </p:grpSpPr>
          <p:sp>
            <p:nvSpPr>
              <p:cNvPr id="267" name="Oval 266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2234144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57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9" name="Group 30"/>
            <p:cNvGrpSpPr/>
            <p:nvPr/>
          </p:nvGrpSpPr>
          <p:grpSpPr>
            <a:xfrm>
              <a:off x="7532489" y="2227963"/>
              <a:ext cx="495650" cy="504372"/>
              <a:chOff x="2234141" y="2001079"/>
              <a:chExt cx="588627" cy="516834"/>
            </a:xfrm>
          </p:grpSpPr>
          <p:sp>
            <p:nvSpPr>
              <p:cNvPr id="265" name="Oval 13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234141" y="2038386"/>
                <a:ext cx="588627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60" name="Straight Connector 259"/>
            <p:cNvCxnSpPr/>
            <p:nvPr/>
          </p:nvCxnSpPr>
          <p:spPr>
            <a:xfrm rot="5400000">
              <a:off x="8043890" y="1569257"/>
              <a:ext cx="391826" cy="92558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Group 38"/>
            <p:cNvGrpSpPr/>
            <p:nvPr/>
          </p:nvGrpSpPr>
          <p:grpSpPr>
            <a:xfrm>
              <a:off x="9495048" y="2258219"/>
              <a:ext cx="457514" cy="504372"/>
              <a:chOff x="2252870" y="2001080"/>
              <a:chExt cx="543339" cy="516834"/>
            </a:xfrm>
          </p:grpSpPr>
          <p:sp>
            <p:nvSpPr>
              <p:cNvPr id="263" name="Oval 262"/>
              <p:cNvSpPr/>
              <p:nvPr/>
            </p:nvSpPr>
            <p:spPr>
              <a:xfrm>
                <a:off x="2252870" y="2001080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4" name="Rectangle 23"/>
              <p:cNvSpPr/>
              <p:nvPr/>
            </p:nvSpPr>
            <p:spPr>
              <a:xfrm>
                <a:off x="2282057" y="2038386"/>
                <a:ext cx="495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48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62" name="Straight Connector 261"/>
            <p:cNvCxnSpPr/>
            <p:nvPr/>
          </p:nvCxnSpPr>
          <p:spPr>
            <a:xfrm rot="16200000" flipV="1">
              <a:off x="9168223" y="1702634"/>
              <a:ext cx="437088" cy="67408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9" name="Group 30"/>
            <p:cNvGrpSpPr/>
            <p:nvPr/>
          </p:nvGrpSpPr>
          <p:grpSpPr>
            <a:xfrm>
              <a:off x="6958204" y="3073178"/>
              <a:ext cx="495650" cy="504372"/>
              <a:chOff x="2234843" y="2001079"/>
              <a:chExt cx="588629" cy="516834"/>
            </a:xfrm>
          </p:grpSpPr>
          <p:sp>
            <p:nvSpPr>
              <p:cNvPr id="270" name="Oval 269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2234843" y="2038386"/>
                <a:ext cx="588629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25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72" name="Straight Connector 271"/>
            <p:cNvCxnSpPr/>
            <p:nvPr/>
          </p:nvCxnSpPr>
          <p:spPr>
            <a:xfrm rot="5400000">
              <a:off x="7178848" y="2649956"/>
              <a:ext cx="446516" cy="39992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3" name="Group 38"/>
            <p:cNvGrpSpPr/>
            <p:nvPr/>
          </p:nvGrpSpPr>
          <p:grpSpPr>
            <a:xfrm>
              <a:off x="8023965" y="3013658"/>
              <a:ext cx="457514" cy="504372"/>
              <a:chOff x="2252870" y="2001079"/>
              <a:chExt cx="543339" cy="516834"/>
            </a:xfrm>
          </p:grpSpPr>
          <p:sp>
            <p:nvSpPr>
              <p:cNvPr id="274" name="Oval 273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2282057" y="2038386"/>
                <a:ext cx="495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76" name="Straight Connector 275"/>
            <p:cNvCxnSpPr/>
            <p:nvPr/>
          </p:nvCxnSpPr>
          <p:spPr>
            <a:xfrm rot="16200000" flipV="1">
              <a:off x="7911251" y="2672187"/>
              <a:ext cx="388125" cy="29481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30"/>
          <p:cNvGrpSpPr/>
          <p:nvPr/>
        </p:nvGrpSpPr>
        <p:grpSpPr>
          <a:xfrm>
            <a:off x="9096328" y="3061900"/>
            <a:ext cx="457514" cy="504372"/>
            <a:chOff x="2252870" y="2001079"/>
            <a:chExt cx="543339" cy="516834"/>
          </a:xfrm>
        </p:grpSpPr>
        <p:sp>
          <p:nvSpPr>
            <p:cNvPr id="278" name="Oval 277"/>
            <p:cNvSpPr/>
            <p:nvPr/>
          </p:nvSpPr>
          <p:spPr>
            <a:xfrm>
              <a:off x="2252870" y="2001079"/>
              <a:ext cx="543339" cy="516834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282057" y="2038386"/>
              <a:ext cx="4956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92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280" name="Straight Connector 279"/>
          <p:cNvCxnSpPr/>
          <p:nvPr/>
        </p:nvCxnSpPr>
        <p:spPr>
          <a:xfrm rot="5400000">
            <a:off x="9245776" y="2750105"/>
            <a:ext cx="391106" cy="23248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ight Arrow 283"/>
          <p:cNvSpPr/>
          <p:nvPr/>
        </p:nvSpPr>
        <p:spPr>
          <a:xfrm>
            <a:off x="196443" y="4880309"/>
            <a:ext cx="672353" cy="36307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5" name="Straight Arrow Connector 284"/>
          <p:cNvCxnSpPr/>
          <p:nvPr/>
        </p:nvCxnSpPr>
        <p:spPr>
          <a:xfrm rot="5400000">
            <a:off x="9197008" y="2703445"/>
            <a:ext cx="304804" cy="17227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 rot="10800000">
            <a:off x="2597427" y="4572001"/>
            <a:ext cx="543339" cy="35781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5415094" y="6290776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Heap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9" grpId="0"/>
      <p:bldP spid="136" grpId="0"/>
      <p:bldP spid="153" grpId="0"/>
      <p:bldP spid="166" grpId="0"/>
      <p:bldP spid="173" grpId="0" animBg="1"/>
      <p:bldP spid="284" grpId="0" animBg="1"/>
      <p:bldP spid="2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30033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Heap Construction – Top Down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75663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69" y="822572"/>
            <a:ext cx="8085908" cy="5719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Top Down Heap Construction: 25, 57, 48, 37, 12, 92, 86, 33</a:t>
            </a:r>
          </a:p>
          <a:p>
            <a:pPr marL="457200" indent="-457200" algn="just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Here, n=8</a:t>
            </a:r>
          </a:p>
          <a:p>
            <a:pPr marL="457200" indent="-457200" algn="just">
              <a:lnSpc>
                <a:spcPts val="24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-845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906941" y="1079360"/>
            <a:ext cx="1287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Insert 86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673795" y="6290319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Heap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620491" y="3699978"/>
            <a:ext cx="2068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57&lt;86,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Heapify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4" name="Right Arrow 283"/>
          <p:cNvSpPr/>
          <p:nvPr/>
        </p:nvSpPr>
        <p:spPr>
          <a:xfrm>
            <a:off x="2011990" y="4761040"/>
            <a:ext cx="672353" cy="36307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5" name="Straight Arrow Connector 284"/>
          <p:cNvCxnSpPr/>
          <p:nvPr/>
        </p:nvCxnSpPr>
        <p:spPr>
          <a:xfrm rot="16200000" flipV="1">
            <a:off x="7772387" y="2802837"/>
            <a:ext cx="291546" cy="22528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34"/>
          <p:cNvGrpSpPr/>
          <p:nvPr/>
        </p:nvGrpSpPr>
        <p:grpSpPr>
          <a:xfrm>
            <a:off x="305793" y="1411673"/>
            <a:ext cx="3004452" cy="2237426"/>
            <a:chOff x="305793" y="1517689"/>
            <a:chExt cx="3004452" cy="2237426"/>
          </a:xfrm>
        </p:grpSpPr>
        <p:grpSp>
          <p:nvGrpSpPr>
            <p:cNvPr id="3" name="Group 19"/>
            <p:cNvGrpSpPr/>
            <p:nvPr/>
          </p:nvGrpSpPr>
          <p:grpSpPr>
            <a:xfrm>
              <a:off x="1954558" y="1517689"/>
              <a:ext cx="495650" cy="504372"/>
              <a:chOff x="2234141" y="2001079"/>
              <a:chExt cx="588627" cy="51683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234141" y="2038386"/>
                <a:ext cx="588627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92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" name="Group 30"/>
            <p:cNvGrpSpPr/>
            <p:nvPr/>
          </p:nvGrpSpPr>
          <p:grpSpPr>
            <a:xfrm>
              <a:off x="867213" y="2340023"/>
              <a:ext cx="495649" cy="504372"/>
              <a:chOff x="2234144" y="2001079"/>
              <a:chExt cx="588627" cy="516834"/>
            </a:xfrm>
          </p:grpSpPr>
          <p:sp>
            <p:nvSpPr>
              <p:cNvPr id="144" name="Oval 13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234144" y="2038386"/>
                <a:ext cx="588627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39" name="Straight Connector 138"/>
            <p:cNvCxnSpPr/>
            <p:nvPr/>
          </p:nvCxnSpPr>
          <p:spPr>
            <a:xfrm rot="5400000">
              <a:off x="1378616" y="1681317"/>
              <a:ext cx="391826" cy="92558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38"/>
            <p:cNvGrpSpPr/>
            <p:nvPr/>
          </p:nvGrpSpPr>
          <p:grpSpPr>
            <a:xfrm>
              <a:off x="2814595" y="2370279"/>
              <a:ext cx="495650" cy="504372"/>
              <a:chOff x="2234843" y="2001080"/>
              <a:chExt cx="588629" cy="516834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252870" y="2001080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3" name="Rectangle 23"/>
              <p:cNvSpPr/>
              <p:nvPr/>
            </p:nvSpPr>
            <p:spPr>
              <a:xfrm>
                <a:off x="2234843" y="2038386"/>
                <a:ext cx="588629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57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41" name="Straight Connector 140"/>
            <p:cNvCxnSpPr/>
            <p:nvPr/>
          </p:nvCxnSpPr>
          <p:spPr>
            <a:xfrm rot="16200000" flipV="1">
              <a:off x="2502949" y="1814694"/>
              <a:ext cx="437088" cy="67408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30"/>
            <p:cNvGrpSpPr/>
            <p:nvPr/>
          </p:nvGrpSpPr>
          <p:grpSpPr>
            <a:xfrm>
              <a:off x="305793" y="3185238"/>
              <a:ext cx="495650" cy="504372"/>
              <a:chOff x="2250115" y="2001079"/>
              <a:chExt cx="588628" cy="516834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250115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25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22" name="Straight Connector 121"/>
            <p:cNvCxnSpPr/>
            <p:nvPr/>
          </p:nvCxnSpPr>
          <p:spPr>
            <a:xfrm rot="5400000">
              <a:off x="513574" y="2762016"/>
              <a:ext cx="446516" cy="39992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38"/>
            <p:cNvGrpSpPr/>
            <p:nvPr/>
          </p:nvGrpSpPr>
          <p:grpSpPr>
            <a:xfrm>
              <a:off x="1319144" y="3202501"/>
              <a:ext cx="457514" cy="504372"/>
              <a:chOff x="2252870" y="2001079"/>
              <a:chExt cx="543339" cy="51683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282057" y="2038386"/>
                <a:ext cx="495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29" name="Straight Connector 128"/>
            <p:cNvCxnSpPr/>
            <p:nvPr/>
          </p:nvCxnSpPr>
          <p:spPr>
            <a:xfrm rot="16200000" flipV="1">
              <a:off x="1206430" y="2861030"/>
              <a:ext cx="388125" cy="29481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30"/>
            <p:cNvGrpSpPr/>
            <p:nvPr/>
          </p:nvGrpSpPr>
          <p:grpSpPr>
            <a:xfrm>
              <a:off x="2375743" y="3250743"/>
              <a:ext cx="495650" cy="504372"/>
              <a:chOff x="2234144" y="2001079"/>
              <a:chExt cx="588628" cy="516834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2252865" y="2001079"/>
                <a:ext cx="543338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234144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48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33" name="Straight Connector 132"/>
            <p:cNvCxnSpPr>
              <a:stCxn id="142" idx="3"/>
            </p:cNvCxnSpPr>
            <p:nvPr/>
          </p:nvCxnSpPr>
          <p:spPr>
            <a:xfrm rot="5400000">
              <a:off x="2533543" y="2887511"/>
              <a:ext cx="449957" cy="27650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36"/>
          <p:cNvGrpSpPr/>
          <p:nvPr/>
        </p:nvGrpSpPr>
        <p:grpSpPr>
          <a:xfrm>
            <a:off x="4778345" y="1458057"/>
            <a:ext cx="3004452" cy="2237426"/>
            <a:chOff x="305793" y="1517689"/>
            <a:chExt cx="3004452" cy="2237426"/>
          </a:xfrm>
        </p:grpSpPr>
        <p:grpSp>
          <p:nvGrpSpPr>
            <p:cNvPr id="14" name="Group 19"/>
            <p:cNvGrpSpPr/>
            <p:nvPr/>
          </p:nvGrpSpPr>
          <p:grpSpPr>
            <a:xfrm>
              <a:off x="1954555" y="1517689"/>
              <a:ext cx="495649" cy="504372"/>
              <a:chOff x="2234141" y="2001079"/>
              <a:chExt cx="588627" cy="516834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2234141" y="2038386"/>
                <a:ext cx="588627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92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30"/>
            <p:cNvGrpSpPr/>
            <p:nvPr/>
          </p:nvGrpSpPr>
          <p:grpSpPr>
            <a:xfrm>
              <a:off x="867213" y="2340023"/>
              <a:ext cx="495649" cy="504372"/>
              <a:chOff x="2234144" y="2001079"/>
              <a:chExt cx="588627" cy="516834"/>
            </a:xfrm>
          </p:grpSpPr>
          <p:sp>
            <p:nvSpPr>
              <p:cNvPr id="180" name="Oval 13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234144" y="2038386"/>
                <a:ext cx="588627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48" name="Straight Connector 147"/>
            <p:cNvCxnSpPr/>
            <p:nvPr/>
          </p:nvCxnSpPr>
          <p:spPr>
            <a:xfrm rot="5400000">
              <a:off x="1378616" y="1681317"/>
              <a:ext cx="391826" cy="92558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38"/>
            <p:cNvGrpSpPr/>
            <p:nvPr/>
          </p:nvGrpSpPr>
          <p:grpSpPr>
            <a:xfrm>
              <a:off x="2814595" y="2370279"/>
              <a:ext cx="495650" cy="504372"/>
              <a:chOff x="2234843" y="2001080"/>
              <a:chExt cx="588629" cy="516834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2252870" y="2001080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9" name="Rectangle 23"/>
              <p:cNvSpPr/>
              <p:nvPr/>
            </p:nvSpPr>
            <p:spPr>
              <a:xfrm>
                <a:off x="2234843" y="2038386"/>
                <a:ext cx="588629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57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50" name="Straight Connector 149"/>
            <p:cNvCxnSpPr/>
            <p:nvPr/>
          </p:nvCxnSpPr>
          <p:spPr>
            <a:xfrm rot="16200000" flipV="1">
              <a:off x="2502949" y="1814694"/>
              <a:ext cx="437088" cy="67408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30"/>
            <p:cNvGrpSpPr/>
            <p:nvPr/>
          </p:nvGrpSpPr>
          <p:grpSpPr>
            <a:xfrm>
              <a:off x="305793" y="3185238"/>
              <a:ext cx="495650" cy="504372"/>
              <a:chOff x="2250115" y="2001079"/>
              <a:chExt cx="588628" cy="516834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2250115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25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52" name="Straight Connector 151"/>
            <p:cNvCxnSpPr/>
            <p:nvPr/>
          </p:nvCxnSpPr>
          <p:spPr>
            <a:xfrm rot="5400000">
              <a:off x="513574" y="2762016"/>
              <a:ext cx="446516" cy="39992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38"/>
            <p:cNvGrpSpPr/>
            <p:nvPr/>
          </p:nvGrpSpPr>
          <p:grpSpPr>
            <a:xfrm>
              <a:off x="1319144" y="3202501"/>
              <a:ext cx="457514" cy="504372"/>
              <a:chOff x="2252870" y="2001079"/>
              <a:chExt cx="543339" cy="516834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2282057" y="2038386"/>
                <a:ext cx="495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55" name="Straight Connector 154"/>
            <p:cNvCxnSpPr/>
            <p:nvPr/>
          </p:nvCxnSpPr>
          <p:spPr>
            <a:xfrm rot="16200000" flipV="1">
              <a:off x="1206430" y="2861030"/>
              <a:ext cx="388125" cy="29481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30"/>
            <p:cNvGrpSpPr/>
            <p:nvPr/>
          </p:nvGrpSpPr>
          <p:grpSpPr>
            <a:xfrm>
              <a:off x="2375743" y="3250743"/>
              <a:ext cx="495650" cy="504372"/>
              <a:chOff x="2234144" y="2001079"/>
              <a:chExt cx="588628" cy="516834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2252865" y="2001079"/>
                <a:ext cx="543338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2234144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48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62" name="Straight Connector 161"/>
            <p:cNvCxnSpPr>
              <a:stCxn id="178" idx="3"/>
            </p:cNvCxnSpPr>
            <p:nvPr/>
          </p:nvCxnSpPr>
          <p:spPr>
            <a:xfrm rot="5400000">
              <a:off x="2533543" y="2887511"/>
              <a:ext cx="449957" cy="27650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Straight Connector 187"/>
          <p:cNvCxnSpPr/>
          <p:nvPr/>
        </p:nvCxnSpPr>
        <p:spPr>
          <a:xfrm rot="16200000" flipV="1">
            <a:off x="7643851" y="2811024"/>
            <a:ext cx="385375" cy="28922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30"/>
          <p:cNvGrpSpPr/>
          <p:nvPr/>
        </p:nvGrpSpPr>
        <p:grpSpPr>
          <a:xfrm>
            <a:off x="7756111" y="3144726"/>
            <a:ext cx="495650" cy="504372"/>
            <a:chOff x="2234141" y="2001079"/>
            <a:chExt cx="588627" cy="516834"/>
          </a:xfrm>
        </p:grpSpPr>
        <p:sp>
          <p:nvSpPr>
            <p:cNvPr id="193" name="Oval 192"/>
            <p:cNvSpPr/>
            <p:nvPr/>
          </p:nvSpPr>
          <p:spPr>
            <a:xfrm>
              <a:off x="2252865" y="2001079"/>
              <a:ext cx="543338" cy="516834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234141" y="2038386"/>
              <a:ext cx="588627" cy="4730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86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Group 214"/>
          <p:cNvGrpSpPr/>
          <p:nvPr/>
        </p:nvGrpSpPr>
        <p:grpSpPr>
          <a:xfrm>
            <a:off x="2240426" y="4135577"/>
            <a:ext cx="3447056" cy="2197086"/>
            <a:chOff x="2412704" y="3830777"/>
            <a:chExt cx="3447056" cy="2197086"/>
          </a:xfrm>
        </p:grpSpPr>
        <p:grpSp>
          <p:nvGrpSpPr>
            <p:cNvPr id="23" name="Group 19"/>
            <p:cNvGrpSpPr/>
            <p:nvPr/>
          </p:nvGrpSpPr>
          <p:grpSpPr>
            <a:xfrm>
              <a:off x="4074332" y="3830777"/>
              <a:ext cx="495650" cy="504372"/>
              <a:chOff x="2234141" y="2001079"/>
              <a:chExt cx="588627" cy="516834"/>
            </a:xfrm>
          </p:grpSpPr>
          <p:sp>
            <p:nvSpPr>
              <p:cNvPr id="267" name="Oval 266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2234141" y="2038386"/>
                <a:ext cx="588627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92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30"/>
            <p:cNvGrpSpPr/>
            <p:nvPr/>
          </p:nvGrpSpPr>
          <p:grpSpPr>
            <a:xfrm>
              <a:off x="2986989" y="4653111"/>
              <a:ext cx="495650" cy="504372"/>
              <a:chOff x="2234141" y="2001079"/>
              <a:chExt cx="588627" cy="516834"/>
            </a:xfrm>
          </p:grpSpPr>
          <p:sp>
            <p:nvSpPr>
              <p:cNvPr id="265" name="Oval 13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234141" y="2038386"/>
                <a:ext cx="588627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60" name="Straight Connector 259"/>
            <p:cNvCxnSpPr/>
            <p:nvPr/>
          </p:nvCxnSpPr>
          <p:spPr>
            <a:xfrm rot="5400000">
              <a:off x="3498390" y="3994405"/>
              <a:ext cx="391826" cy="92558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38"/>
            <p:cNvGrpSpPr/>
            <p:nvPr/>
          </p:nvGrpSpPr>
          <p:grpSpPr>
            <a:xfrm>
              <a:off x="4921119" y="4683367"/>
              <a:ext cx="495650" cy="504372"/>
              <a:chOff x="2219103" y="2001080"/>
              <a:chExt cx="588628" cy="516834"/>
            </a:xfrm>
          </p:grpSpPr>
          <p:sp>
            <p:nvSpPr>
              <p:cNvPr id="263" name="Oval 262"/>
              <p:cNvSpPr/>
              <p:nvPr/>
            </p:nvSpPr>
            <p:spPr>
              <a:xfrm>
                <a:off x="2252870" y="2001080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4" name="Rectangle 23"/>
              <p:cNvSpPr/>
              <p:nvPr/>
            </p:nvSpPr>
            <p:spPr>
              <a:xfrm>
                <a:off x="2219103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86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62" name="Straight Connector 261"/>
            <p:cNvCxnSpPr/>
            <p:nvPr/>
          </p:nvCxnSpPr>
          <p:spPr>
            <a:xfrm rot="16200000" flipV="1">
              <a:off x="4622723" y="4127782"/>
              <a:ext cx="437088" cy="67408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30"/>
            <p:cNvGrpSpPr/>
            <p:nvPr/>
          </p:nvGrpSpPr>
          <p:grpSpPr>
            <a:xfrm>
              <a:off x="2412704" y="5498326"/>
              <a:ext cx="495650" cy="504372"/>
              <a:chOff x="2234843" y="2001079"/>
              <a:chExt cx="588629" cy="516834"/>
            </a:xfrm>
          </p:grpSpPr>
          <p:sp>
            <p:nvSpPr>
              <p:cNvPr id="270" name="Oval 269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2234843" y="2038386"/>
                <a:ext cx="588629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25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72" name="Straight Connector 271"/>
            <p:cNvCxnSpPr/>
            <p:nvPr/>
          </p:nvCxnSpPr>
          <p:spPr>
            <a:xfrm rot="5400000">
              <a:off x="2633348" y="5075104"/>
              <a:ext cx="446516" cy="39992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38"/>
            <p:cNvGrpSpPr/>
            <p:nvPr/>
          </p:nvGrpSpPr>
          <p:grpSpPr>
            <a:xfrm>
              <a:off x="3478465" y="5438806"/>
              <a:ext cx="457514" cy="504372"/>
              <a:chOff x="2252870" y="2001079"/>
              <a:chExt cx="543339" cy="516834"/>
            </a:xfrm>
          </p:grpSpPr>
          <p:sp>
            <p:nvSpPr>
              <p:cNvPr id="274" name="Oval 273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2282057" y="2038386"/>
                <a:ext cx="495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76" name="Straight Connector 275"/>
            <p:cNvCxnSpPr/>
            <p:nvPr/>
          </p:nvCxnSpPr>
          <p:spPr>
            <a:xfrm rot="16200000" flipV="1">
              <a:off x="3365751" y="5097335"/>
              <a:ext cx="388125" cy="29481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30"/>
            <p:cNvGrpSpPr/>
            <p:nvPr/>
          </p:nvGrpSpPr>
          <p:grpSpPr>
            <a:xfrm>
              <a:off x="4535649" y="5487048"/>
              <a:ext cx="495650" cy="504372"/>
              <a:chOff x="2219105" y="2001079"/>
              <a:chExt cx="588629" cy="516834"/>
            </a:xfrm>
          </p:grpSpPr>
          <p:sp>
            <p:nvSpPr>
              <p:cNvPr id="278" name="Oval 277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2219105" y="2038386"/>
                <a:ext cx="588629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48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80" name="Straight Connector 279"/>
            <p:cNvCxnSpPr/>
            <p:nvPr/>
          </p:nvCxnSpPr>
          <p:spPr>
            <a:xfrm rot="5400000">
              <a:off x="4713528" y="5175253"/>
              <a:ext cx="391106" cy="23248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16200000" flipV="1">
              <a:off x="5251850" y="5189789"/>
              <a:ext cx="385375" cy="28922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30"/>
            <p:cNvGrpSpPr/>
            <p:nvPr/>
          </p:nvGrpSpPr>
          <p:grpSpPr>
            <a:xfrm>
              <a:off x="5364110" y="5523491"/>
              <a:ext cx="495650" cy="504372"/>
              <a:chOff x="2234141" y="2001079"/>
              <a:chExt cx="588627" cy="516834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2252865" y="2001079"/>
                <a:ext cx="543338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2234141" y="2038386"/>
                <a:ext cx="588627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57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9" grpId="0"/>
      <p:bldP spid="136" grpId="0"/>
      <p:bldP spid="28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30033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Heap Construction – Top Down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75663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69" y="822572"/>
            <a:ext cx="8085908" cy="5719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Top Down Heap Construction: 25, 57, 48, 37, 12, 92, 86, 33</a:t>
            </a:r>
          </a:p>
          <a:p>
            <a:pPr marL="457200" indent="-457200" algn="just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Here, n=8</a:t>
            </a:r>
          </a:p>
          <a:p>
            <a:pPr marL="457200" indent="-457200" algn="just">
              <a:lnSpc>
                <a:spcPts val="24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-845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469608" y="1384160"/>
            <a:ext cx="1287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Insert 33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85899" y="6038528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Heap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071060" y="3580715"/>
            <a:ext cx="2068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25&lt;33,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Heapify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4" name="Right Arrow 283"/>
          <p:cNvSpPr/>
          <p:nvPr/>
        </p:nvSpPr>
        <p:spPr>
          <a:xfrm>
            <a:off x="448234" y="4920066"/>
            <a:ext cx="672353" cy="36307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5" name="Straight Arrow Connector 284"/>
          <p:cNvCxnSpPr/>
          <p:nvPr/>
        </p:nvCxnSpPr>
        <p:spPr>
          <a:xfrm rot="5400000" flipH="1" flipV="1">
            <a:off x="5075587" y="3260039"/>
            <a:ext cx="278295" cy="25179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5401189" y="1179765"/>
            <a:ext cx="3499920" cy="2237426"/>
            <a:chOff x="5401189" y="1179765"/>
            <a:chExt cx="3499920" cy="2237426"/>
          </a:xfrm>
        </p:grpSpPr>
        <p:grpSp>
          <p:nvGrpSpPr>
            <p:cNvPr id="14" name="Group 19"/>
            <p:cNvGrpSpPr/>
            <p:nvPr/>
          </p:nvGrpSpPr>
          <p:grpSpPr>
            <a:xfrm>
              <a:off x="7049951" y="1179765"/>
              <a:ext cx="495649" cy="504372"/>
              <a:chOff x="2234141" y="2001079"/>
              <a:chExt cx="588627" cy="516834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2234141" y="2038386"/>
                <a:ext cx="588627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92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30"/>
            <p:cNvGrpSpPr/>
            <p:nvPr/>
          </p:nvGrpSpPr>
          <p:grpSpPr>
            <a:xfrm>
              <a:off x="5962609" y="2002099"/>
              <a:ext cx="495649" cy="504372"/>
              <a:chOff x="2234144" y="2001079"/>
              <a:chExt cx="588627" cy="516834"/>
            </a:xfrm>
          </p:grpSpPr>
          <p:sp>
            <p:nvSpPr>
              <p:cNvPr id="180" name="Oval 13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234144" y="2038386"/>
                <a:ext cx="588627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48" name="Straight Connector 147"/>
            <p:cNvCxnSpPr/>
            <p:nvPr/>
          </p:nvCxnSpPr>
          <p:spPr>
            <a:xfrm rot="5400000">
              <a:off x="6474012" y="1343393"/>
              <a:ext cx="391826" cy="92558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38"/>
            <p:cNvGrpSpPr/>
            <p:nvPr/>
          </p:nvGrpSpPr>
          <p:grpSpPr>
            <a:xfrm>
              <a:off x="7909989" y="2032355"/>
              <a:ext cx="495650" cy="504372"/>
              <a:chOff x="2234845" y="2001080"/>
              <a:chExt cx="588630" cy="516834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2252870" y="2001080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9" name="Rectangle 23"/>
              <p:cNvSpPr/>
              <p:nvPr/>
            </p:nvSpPr>
            <p:spPr>
              <a:xfrm>
                <a:off x="2234845" y="2038386"/>
                <a:ext cx="588630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86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50" name="Straight Connector 149"/>
            <p:cNvCxnSpPr/>
            <p:nvPr/>
          </p:nvCxnSpPr>
          <p:spPr>
            <a:xfrm rot="16200000" flipV="1">
              <a:off x="7598345" y="1476770"/>
              <a:ext cx="437088" cy="67408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30"/>
            <p:cNvGrpSpPr/>
            <p:nvPr/>
          </p:nvGrpSpPr>
          <p:grpSpPr>
            <a:xfrm>
              <a:off x="5401189" y="2847314"/>
              <a:ext cx="495650" cy="504372"/>
              <a:chOff x="2250115" y="2001079"/>
              <a:chExt cx="588628" cy="516834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2250115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25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52" name="Straight Connector 151"/>
            <p:cNvCxnSpPr/>
            <p:nvPr/>
          </p:nvCxnSpPr>
          <p:spPr>
            <a:xfrm rot="5400000">
              <a:off x="5608970" y="2424092"/>
              <a:ext cx="446516" cy="39992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38"/>
            <p:cNvGrpSpPr/>
            <p:nvPr/>
          </p:nvGrpSpPr>
          <p:grpSpPr>
            <a:xfrm>
              <a:off x="6414540" y="2864577"/>
              <a:ext cx="457514" cy="504372"/>
              <a:chOff x="2252870" y="2001079"/>
              <a:chExt cx="543339" cy="516834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2282057" y="2038386"/>
                <a:ext cx="495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55" name="Straight Connector 154"/>
            <p:cNvCxnSpPr/>
            <p:nvPr/>
          </p:nvCxnSpPr>
          <p:spPr>
            <a:xfrm rot="16200000" flipV="1">
              <a:off x="6301826" y="2523106"/>
              <a:ext cx="388125" cy="29481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30"/>
            <p:cNvGrpSpPr/>
            <p:nvPr/>
          </p:nvGrpSpPr>
          <p:grpSpPr>
            <a:xfrm>
              <a:off x="7471139" y="2912819"/>
              <a:ext cx="495650" cy="504372"/>
              <a:chOff x="2234144" y="2001079"/>
              <a:chExt cx="588628" cy="516834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2252865" y="2001079"/>
                <a:ext cx="543338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2234144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48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62" name="Straight Connector 161"/>
            <p:cNvCxnSpPr>
              <a:stCxn id="178" idx="3"/>
            </p:cNvCxnSpPr>
            <p:nvPr/>
          </p:nvCxnSpPr>
          <p:spPr>
            <a:xfrm rot="5400000">
              <a:off x="7628939" y="2549587"/>
              <a:ext cx="449957" cy="27650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V="1">
              <a:off x="8293199" y="2506228"/>
              <a:ext cx="385375" cy="28922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30"/>
            <p:cNvGrpSpPr/>
            <p:nvPr/>
          </p:nvGrpSpPr>
          <p:grpSpPr>
            <a:xfrm>
              <a:off x="8405459" y="2839930"/>
              <a:ext cx="495650" cy="504372"/>
              <a:chOff x="2234141" y="2001079"/>
              <a:chExt cx="588627" cy="516834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2252865" y="2001079"/>
                <a:ext cx="543338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2234141" y="2038386"/>
                <a:ext cx="588627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57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305793" y="1199641"/>
            <a:ext cx="3446855" cy="2237426"/>
            <a:chOff x="305793" y="1411673"/>
            <a:chExt cx="3446855" cy="2237426"/>
          </a:xfrm>
        </p:grpSpPr>
        <p:grpSp>
          <p:nvGrpSpPr>
            <p:cNvPr id="3" name="Group 19"/>
            <p:cNvGrpSpPr/>
            <p:nvPr/>
          </p:nvGrpSpPr>
          <p:grpSpPr>
            <a:xfrm>
              <a:off x="1954558" y="1411673"/>
              <a:ext cx="495650" cy="504372"/>
              <a:chOff x="2234141" y="2001079"/>
              <a:chExt cx="588627" cy="51683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234141" y="2038386"/>
                <a:ext cx="588627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92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" name="Group 30"/>
            <p:cNvGrpSpPr/>
            <p:nvPr/>
          </p:nvGrpSpPr>
          <p:grpSpPr>
            <a:xfrm>
              <a:off x="867213" y="2234007"/>
              <a:ext cx="495649" cy="504372"/>
              <a:chOff x="2234144" y="2001079"/>
              <a:chExt cx="588627" cy="516834"/>
            </a:xfrm>
          </p:grpSpPr>
          <p:sp>
            <p:nvSpPr>
              <p:cNvPr id="144" name="Oval 13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234144" y="2038386"/>
                <a:ext cx="588627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39" name="Straight Connector 138"/>
            <p:cNvCxnSpPr/>
            <p:nvPr/>
          </p:nvCxnSpPr>
          <p:spPr>
            <a:xfrm rot="5400000">
              <a:off x="1378616" y="1575301"/>
              <a:ext cx="391826" cy="92558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38"/>
            <p:cNvGrpSpPr/>
            <p:nvPr/>
          </p:nvGrpSpPr>
          <p:grpSpPr>
            <a:xfrm>
              <a:off x="2814593" y="2264263"/>
              <a:ext cx="495650" cy="504372"/>
              <a:chOff x="2234845" y="2001080"/>
              <a:chExt cx="588630" cy="516834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252870" y="2001080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3" name="Rectangle 23"/>
              <p:cNvSpPr/>
              <p:nvPr/>
            </p:nvSpPr>
            <p:spPr>
              <a:xfrm>
                <a:off x="2234845" y="2038386"/>
                <a:ext cx="588630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86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41" name="Straight Connector 140"/>
            <p:cNvCxnSpPr/>
            <p:nvPr/>
          </p:nvCxnSpPr>
          <p:spPr>
            <a:xfrm rot="16200000" flipV="1">
              <a:off x="2502949" y="1708678"/>
              <a:ext cx="437088" cy="67408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30"/>
            <p:cNvGrpSpPr/>
            <p:nvPr/>
          </p:nvGrpSpPr>
          <p:grpSpPr>
            <a:xfrm>
              <a:off x="305793" y="3079222"/>
              <a:ext cx="495650" cy="504372"/>
              <a:chOff x="2250115" y="2001079"/>
              <a:chExt cx="588628" cy="516834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250115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25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22" name="Straight Connector 121"/>
            <p:cNvCxnSpPr/>
            <p:nvPr/>
          </p:nvCxnSpPr>
          <p:spPr>
            <a:xfrm rot="5400000">
              <a:off x="513574" y="2656000"/>
              <a:ext cx="446516" cy="39992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38"/>
            <p:cNvGrpSpPr/>
            <p:nvPr/>
          </p:nvGrpSpPr>
          <p:grpSpPr>
            <a:xfrm>
              <a:off x="1319144" y="3096485"/>
              <a:ext cx="457514" cy="504372"/>
              <a:chOff x="2252870" y="2001079"/>
              <a:chExt cx="543339" cy="51683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282057" y="2038386"/>
                <a:ext cx="495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29" name="Straight Connector 128"/>
            <p:cNvCxnSpPr/>
            <p:nvPr/>
          </p:nvCxnSpPr>
          <p:spPr>
            <a:xfrm rot="16200000" flipV="1">
              <a:off x="1206430" y="2755014"/>
              <a:ext cx="388125" cy="29481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30"/>
            <p:cNvGrpSpPr/>
            <p:nvPr/>
          </p:nvGrpSpPr>
          <p:grpSpPr>
            <a:xfrm>
              <a:off x="2375743" y="3144727"/>
              <a:ext cx="495650" cy="504372"/>
              <a:chOff x="2234144" y="2001079"/>
              <a:chExt cx="588628" cy="516834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2252865" y="2001079"/>
                <a:ext cx="543338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234144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48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33" name="Straight Connector 132"/>
            <p:cNvCxnSpPr>
              <a:stCxn id="142" idx="3"/>
            </p:cNvCxnSpPr>
            <p:nvPr/>
          </p:nvCxnSpPr>
          <p:spPr>
            <a:xfrm rot="5400000">
              <a:off x="2533543" y="2781495"/>
              <a:ext cx="449957" cy="27650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V="1">
              <a:off x="3144738" y="2764641"/>
              <a:ext cx="385375" cy="28922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30"/>
            <p:cNvGrpSpPr/>
            <p:nvPr/>
          </p:nvGrpSpPr>
          <p:grpSpPr>
            <a:xfrm>
              <a:off x="3256998" y="3098343"/>
              <a:ext cx="495650" cy="504372"/>
              <a:chOff x="2234141" y="2001079"/>
              <a:chExt cx="588627" cy="516834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52865" y="2001079"/>
                <a:ext cx="543338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234141" y="2038386"/>
                <a:ext cx="588627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57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97" name="Straight Connector 96"/>
          <p:cNvCxnSpPr/>
          <p:nvPr/>
        </p:nvCxnSpPr>
        <p:spPr>
          <a:xfrm rot="5400000" flipH="1" flipV="1">
            <a:off x="5104891" y="3273426"/>
            <a:ext cx="394899" cy="34162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30"/>
          <p:cNvGrpSpPr/>
          <p:nvPr/>
        </p:nvGrpSpPr>
        <p:grpSpPr>
          <a:xfrm>
            <a:off x="4887006" y="3641685"/>
            <a:ext cx="495650" cy="504372"/>
            <a:chOff x="2234141" y="2001079"/>
            <a:chExt cx="588627" cy="516834"/>
          </a:xfrm>
        </p:grpSpPr>
        <p:sp>
          <p:nvSpPr>
            <p:cNvPr id="99" name="Oval 98"/>
            <p:cNvSpPr/>
            <p:nvPr/>
          </p:nvSpPr>
          <p:spPr>
            <a:xfrm>
              <a:off x="2252865" y="2001079"/>
              <a:ext cx="543338" cy="516834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34141" y="2038386"/>
              <a:ext cx="588627" cy="4730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04727" y="3738017"/>
            <a:ext cx="3974383" cy="2985583"/>
            <a:chOff x="904727" y="3738017"/>
            <a:chExt cx="3974383" cy="2985583"/>
          </a:xfrm>
        </p:grpSpPr>
        <p:grpSp>
          <p:nvGrpSpPr>
            <p:cNvPr id="23" name="Group 19"/>
            <p:cNvGrpSpPr/>
            <p:nvPr/>
          </p:nvGrpSpPr>
          <p:grpSpPr>
            <a:xfrm>
              <a:off x="3093682" y="3738017"/>
              <a:ext cx="495650" cy="504372"/>
              <a:chOff x="2234141" y="2001079"/>
              <a:chExt cx="588627" cy="516834"/>
            </a:xfrm>
          </p:grpSpPr>
          <p:sp>
            <p:nvSpPr>
              <p:cNvPr id="267" name="Oval 266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2234141" y="2038386"/>
                <a:ext cx="588627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92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30"/>
            <p:cNvGrpSpPr/>
            <p:nvPr/>
          </p:nvGrpSpPr>
          <p:grpSpPr>
            <a:xfrm>
              <a:off x="2006339" y="4560351"/>
              <a:ext cx="495650" cy="504372"/>
              <a:chOff x="2234141" y="2001079"/>
              <a:chExt cx="588627" cy="516834"/>
            </a:xfrm>
          </p:grpSpPr>
          <p:sp>
            <p:nvSpPr>
              <p:cNvPr id="265" name="Oval 13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234141" y="2038386"/>
                <a:ext cx="588627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60" name="Straight Connector 259"/>
            <p:cNvCxnSpPr/>
            <p:nvPr/>
          </p:nvCxnSpPr>
          <p:spPr>
            <a:xfrm rot="5400000">
              <a:off x="2517740" y="3901645"/>
              <a:ext cx="391826" cy="92558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38"/>
            <p:cNvGrpSpPr/>
            <p:nvPr/>
          </p:nvGrpSpPr>
          <p:grpSpPr>
            <a:xfrm>
              <a:off x="3940469" y="4590607"/>
              <a:ext cx="495650" cy="504372"/>
              <a:chOff x="2219103" y="2001080"/>
              <a:chExt cx="588628" cy="516834"/>
            </a:xfrm>
          </p:grpSpPr>
          <p:sp>
            <p:nvSpPr>
              <p:cNvPr id="263" name="Oval 262"/>
              <p:cNvSpPr/>
              <p:nvPr/>
            </p:nvSpPr>
            <p:spPr>
              <a:xfrm>
                <a:off x="2252870" y="2001080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4" name="Rectangle 23"/>
              <p:cNvSpPr/>
              <p:nvPr/>
            </p:nvSpPr>
            <p:spPr>
              <a:xfrm>
                <a:off x="2219103" y="2038386"/>
                <a:ext cx="588628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86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62" name="Straight Connector 261"/>
            <p:cNvCxnSpPr/>
            <p:nvPr/>
          </p:nvCxnSpPr>
          <p:spPr>
            <a:xfrm rot="16200000" flipV="1">
              <a:off x="3642073" y="4035022"/>
              <a:ext cx="437088" cy="67408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30"/>
            <p:cNvGrpSpPr/>
            <p:nvPr/>
          </p:nvGrpSpPr>
          <p:grpSpPr>
            <a:xfrm>
              <a:off x="1432052" y="5405566"/>
              <a:ext cx="495650" cy="504372"/>
              <a:chOff x="2234845" y="2001079"/>
              <a:chExt cx="588630" cy="516834"/>
            </a:xfrm>
          </p:grpSpPr>
          <p:sp>
            <p:nvSpPr>
              <p:cNvPr id="270" name="Oval 269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2234845" y="2038386"/>
                <a:ext cx="588630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72" name="Straight Connector 271"/>
            <p:cNvCxnSpPr/>
            <p:nvPr/>
          </p:nvCxnSpPr>
          <p:spPr>
            <a:xfrm rot="5400000">
              <a:off x="1652698" y="4982344"/>
              <a:ext cx="446516" cy="39992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38"/>
            <p:cNvGrpSpPr/>
            <p:nvPr/>
          </p:nvGrpSpPr>
          <p:grpSpPr>
            <a:xfrm>
              <a:off x="2497815" y="5346046"/>
              <a:ext cx="457514" cy="504372"/>
              <a:chOff x="2252870" y="2001079"/>
              <a:chExt cx="543339" cy="516834"/>
            </a:xfrm>
          </p:grpSpPr>
          <p:sp>
            <p:nvSpPr>
              <p:cNvPr id="274" name="Oval 273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2282057" y="2038386"/>
                <a:ext cx="495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76" name="Straight Connector 275"/>
            <p:cNvCxnSpPr/>
            <p:nvPr/>
          </p:nvCxnSpPr>
          <p:spPr>
            <a:xfrm rot="16200000" flipV="1">
              <a:off x="2385101" y="5004575"/>
              <a:ext cx="388125" cy="29481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30"/>
            <p:cNvGrpSpPr/>
            <p:nvPr/>
          </p:nvGrpSpPr>
          <p:grpSpPr>
            <a:xfrm>
              <a:off x="3554999" y="5394288"/>
              <a:ext cx="495650" cy="504372"/>
              <a:chOff x="2219105" y="2001079"/>
              <a:chExt cx="588629" cy="516834"/>
            </a:xfrm>
          </p:grpSpPr>
          <p:sp>
            <p:nvSpPr>
              <p:cNvPr id="278" name="Oval 277"/>
              <p:cNvSpPr/>
              <p:nvPr/>
            </p:nvSpPr>
            <p:spPr>
              <a:xfrm>
                <a:off x="2252870" y="2001079"/>
                <a:ext cx="543339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2219105" y="2038386"/>
                <a:ext cx="588629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48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80" name="Straight Connector 279"/>
            <p:cNvCxnSpPr/>
            <p:nvPr/>
          </p:nvCxnSpPr>
          <p:spPr>
            <a:xfrm rot="5400000">
              <a:off x="3732878" y="5082493"/>
              <a:ext cx="391106" cy="23248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16200000" flipV="1">
              <a:off x="4271200" y="5097029"/>
              <a:ext cx="385375" cy="28922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30"/>
            <p:cNvGrpSpPr/>
            <p:nvPr/>
          </p:nvGrpSpPr>
          <p:grpSpPr>
            <a:xfrm>
              <a:off x="4383460" y="5430731"/>
              <a:ext cx="495650" cy="504372"/>
              <a:chOff x="2234141" y="2001079"/>
              <a:chExt cx="588627" cy="516834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2252865" y="2001079"/>
                <a:ext cx="543338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2234141" y="2038386"/>
                <a:ext cx="588627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57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1122612" y="5850969"/>
              <a:ext cx="394899" cy="34162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30"/>
            <p:cNvGrpSpPr/>
            <p:nvPr/>
          </p:nvGrpSpPr>
          <p:grpSpPr>
            <a:xfrm>
              <a:off x="904727" y="6219228"/>
              <a:ext cx="495650" cy="504372"/>
              <a:chOff x="2234141" y="2001079"/>
              <a:chExt cx="588627" cy="51683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2252865" y="2001079"/>
                <a:ext cx="543338" cy="51683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234141" y="2038386"/>
                <a:ext cx="588627" cy="47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25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9" grpId="0"/>
      <p:bldP spid="136" grpId="0"/>
      <p:bldP spid="2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Heap Construction – Top Down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86517"/>
            <a:ext cx="7638047" cy="421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First, attach a new node with key </a:t>
            </a:r>
            <a:r>
              <a:rPr lang="en-AU" sz="2400" i="1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K 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in it after the last leaf of the existing heap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Then sift </a:t>
            </a:r>
            <a:r>
              <a:rPr lang="en-AU" sz="2400" i="1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K 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up to its appropriate place in the new heap as follows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Compare </a:t>
            </a:r>
            <a:r>
              <a:rPr lang="en-AU" sz="2400" i="1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K 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with its parent's key: if the latter is greater than or equal to </a:t>
            </a:r>
            <a:r>
              <a:rPr lang="en-AU" sz="2400" i="1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K, 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stop (the structure is a heap); 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otherwise, swap these two keys and compare </a:t>
            </a:r>
            <a:r>
              <a:rPr lang="en-AU" sz="2400" i="1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K 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with its new parent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This swapping continues until </a:t>
            </a:r>
            <a:r>
              <a:rPr lang="en-AU" sz="2400" i="1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K 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is not greater than its last parent or it reaches the root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shylaja.sharath@pes.edu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endParaRPr lang="en-US" sz="2400" b="1" dirty="0" smtClean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81316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Heap: Definition and Implementation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Heap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21202"/>
            <a:ext cx="7638047" cy="463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Definition: A heap can be defined as a binary tree with keys assigned to its nodes (one key per node) provided the following two conditions are met: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The tree's shape requirement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- The binary tree is essentially complete, that is, all its levels are full except possibly the last level, where only some rightmost leaves may be missing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The parental dominance requirement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- The key at each node is greater than or equal to the keys at its children. (This condition is considered automatically satisfied for all leaves.)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Heap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05" y="1315186"/>
            <a:ext cx="7638047" cy="547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Only the topmost Binary Tree is a heap. Why?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08233" y="1378225"/>
            <a:ext cx="3210686" cy="1961322"/>
            <a:chOff x="340896" y="3147754"/>
            <a:chExt cx="3734148" cy="2424785"/>
          </a:xfrm>
        </p:grpSpPr>
        <p:sp>
          <p:nvSpPr>
            <p:cNvPr id="35" name="Oval 34"/>
            <p:cNvSpPr/>
            <p:nvPr/>
          </p:nvSpPr>
          <p:spPr>
            <a:xfrm>
              <a:off x="2176320" y="3147754"/>
              <a:ext cx="835243" cy="688114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8" name="Straight Connector 37"/>
            <p:cNvCxnSpPr>
              <a:stCxn id="35" idx="5"/>
              <a:endCxn id="105" idx="0"/>
            </p:cNvCxnSpPr>
            <p:nvPr/>
          </p:nvCxnSpPr>
          <p:spPr>
            <a:xfrm rot="16200000" flipH="1">
              <a:off x="3140633" y="3483708"/>
              <a:ext cx="353201" cy="8559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05" idx="3"/>
              <a:endCxn id="107" idx="0"/>
            </p:cNvCxnSpPr>
            <p:nvPr/>
          </p:nvCxnSpPr>
          <p:spPr>
            <a:xfrm rot="5400000">
              <a:off x="3132590" y="4663039"/>
              <a:ext cx="501698" cy="2571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5" idx="3"/>
              <a:endCxn id="97" idx="0"/>
            </p:cNvCxnSpPr>
            <p:nvPr/>
          </p:nvCxnSpPr>
          <p:spPr>
            <a:xfrm rot="5400000">
              <a:off x="1652635" y="3455545"/>
              <a:ext cx="366453" cy="9255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7" idx="5"/>
              <a:endCxn id="101" idx="0"/>
            </p:cNvCxnSpPr>
            <p:nvPr/>
          </p:nvCxnSpPr>
          <p:spPr>
            <a:xfrm rot="16200000" flipH="1">
              <a:off x="1563521" y="4596786"/>
              <a:ext cx="488447" cy="4028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97" idx="3"/>
              <a:endCxn id="102" idx="0"/>
            </p:cNvCxnSpPr>
            <p:nvPr/>
          </p:nvCxnSpPr>
          <p:spPr>
            <a:xfrm rot="5400000">
              <a:off x="674320" y="4550405"/>
              <a:ext cx="461943" cy="4691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1043260" y="4101549"/>
              <a:ext cx="659644" cy="53008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1679365" y="5042453"/>
              <a:ext cx="659644" cy="53008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340896" y="5015949"/>
              <a:ext cx="659644" cy="53008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3415400" y="4088297"/>
              <a:ext cx="659644" cy="53008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7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2925052" y="5042452"/>
              <a:ext cx="659644" cy="53008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0286" y="3697357"/>
            <a:ext cx="2700479" cy="2385391"/>
            <a:chOff x="1043260" y="3187148"/>
            <a:chExt cx="3031784" cy="2385391"/>
          </a:xfrm>
        </p:grpSpPr>
        <p:sp>
          <p:nvSpPr>
            <p:cNvPr id="115" name="Oval 114"/>
            <p:cNvSpPr/>
            <p:nvPr/>
          </p:nvSpPr>
          <p:spPr>
            <a:xfrm>
              <a:off x="2176320" y="3187148"/>
              <a:ext cx="812630" cy="563217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16" name="Straight Connector 115"/>
            <p:cNvCxnSpPr>
              <a:stCxn id="115" idx="5"/>
              <a:endCxn id="124" idx="0"/>
            </p:cNvCxnSpPr>
            <p:nvPr/>
          </p:nvCxnSpPr>
          <p:spPr>
            <a:xfrm rot="16200000" flipH="1">
              <a:off x="3097376" y="3440450"/>
              <a:ext cx="420413" cy="8752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24" idx="3"/>
              <a:endCxn id="125" idx="0"/>
            </p:cNvCxnSpPr>
            <p:nvPr/>
          </p:nvCxnSpPr>
          <p:spPr>
            <a:xfrm rot="5400000">
              <a:off x="3132590" y="4663039"/>
              <a:ext cx="501698" cy="2571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5" idx="3"/>
              <a:endCxn id="121" idx="0"/>
            </p:cNvCxnSpPr>
            <p:nvPr/>
          </p:nvCxnSpPr>
          <p:spPr>
            <a:xfrm rot="5400000">
              <a:off x="1617372" y="3423594"/>
              <a:ext cx="433665" cy="9222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21" idx="5"/>
              <a:endCxn id="122" idx="0"/>
            </p:cNvCxnSpPr>
            <p:nvPr/>
          </p:nvCxnSpPr>
          <p:spPr>
            <a:xfrm rot="16200000" flipH="1">
              <a:off x="1563521" y="4596786"/>
              <a:ext cx="488447" cy="4028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43260" y="4101549"/>
              <a:ext cx="659644" cy="53008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679365" y="5042453"/>
              <a:ext cx="659644" cy="53008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3415400" y="4088297"/>
              <a:ext cx="659644" cy="53008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7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2925052" y="5042452"/>
              <a:ext cx="659644" cy="53008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320209" y="3591342"/>
            <a:ext cx="3074511" cy="2358886"/>
            <a:chOff x="340896" y="3116809"/>
            <a:chExt cx="3734148" cy="2455730"/>
          </a:xfrm>
        </p:grpSpPr>
        <p:sp>
          <p:nvSpPr>
            <p:cNvPr id="127" name="Oval 126"/>
            <p:cNvSpPr/>
            <p:nvPr/>
          </p:nvSpPr>
          <p:spPr>
            <a:xfrm>
              <a:off x="2176319" y="3116809"/>
              <a:ext cx="889495" cy="633557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8" name="Straight Connector 127"/>
            <p:cNvCxnSpPr>
              <a:stCxn id="127" idx="5"/>
              <a:endCxn id="136" idx="0"/>
            </p:cNvCxnSpPr>
            <p:nvPr/>
          </p:nvCxnSpPr>
          <p:spPr>
            <a:xfrm rot="16200000" flipH="1">
              <a:off x="3125029" y="3468104"/>
              <a:ext cx="430714" cy="8096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36" idx="3"/>
              <a:endCxn id="137" idx="0"/>
            </p:cNvCxnSpPr>
            <p:nvPr/>
          </p:nvCxnSpPr>
          <p:spPr>
            <a:xfrm rot="5400000">
              <a:off x="3132590" y="4663039"/>
              <a:ext cx="501698" cy="2571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27" idx="3"/>
              <a:endCxn id="133" idx="0"/>
            </p:cNvCxnSpPr>
            <p:nvPr/>
          </p:nvCxnSpPr>
          <p:spPr>
            <a:xfrm rot="5400000">
              <a:off x="1617851" y="3412815"/>
              <a:ext cx="443965" cy="9334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33" idx="5"/>
              <a:endCxn id="134" idx="0"/>
            </p:cNvCxnSpPr>
            <p:nvPr/>
          </p:nvCxnSpPr>
          <p:spPr>
            <a:xfrm rot="16200000" flipH="1">
              <a:off x="1563521" y="4596786"/>
              <a:ext cx="488447" cy="4028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3" idx="3"/>
              <a:endCxn id="135" idx="0"/>
            </p:cNvCxnSpPr>
            <p:nvPr/>
          </p:nvCxnSpPr>
          <p:spPr>
            <a:xfrm rot="5400000">
              <a:off x="674320" y="4550405"/>
              <a:ext cx="461943" cy="4691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1043260" y="4101549"/>
              <a:ext cx="659644" cy="53008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1679365" y="5042453"/>
              <a:ext cx="659644" cy="53008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340896" y="5015949"/>
              <a:ext cx="659644" cy="53008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6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3415400" y="4088297"/>
              <a:ext cx="659644" cy="53008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7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2925052" y="5042452"/>
              <a:ext cx="659644" cy="53008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96346" y="3776868"/>
            <a:ext cx="450574" cy="369332"/>
            <a:chOff x="9210261" y="4678017"/>
            <a:chExt cx="450574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9210261" y="4678017"/>
              <a:ext cx="45057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grpSp>
          <p:nvGrpSpPr>
            <p:cNvPr id="45" name="Group 97"/>
            <p:cNvGrpSpPr/>
            <p:nvPr/>
          </p:nvGrpSpPr>
          <p:grpSpPr>
            <a:xfrm>
              <a:off x="9303024" y="4731033"/>
              <a:ext cx="278300" cy="278289"/>
              <a:chOff x="10071651" y="5314128"/>
              <a:chExt cx="278300" cy="278289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10065031" y="5334005"/>
                <a:ext cx="278289" cy="238536"/>
              </a:xfrm>
              <a:prstGeom prst="line">
                <a:avLst/>
              </a:prstGeom>
              <a:ln w="38100">
                <a:solidFill>
                  <a:srgbClr val="B81F0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0071651" y="5327373"/>
                <a:ext cx="278300" cy="251795"/>
              </a:xfrm>
              <a:prstGeom prst="line">
                <a:avLst/>
              </a:prstGeom>
              <a:ln w="38100">
                <a:solidFill>
                  <a:srgbClr val="B81F0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47"/>
          <p:cNvSpPr txBox="1"/>
          <p:nvPr/>
        </p:nvSpPr>
        <p:spPr>
          <a:xfrm>
            <a:off x="7103166" y="1550505"/>
            <a:ext cx="2663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Shape Requirement not satisfied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923180" y="3796747"/>
            <a:ext cx="450574" cy="369332"/>
            <a:chOff x="9210261" y="4678017"/>
            <a:chExt cx="450574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9210261" y="4678017"/>
              <a:ext cx="45057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grpSp>
          <p:nvGrpSpPr>
            <p:cNvPr id="51" name="Group 97"/>
            <p:cNvGrpSpPr/>
            <p:nvPr/>
          </p:nvGrpSpPr>
          <p:grpSpPr>
            <a:xfrm>
              <a:off x="9303024" y="4731033"/>
              <a:ext cx="278300" cy="278289"/>
              <a:chOff x="10071651" y="5314128"/>
              <a:chExt cx="278300" cy="278289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10065031" y="5334005"/>
                <a:ext cx="278289" cy="238536"/>
              </a:xfrm>
              <a:prstGeom prst="line">
                <a:avLst/>
              </a:prstGeom>
              <a:ln w="38100">
                <a:solidFill>
                  <a:srgbClr val="B81F0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071651" y="5327373"/>
                <a:ext cx="278300" cy="251795"/>
              </a:xfrm>
              <a:prstGeom prst="line">
                <a:avLst/>
              </a:prstGeom>
              <a:ln w="38100">
                <a:solidFill>
                  <a:srgbClr val="B81F0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2736574" y="1477617"/>
            <a:ext cx="450574" cy="369332"/>
            <a:chOff x="10502348" y="5506278"/>
            <a:chExt cx="450574" cy="369332"/>
          </a:xfrm>
        </p:grpSpPr>
        <p:cxnSp>
          <p:nvCxnSpPr>
            <p:cNvPr id="55" name="Straight Connector 54"/>
            <p:cNvCxnSpPr/>
            <p:nvPr/>
          </p:nvCxnSpPr>
          <p:spPr>
            <a:xfrm rot="10800000">
              <a:off x="10561987" y="5738192"/>
              <a:ext cx="132519" cy="7951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10661374" y="5572540"/>
              <a:ext cx="251791" cy="21203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502348" y="5506278"/>
              <a:ext cx="450574" cy="36933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109791" y="2312496"/>
            <a:ext cx="2663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Parental dominance not satisfied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Properties of Heap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41" y="1421202"/>
            <a:ext cx="779574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There exists exactly one essentially complete binary tree with n nodes. Its height is equal to ⌊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log</a:t>
            </a:r>
            <a:r>
              <a:rPr lang="en-IN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n⌋</a:t>
            </a:r>
          </a:p>
          <a:p>
            <a:pPr marL="342900" indent="-342900" algn="just">
              <a:buFont typeface="+mj-lt"/>
              <a:buAutoNum type="arabicPeriod"/>
            </a:pPr>
            <a:endParaRPr lang="en-A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The root of a heap always contains its largest element</a:t>
            </a:r>
          </a:p>
          <a:p>
            <a:pPr marL="342900" indent="-342900" algn="just">
              <a:buFont typeface="+mj-lt"/>
              <a:buAutoNum type="arabicPeriod"/>
            </a:pPr>
            <a:endParaRPr lang="en-A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A node of a heap considered with all its descendants is also a heap</a:t>
            </a:r>
          </a:p>
          <a:p>
            <a:pPr marL="342900" indent="-342900" algn="just">
              <a:buFont typeface="+mj-lt"/>
              <a:buAutoNum type="arabicPeriod"/>
            </a:pPr>
            <a:endParaRPr lang="en-A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A heap can be implemented as an array by recording its elements in the top-down, left-to-right fashion. It is convenient to store the heap's elements in positions 1 through n of such an array, leaving H[0] either unused or putting there a sentinel whose value is greater than every element in the heap.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Properties of Heap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21202"/>
            <a:ext cx="768972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In such a representation,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The parental node keys will be in the first ⌊n/2⌋ positions of the array, while the leaf keys will occupy the last ⌈n/2⌉ positions</a:t>
            </a:r>
          </a:p>
          <a:p>
            <a:pPr marL="914400" lvl="1" indent="-457200" algn="just">
              <a:buFont typeface="+mj-lt"/>
              <a:buAutoNum type="alphaLcParenR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just">
              <a:buFont typeface="+mj-lt"/>
              <a:buAutoNum type="alphaLcParenR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The children of a key in the array's parental position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(1 &lt;=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&lt;= ⌊n/2⌋) will be in positions 2i and 2i + 1, and, correspondingly, the parent of a key in position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(2 &lt;=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&lt;= n) will be in position ⌊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/2⌋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30033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Heap Construction – Bottom Up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75663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69" y="822572"/>
            <a:ext cx="8085908" cy="541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Bottom Up Heap Construction: 25, 57, 48, 37, 12, 92, 86, 33</a:t>
            </a:r>
          </a:p>
          <a:p>
            <a:pPr marL="457200" indent="-457200" algn="just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Here, n=8</a:t>
            </a: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-845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31084" y="5243065"/>
            <a:ext cx="43340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At k = 4, v = 37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Compare 37 with its only child 33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37 &gt; 33, it’s a heap at k=4</a:t>
            </a:r>
            <a:endParaRPr lang="en-IN" sz="2400" dirty="0"/>
          </a:p>
        </p:txBody>
      </p:sp>
      <p:sp>
        <p:nvSpPr>
          <p:cNvPr id="77" name="Rectangle 76"/>
          <p:cNvSpPr/>
          <p:nvPr/>
        </p:nvSpPr>
        <p:spPr>
          <a:xfrm>
            <a:off x="1028184" y="4430403"/>
            <a:ext cx="2395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Initial binary tree </a:t>
            </a:r>
            <a:endParaRPr lang="en-IN" sz="2400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4214190" y="1523414"/>
            <a:ext cx="4237243" cy="3041181"/>
            <a:chOff x="121023" y="1452282"/>
            <a:chExt cx="4438558" cy="3041181"/>
          </a:xfrm>
        </p:grpSpPr>
        <p:grpSp>
          <p:nvGrpSpPr>
            <p:cNvPr id="176" name="Group 77"/>
            <p:cNvGrpSpPr/>
            <p:nvPr/>
          </p:nvGrpSpPr>
          <p:grpSpPr>
            <a:xfrm>
              <a:off x="392874" y="1460002"/>
              <a:ext cx="3885957" cy="3033461"/>
              <a:chOff x="344950" y="1290925"/>
              <a:chExt cx="4405608" cy="3108411"/>
            </a:xfrm>
          </p:grpSpPr>
          <p:grpSp>
            <p:nvGrpSpPr>
              <p:cNvPr id="186" name="Group 19"/>
              <p:cNvGrpSpPr/>
              <p:nvPr/>
            </p:nvGrpSpPr>
            <p:grpSpPr>
              <a:xfrm>
                <a:off x="2679013" y="1290925"/>
                <a:ext cx="543339" cy="516834"/>
                <a:chOff x="2252870" y="2001079"/>
                <a:chExt cx="543339" cy="516834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25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87" name="Group 30"/>
              <p:cNvGrpSpPr/>
              <p:nvPr/>
            </p:nvGrpSpPr>
            <p:grpSpPr>
              <a:xfrm>
                <a:off x="1387696" y="2133577"/>
                <a:ext cx="543339" cy="516834"/>
                <a:chOff x="2252870" y="2001079"/>
                <a:chExt cx="543339" cy="516834"/>
              </a:xfrm>
            </p:grpSpPr>
            <p:sp>
              <p:nvSpPr>
                <p:cNvPr id="213" name="Oval 13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57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88" name="Straight Connector 187"/>
              <p:cNvCxnSpPr>
                <a:stCxn id="215" idx="3"/>
              </p:cNvCxnSpPr>
              <p:nvPr/>
            </p:nvCxnSpPr>
            <p:spPr>
              <a:xfrm rot="5400000">
                <a:off x="2008222" y="1383215"/>
                <a:ext cx="401507" cy="109921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Group 38"/>
              <p:cNvGrpSpPr/>
              <p:nvPr/>
            </p:nvGrpSpPr>
            <p:grpSpPr>
              <a:xfrm>
                <a:off x="344950" y="3882502"/>
                <a:ext cx="543339" cy="516834"/>
                <a:chOff x="2252870" y="2001079"/>
                <a:chExt cx="543339" cy="516834"/>
              </a:xfrm>
            </p:grpSpPr>
            <p:sp>
              <p:nvSpPr>
                <p:cNvPr id="211" name="Oval 17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2" name="Rectangle 18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33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90" name="Group 38"/>
              <p:cNvGrpSpPr/>
              <p:nvPr/>
            </p:nvGrpSpPr>
            <p:grpSpPr>
              <a:xfrm>
                <a:off x="3671643" y="2179957"/>
                <a:ext cx="543339" cy="516834"/>
                <a:chOff x="2252870" y="2001079"/>
                <a:chExt cx="543339" cy="516834"/>
              </a:xfrm>
            </p:grpSpPr>
            <p:sp>
              <p:nvSpPr>
                <p:cNvPr id="209" name="Oval 208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0" name="Rectangle 23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48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91" name="Straight Connector 190"/>
              <p:cNvCxnSpPr>
                <a:stCxn id="209" idx="0"/>
                <a:endCxn id="215" idx="5"/>
              </p:cNvCxnSpPr>
              <p:nvPr/>
            </p:nvCxnSpPr>
            <p:spPr>
              <a:xfrm rot="16200000" flipV="1">
                <a:off x="3319105" y="1555748"/>
                <a:ext cx="447887" cy="800531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2" name="Group 30"/>
              <p:cNvGrpSpPr/>
              <p:nvPr/>
            </p:nvGrpSpPr>
            <p:grpSpPr>
              <a:xfrm>
                <a:off x="873894" y="2978309"/>
                <a:ext cx="543339" cy="516834"/>
                <a:chOff x="2252870" y="2001079"/>
                <a:chExt cx="543339" cy="516834"/>
              </a:xfrm>
            </p:grpSpPr>
            <p:sp>
              <p:nvSpPr>
                <p:cNvPr id="207" name="Oval 206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93" name="Straight Connector 192"/>
              <p:cNvCxnSpPr>
                <a:endCxn id="207" idx="0"/>
              </p:cNvCxnSpPr>
              <p:nvPr/>
            </p:nvCxnSpPr>
            <p:spPr>
              <a:xfrm rot="5400000">
                <a:off x="1104622" y="2615664"/>
                <a:ext cx="403587" cy="32170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>
                <a:endCxn id="207" idx="3"/>
              </p:cNvCxnSpPr>
              <p:nvPr/>
            </p:nvCxnSpPr>
            <p:spPr>
              <a:xfrm rot="5400000" flipH="1" flipV="1">
                <a:off x="553518" y="3482556"/>
                <a:ext cx="463048" cy="33684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38"/>
              <p:cNvGrpSpPr/>
              <p:nvPr/>
            </p:nvGrpSpPr>
            <p:grpSpPr>
              <a:xfrm>
                <a:off x="1929919" y="2972437"/>
                <a:ext cx="543339" cy="516834"/>
                <a:chOff x="2252870" y="2001079"/>
                <a:chExt cx="543339" cy="516834"/>
              </a:xfrm>
            </p:grpSpPr>
            <p:sp>
              <p:nvSpPr>
                <p:cNvPr id="205" name="Oval 204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12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96" name="Straight Connector 195"/>
              <p:cNvCxnSpPr>
                <a:stCxn id="205" idx="0"/>
              </p:cNvCxnSpPr>
              <p:nvPr/>
            </p:nvCxnSpPr>
            <p:spPr>
              <a:xfrm rot="16200000" flipV="1">
                <a:off x="1827670" y="2598518"/>
                <a:ext cx="397715" cy="35012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Group 30"/>
              <p:cNvGrpSpPr/>
              <p:nvPr/>
            </p:nvGrpSpPr>
            <p:grpSpPr>
              <a:xfrm>
                <a:off x="3203446" y="3021871"/>
                <a:ext cx="543339" cy="516834"/>
                <a:chOff x="2252870" y="2001079"/>
                <a:chExt cx="543339" cy="516834"/>
              </a:xfrm>
            </p:grpSpPr>
            <p:sp>
              <p:nvSpPr>
                <p:cNvPr id="203" name="Oval 202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92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98" name="Straight Connector 197"/>
              <p:cNvCxnSpPr>
                <a:stCxn id="209" idx="3"/>
                <a:endCxn id="203" idx="0"/>
              </p:cNvCxnSpPr>
              <p:nvPr/>
            </p:nvCxnSpPr>
            <p:spPr>
              <a:xfrm rot="5400000">
                <a:off x="3412781" y="2683438"/>
                <a:ext cx="400769" cy="27609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38"/>
              <p:cNvGrpSpPr/>
              <p:nvPr/>
            </p:nvGrpSpPr>
            <p:grpSpPr>
              <a:xfrm>
                <a:off x="4207219" y="3015999"/>
                <a:ext cx="543339" cy="516834"/>
                <a:chOff x="2252870" y="2001079"/>
                <a:chExt cx="543339" cy="516834"/>
              </a:xfrm>
            </p:grpSpPr>
            <p:sp>
              <p:nvSpPr>
                <p:cNvPr id="201" name="Oval 200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86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00" name="Straight Connector 199"/>
              <p:cNvCxnSpPr>
                <a:stCxn id="201" idx="0"/>
                <a:endCxn id="209" idx="5"/>
              </p:cNvCxnSpPr>
              <p:nvPr/>
            </p:nvCxnSpPr>
            <p:spPr>
              <a:xfrm rot="16200000" flipV="1">
                <a:off x="4109703" y="2646812"/>
                <a:ext cx="394897" cy="34347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2"/>
            <p:cNvGrpSpPr/>
            <p:nvPr/>
          </p:nvGrpSpPr>
          <p:grpSpPr>
            <a:xfrm>
              <a:off x="121023" y="1452282"/>
              <a:ext cx="4438558" cy="2941184"/>
              <a:chOff x="121023" y="1452282"/>
              <a:chExt cx="4438558" cy="2941184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21023" y="399335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8</a:t>
                </a:r>
                <a:endParaRPr lang="en-IN" sz="2000" dirty="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4245071" y="31573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7</a:t>
                </a:r>
                <a:endParaRPr lang="en-IN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19108" y="3153439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  <a:endParaRPr lang="en-IN" sz="2000" dirty="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234556" y="3133525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  <a:endParaRPr lang="en-IN" sz="2000" dirty="0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590488" y="315446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  <a:endParaRPr lang="en-IN" sz="2000" dirty="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765821" y="23446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IN" sz="2000" dirty="0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059808" y="2287980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en-IN" sz="2000" dirty="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2199488" y="1452282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en-IN" sz="2000" dirty="0"/>
              </a:p>
            </p:txBody>
          </p:sp>
        </p:grpSp>
      </p:grpSp>
      <p:grpSp>
        <p:nvGrpSpPr>
          <p:cNvPr id="217" name="Group 216"/>
          <p:cNvGrpSpPr/>
          <p:nvPr/>
        </p:nvGrpSpPr>
        <p:grpSpPr>
          <a:xfrm>
            <a:off x="121218" y="1514839"/>
            <a:ext cx="4212243" cy="3041181"/>
            <a:chOff x="121023" y="1452282"/>
            <a:chExt cx="4438558" cy="3041181"/>
          </a:xfrm>
        </p:grpSpPr>
        <p:grpSp>
          <p:nvGrpSpPr>
            <p:cNvPr id="218" name="Group 77"/>
            <p:cNvGrpSpPr/>
            <p:nvPr/>
          </p:nvGrpSpPr>
          <p:grpSpPr>
            <a:xfrm>
              <a:off x="392872" y="1460002"/>
              <a:ext cx="3885957" cy="3033461"/>
              <a:chOff x="344950" y="1290925"/>
              <a:chExt cx="4405608" cy="3108411"/>
            </a:xfrm>
          </p:grpSpPr>
          <p:grpSp>
            <p:nvGrpSpPr>
              <p:cNvPr id="228" name="Group 19"/>
              <p:cNvGrpSpPr/>
              <p:nvPr/>
            </p:nvGrpSpPr>
            <p:grpSpPr>
              <a:xfrm>
                <a:off x="2679013" y="1290925"/>
                <a:ext cx="543339" cy="516834"/>
                <a:chOff x="2252870" y="2001079"/>
                <a:chExt cx="543339" cy="516834"/>
              </a:xfrm>
            </p:grpSpPr>
            <p:sp>
              <p:nvSpPr>
                <p:cNvPr id="257" name="Oval 256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25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229" name="Group 30"/>
              <p:cNvGrpSpPr/>
              <p:nvPr/>
            </p:nvGrpSpPr>
            <p:grpSpPr>
              <a:xfrm>
                <a:off x="1387696" y="2133577"/>
                <a:ext cx="543339" cy="516834"/>
                <a:chOff x="2252870" y="2001079"/>
                <a:chExt cx="543339" cy="516834"/>
              </a:xfrm>
            </p:grpSpPr>
            <p:sp>
              <p:nvSpPr>
                <p:cNvPr id="255" name="Oval 13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57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0" name="Straight Connector 229"/>
              <p:cNvCxnSpPr>
                <a:stCxn id="257" idx="3"/>
              </p:cNvCxnSpPr>
              <p:nvPr/>
            </p:nvCxnSpPr>
            <p:spPr>
              <a:xfrm rot="5400000">
                <a:off x="2008222" y="1383215"/>
                <a:ext cx="401507" cy="109921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1" name="Group 38"/>
              <p:cNvGrpSpPr/>
              <p:nvPr/>
            </p:nvGrpSpPr>
            <p:grpSpPr>
              <a:xfrm>
                <a:off x="344950" y="3882502"/>
                <a:ext cx="543339" cy="516834"/>
                <a:chOff x="2252870" y="2001079"/>
                <a:chExt cx="543339" cy="516834"/>
              </a:xfrm>
            </p:grpSpPr>
            <p:sp>
              <p:nvSpPr>
                <p:cNvPr id="253" name="Oval 17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4" name="Rectangle 18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33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232" name="Group 38"/>
              <p:cNvGrpSpPr/>
              <p:nvPr/>
            </p:nvGrpSpPr>
            <p:grpSpPr>
              <a:xfrm>
                <a:off x="3671643" y="2179957"/>
                <a:ext cx="543339" cy="516834"/>
                <a:chOff x="2252870" y="2001079"/>
                <a:chExt cx="543339" cy="516834"/>
              </a:xfrm>
            </p:grpSpPr>
            <p:sp>
              <p:nvSpPr>
                <p:cNvPr id="251" name="Oval 250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2" name="Rectangle 23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48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3" name="Straight Connector 232"/>
              <p:cNvCxnSpPr>
                <a:stCxn id="251" idx="0"/>
                <a:endCxn id="257" idx="5"/>
              </p:cNvCxnSpPr>
              <p:nvPr/>
            </p:nvCxnSpPr>
            <p:spPr>
              <a:xfrm rot="16200000" flipV="1">
                <a:off x="3319105" y="1555748"/>
                <a:ext cx="447887" cy="800531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30"/>
              <p:cNvGrpSpPr/>
              <p:nvPr/>
            </p:nvGrpSpPr>
            <p:grpSpPr>
              <a:xfrm>
                <a:off x="873894" y="2978309"/>
                <a:ext cx="543339" cy="516834"/>
                <a:chOff x="2252870" y="2001079"/>
                <a:chExt cx="543339" cy="516834"/>
              </a:xfrm>
            </p:grpSpPr>
            <p:sp>
              <p:nvSpPr>
                <p:cNvPr id="249" name="Oval 248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5" name="Straight Connector 234"/>
              <p:cNvCxnSpPr>
                <a:endCxn id="249" idx="0"/>
              </p:cNvCxnSpPr>
              <p:nvPr/>
            </p:nvCxnSpPr>
            <p:spPr>
              <a:xfrm rot="5400000">
                <a:off x="1104622" y="2615664"/>
                <a:ext cx="403587" cy="32170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>
                <a:endCxn id="249" idx="3"/>
              </p:cNvCxnSpPr>
              <p:nvPr/>
            </p:nvCxnSpPr>
            <p:spPr>
              <a:xfrm rot="5400000" flipH="1" flipV="1">
                <a:off x="553518" y="3482556"/>
                <a:ext cx="463048" cy="33684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7" name="Group 38"/>
              <p:cNvGrpSpPr/>
              <p:nvPr/>
            </p:nvGrpSpPr>
            <p:grpSpPr>
              <a:xfrm>
                <a:off x="1929919" y="2972437"/>
                <a:ext cx="543339" cy="516834"/>
                <a:chOff x="2252870" y="2001079"/>
                <a:chExt cx="543339" cy="516834"/>
              </a:xfrm>
            </p:grpSpPr>
            <p:sp>
              <p:nvSpPr>
                <p:cNvPr id="247" name="Oval 246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12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8" name="Straight Connector 237"/>
              <p:cNvCxnSpPr>
                <a:stCxn id="247" idx="0"/>
              </p:cNvCxnSpPr>
              <p:nvPr/>
            </p:nvCxnSpPr>
            <p:spPr>
              <a:xfrm rot="16200000" flipV="1">
                <a:off x="1827670" y="2598518"/>
                <a:ext cx="397715" cy="35012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9" name="Group 30"/>
              <p:cNvGrpSpPr/>
              <p:nvPr/>
            </p:nvGrpSpPr>
            <p:grpSpPr>
              <a:xfrm>
                <a:off x="3203446" y="3021871"/>
                <a:ext cx="543339" cy="516834"/>
                <a:chOff x="2252870" y="2001079"/>
                <a:chExt cx="543339" cy="516834"/>
              </a:xfrm>
            </p:grpSpPr>
            <p:sp>
              <p:nvSpPr>
                <p:cNvPr id="245" name="Oval 244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92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40" name="Straight Connector 239"/>
              <p:cNvCxnSpPr>
                <a:stCxn id="251" idx="3"/>
                <a:endCxn id="245" idx="0"/>
              </p:cNvCxnSpPr>
              <p:nvPr/>
            </p:nvCxnSpPr>
            <p:spPr>
              <a:xfrm rot="5400000">
                <a:off x="3412781" y="2683438"/>
                <a:ext cx="400769" cy="27609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38"/>
              <p:cNvGrpSpPr/>
              <p:nvPr/>
            </p:nvGrpSpPr>
            <p:grpSpPr>
              <a:xfrm>
                <a:off x="4207219" y="3015999"/>
                <a:ext cx="543339" cy="516834"/>
                <a:chOff x="2252870" y="2001079"/>
                <a:chExt cx="543339" cy="516834"/>
              </a:xfrm>
            </p:grpSpPr>
            <p:sp>
              <p:nvSpPr>
                <p:cNvPr id="243" name="Oval 242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86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42" name="Straight Connector 241"/>
              <p:cNvCxnSpPr>
                <a:stCxn id="243" idx="0"/>
                <a:endCxn id="251" idx="5"/>
              </p:cNvCxnSpPr>
              <p:nvPr/>
            </p:nvCxnSpPr>
            <p:spPr>
              <a:xfrm rot="16200000" flipV="1">
                <a:off x="4109703" y="2646812"/>
                <a:ext cx="394897" cy="34347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172"/>
            <p:cNvGrpSpPr/>
            <p:nvPr/>
          </p:nvGrpSpPr>
          <p:grpSpPr>
            <a:xfrm>
              <a:off x="121023" y="1452282"/>
              <a:ext cx="4438558" cy="2941184"/>
              <a:chOff x="121023" y="1452282"/>
              <a:chExt cx="4438558" cy="2941184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121023" y="399335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8</a:t>
                </a:r>
                <a:endParaRPr lang="en-IN" sz="2000" dirty="0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4245071" y="31573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7</a:t>
                </a:r>
                <a:endParaRPr lang="en-IN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2619108" y="3153439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  <a:endParaRPr lang="en-IN" sz="2000" dirty="0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2234556" y="3133525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  <a:endParaRPr lang="en-IN" sz="2000" dirty="0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90488" y="315446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  <a:endParaRPr lang="en-IN" sz="2000" dirty="0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3765821" y="23446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IN" sz="2000" dirty="0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1059808" y="2287980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en-IN" sz="2000" dirty="0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2199488" y="1452282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en-IN" sz="2000" dirty="0"/>
              </a:p>
            </p:txBody>
          </p:sp>
        </p:grpSp>
      </p:grpSp>
      <p:pic>
        <p:nvPicPr>
          <p:cNvPr id="259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521" y="3180524"/>
            <a:ext cx="530087" cy="460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30033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Heap Construction – Bottom Up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75663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69" y="822572"/>
            <a:ext cx="8085908" cy="541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Bottom Up Heap Construction: 25, 57, 48, 37, 12, 92, 86, 33</a:t>
            </a:r>
          </a:p>
          <a:p>
            <a:pPr marL="457200" indent="-457200" algn="just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Here, n=8</a:t>
            </a: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-845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31087" y="5235332"/>
            <a:ext cx="425642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At k = 3, v = 48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Largest child: 92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Compare 48 with its largest child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48 &lt; 92,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Heapify</a:t>
            </a:r>
            <a:endParaRPr lang="en-IN" sz="2400" dirty="0"/>
          </a:p>
        </p:txBody>
      </p:sp>
      <p:grpSp>
        <p:nvGrpSpPr>
          <p:cNvPr id="2" name="Group 174"/>
          <p:cNvGrpSpPr/>
          <p:nvPr/>
        </p:nvGrpSpPr>
        <p:grpSpPr>
          <a:xfrm>
            <a:off x="4214190" y="1523414"/>
            <a:ext cx="4237243" cy="3041181"/>
            <a:chOff x="121023" y="1452282"/>
            <a:chExt cx="4438558" cy="3041181"/>
          </a:xfrm>
        </p:grpSpPr>
        <p:grpSp>
          <p:nvGrpSpPr>
            <p:cNvPr id="3" name="Group 77"/>
            <p:cNvGrpSpPr/>
            <p:nvPr/>
          </p:nvGrpSpPr>
          <p:grpSpPr>
            <a:xfrm>
              <a:off x="392874" y="1460002"/>
              <a:ext cx="3885957" cy="3033461"/>
              <a:chOff x="344950" y="1290925"/>
              <a:chExt cx="4405608" cy="3108411"/>
            </a:xfrm>
          </p:grpSpPr>
          <p:grpSp>
            <p:nvGrpSpPr>
              <p:cNvPr id="4" name="Group 19"/>
              <p:cNvGrpSpPr/>
              <p:nvPr/>
            </p:nvGrpSpPr>
            <p:grpSpPr>
              <a:xfrm>
                <a:off x="2679013" y="1290925"/>
                <a:ext cx="543339" cy="516834"/>
                <a:chOff x="2252870" y="2001079"/>
                <a:chExt cx="543339" cy="516834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25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5" name="Group 30"/>
              <p:cNvGrpSpPr/>
              <p:nvPr/>
            </p:nvGrpSpPr>
            <p:grpSpPr>
              <a:xfrm>
                <a:off x="1387696" y="2133577"/>
                <a:ext cx="543339" cy="516834"/>
                <a:chOff x="2252870" y="2001079"/>
                <a:chExt cx="543339" cy="516834"/>
              </a:xfrm>
            </p:grpSpPr>
            <p:sp>
              <p:nvSpPr>
                <p:cNvPr id="213" name="Oval 13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57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88" name="Straight Connector 187"/>
              <p:cNvCxnSpPr>
                <a:stCxn id="215" idx="3"/>
              </p:cNvCxnSpPr>
              <p:nvPr/>
            </p:nvCxnSpPr>
            <p:spPr>
              <a:xfrm rot="5400000">
                <a:off x="2008222" y="1383215"/>
                <a:ext cx="401507" cy="109921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38"/>
              <p:cNvGrpSpPr/>
              <p:nvPr/>
            </p:nvGrpSpPr>
            <p:grpSpPr>
              <a:xfrm>
                <a:off x="344950" y="3882502"/>
                <a:ext cx="543339" cy="516834"/>
                <a:chOff x="2252870" y="2001079"/>
                <a:chExt cx="543339" cy="516834"/>
              </a:xfrm>
            </p:grpSpPr>
            <p:sp>
              <p:nvSpPr>
                <p:cNvPr id="211" name="Oval 17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2" name="Rectangle 18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33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1" name="Group 38"/>
              <p:cNvGrpSpPr/>
              <p:nvPr/>
            </p:nvGrpSpPr>
            <p:grpSpPr>
              <a:xfrm>
                <a:off x="3653616" y="2179957"/>
                <a:ext cx="588629" cy="516834"/>
                <a:chOff x="2234843" y="2001079"/>
                <a:chExt cx="588629" cy="516834"/>
              </a:xfrm>
            </p:grpSpPr>
            <p:sp>
              <p:nvSpPr>
                <p:cNvPr id="209" name="Oval 208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0" name="Rectangle 23"/>
                <p:cNvSpPr/>
                <p:nvPr/>
              </p:nvSpPr>
              <p:spPr>
                <a:xfrm>
                  <a:off x="2234843" y="2038386"/>
                  <a:ext cx="588629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92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91" name="Straight Connector 190"/>
              <p:cNvCxnSpPr>
                <a:stCxn id="209" idx="0"/>
                <a:endCxn id="215" idx="5"/>
              </p:cNvCxnSpPr>
              <p:nvPr/>
            </p:nvCxnSpPr>
            <p:spPr>
              <a:xfrm rot="16200000" flipV="1">
                <a:off x="3319105" y="1555748"/>
                <a:ext cx="447887" cy="800531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30"/>
              <p:cNvGrpSpPr/>
              <p:nvPr/>
            </p:nvGrpSpPr>
            <p:grpSpPr>
              <a:xfrm>
                <a:off x="873894" y="2978309"/>
                <a:ext cx="543339" cy="516834"/>
                <a:chOff x="2252870" y="2001079"/>
                <a:chExt cx="543339" cy="516834"/>
              </a:xfrm>
            </p:grpSpPr>
            <p:sp>
              <p:nvSpPr>
                <p:cNvPr id="207" name="Oval 206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93" name="Straight Connector 192"/>
              <p:cNvCxnSpPr>
                <a:endCxn id="207" idx="0"/>
              </p:cNvCxnSpPr>
              <p:nvPr/>
            </p:nvCxnSpPr>
            <p:spPr>
              <a:xfrm rot="5400000">
                <a:off x="1104622" y="2615664"/>
                <a:ext cx="403587" cy="32170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>
                <a:endCxn id="207" idx="3"/>
              </p:cNvCxnSpPr>
              <p:nvPr/>
            </p:nvCxnSpPr>
            <p:spPr>
              <a:xfrm rot="5400000" flipH="1" flipV="1">
                <a:off x="553518" y="3482556"/>
                <a:ext cx="463048" cy="33684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38"/>
              <p:cNvGrpSpPr/>
              <p:nvPr/>
            </p:nvGrpSpPr>
            <p:grpSpPr>
              <a:xfrm>
                <a:off x="1929919" y="2972437"/>
                <a:ext cx="543339" cy="516834"/>
                <a:chOff x="2252870" y="2001079"/>
                <a:chExt cx="543339" cy="516834"/>
              </a:xfrm>
            </p:grpSpPr>
            <p:sp>
              <p:nvSpPr>
                <p:cNvPr id="205" name="Oval 204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12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96" name="Straight Connector 195"/>
              <p:cNvCxnSpPr>
                <a:stCxn id="205" idx="0"/>
              </p:cNvCxnSpPr>
              <p:nvPr/>
            </p:nvCxnSpPr>
            <p:spPr>
              <a:xfrm rot="16200000" flipV="1">
                <a:off x="1827670" y="2598518"/>
                <a:ext cx="397715" cy="35012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30"/>
              <p:cNvGrpSpPr/>
              <p:nvPr/>
            </p:nvGrpSpPr>
            <p:grpSpPr>
              <a:xfrm>
                <a:off x="3185420" y="3021871"/>
                <a:ext cx="588629" cy="516834"/>
                <a:chOff x="2234844" y="2001079"/>
                <a:chExt cx="588629" cy="516834"/>
              </a:xfrm>
            </p:grpSpPr>
            <p:sp>
              <p:nvSpPr>
                <p:cNvPr id="203" name="Oval 202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2234844" y="2038386"/>
                  <a:ext cx="588629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48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98" name="Straight Connector 197"/>
              <p:cNvCxnSpPr>
                <a:stCxn id="209" idx="3"/>
                <a:endCxn id="203" idx="0"/>
              </p:cNvCxnSpPr>
              <p:nvPr/>
            </p:nvCxnSpPr>
            <p:spPr>
              <a:xfrm rot="5400000">
                <a:off x="3412781" y="2683438"/>
                <a:ext cx="400769" cy="27609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38"/>
              <p:cNvGrpSpPr/>
              <p:nvPr/>
            </p:nvGrpSpPr>
            <p:grpSpPr>
              <a:xfrm>
                <a:off x="4207219" y="3015999"/>
                <a:ext cx="543339" cy="516834"/>
                <a:chOff x="2252870" y="2001079"/>
                <a:chExt cx="543339" cy="516834"/>
              </a:xfrm>
            </p:grpSpPr>
            <p:sp>
              <p:nvSpPr>
                <p:cNvPr id="201" name="Oval 200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86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00" name="Straight Connector 199"/>
              <p:cNvCxnSpPr>
                <a:stCxn id="201" idx="0"/>
                <a:endCxn id="209" idx="5"/>
              </p:cNvCxnSpPr>
              <p:nvPr/>
            </p:nvCxnSpPr>
            <p:spPr>
              <a:xfrm rot="16200000" flipV="1">
                <a:off x="4109703" y="2646812"/>
                <a:ext cx="394897" cy="34347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72"/>
            <p:cNvGrpSpPr/>
            <p:nvPr/>
          </p:nvGrpSpPr>
          <p:grpSpPr>
            <a:xfrm>
              <a:off x="121023" y="1452282"/>
              <a:ext cx="4438558" cy="2941184"/>
              <a:chOff x="121023" y="1452282"/>
              <a:chExt cx="4438558" cy="2941184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21023" y="399335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8</a:t>
                </a:r>
                <a:endParaRPr lang="en-IN" sz="2000" dirty="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4245071" y="31573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7</a:t>
                </a:r>
                <a:endParaRPr lang="en-IN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19108" y="3153439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  <a:endParaRPr lang="en-IN" sz="2000" dirty="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234556" y="3133525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  <a:endParaRPr lang="en-IN" sz="2000" dirty="0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590488" y="315446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  <a:endParaRPr lang="en-IN" sz="2000" dirty="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765821" y="23446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IN" sz="2000" dirty="0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059808" y="2287980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en-IN" sz="2000" dirty="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2199488" y="1452282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en-IN" sz="2000" dirty="0"/>
              </a:p>
            </p:txBody>
          </p:sp>
        </p:grpSp>
      </p:grpSp>
      <p:grpSp>
        <p:nvGrpSpPr>
          <p:cNvPr id="17" name="Group 216"/>
          <p:cNvGrpSpPr/>
          <p:nvPr/>
        </p:nvGrpSpPr>
        <p:grpSpPr>
          <a:xfrm>
            <a:off x="121218" y="1514839"/>
            <a:ext cx="4212243" cy="3041181"/>
            <a:chOff x="121023" y="1452282"/>
            <a:chExt cx="4438558" cy="3041181"/>
          </a:xfrm>
        </p:grpSpPr>
        <p:grpSp>
          <p:nvGrpSpPr>
            <p:cNvPr id="18" name="Group 77"/>
            <p:cNvGrpSpPr/>
            <p:nvPr/>
          </p:nvGrpSpPr>
          <p:grpSpPr>
            <a:xfrm>
              <a:off x="392872" y="1460002"/>
              <a:ext cx="3885957" cy="3033461"/>
              <a:chOff x="344950" y="1290925"/>
              <a:chExt cx="4405608" cy="3108411"/>
            </a:xfrm>
          </p:grpSpPr>
          <p:grpSp>
            <p:nvGrpSpPr>
              <p:cNvPr id="19" name="Group 19"/>
              <p:cNvGrpSpPr/>
              <p:nvPr/>
            </p:nvGrpSpPr>
            <p:grpSpPr>
              <a:xfrm>
                <a:off x="2679013" y="1290925"/>
                <a:ext cx="543339" cy="516834"/>
                <a:chOff x="2252870" y="2001079"/>
                <a:chExt cx="543339" cy="516834"/>
              </a:xfrm>
            </p:grpSpPr>
            <p:sp>
              <p:nvSpPr>
                <p:cNvPr id="257" name="Oval 256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25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20" name="Group 30"/>
              <p:cNvGrpSpPr/>
              <p:nvPr/>
            </p:nvGrpSpPr>
            <p:grpSpPr>
              <a:xfrm>
                <a:off x="1387696" y="2133577"/>
                <a:ext cx="543339" cy="516834"/>
                <a:chOff x="2252870" y="2001079"/>
                <a:chExt cx="543339" cy="516834"/>
              </a:xfrm>
            </p:grpSpPr>
            <p:sp>
              <p:nvSpPr>
                <p:cNvPr id="255" name="Oval 13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57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0" name="Straight Connector 229"/>
              <p:cNvCxnSpPr>
                <a:stCxn id="257" idx="3"/>
              </p:cNvCxnSpPr>
              <p:nvPr/>
            </p:nvCxnSpPr>
            <p:spPr>
              <a:xfrm rot="5400000">
                <a:off x="2008222" y="1383215"/>
                <a:ext cx="401507" cy="109921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38"/>
              <p:cNvGrpSpPr/>
              <p:nvPr/>
            </p:nvGrpSpPr>
            <p:grpSpPr>
              <a:xfrm>
                <a:off x="344950" y="3882502"/>
                <a:ext cx="543339" cy="516834"/>
                <a:chOff x="2252870" y="2001079"/>
                <a:chExt cx="543339" cy="516834"/>
              </a:xfrm>
            </p:grpSpPr>
            <p:sp>
              <p:nvSpPr>
                <p:cNvPr id="253" name="Oval 17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4" name="Rectangle 18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33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23" name="Group 38"/>
              <p:cNvGrpSpPr/>
              <p:nvPr/>
            </p:nvGrpSpPr>
            <p:grpSpPr>
              <a:xfrm>
                <a:off x="3671643" y="2179957"/>
                <a:ext cx="543339" cy="516834"/>
                <a:chOff x="2252870" y="2001079"/>
                <a:chExt cx="543339" cy="516834"/>
              </a:xfrm>
            </p:grpSpPr>
            <p:sp>
              <p:nvSpPr>
                <p:cNvPr id="251" name="Oval 250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2" name="Rectangle 23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48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3" name="Straight Connector 232"/>
              <p:cNvCxnSpPr>
                <a:stCxn id="251" idx="0"/>
                <a:endCxn id="257" idx="5"/>
              </p:cNvCxnSpPr>
              <p:nvPr/>
            </p:nvCxnSpPr>
            <p:spPr>
              <a:xfrm rot="16200000" flipV="1">
                <a:off x="3319105" y="1555748"/>
                <a:ext cx="447887" cy="800531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30"/>
              <p:cNvGrpSpPr/>
              <p:nvPr/>
            </p:nvGrpSpPr>
            <p:grpSpPr>
              <a:xfrm>
                <a:off x="873894" y="2978309"/>
                <a:ext cx="543339" cy="516834"/>
                <a:chOff x="2252870" y="2001079"/>
                <a:chExt cx="543339" cy="516834"/>
              </a:xfrm>
            </p:grpSpPr>
            <p:sp>
              <p:nvSpPr>
                <p:cNvPr id="249" name="Oval 248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5" name="Straight Connector 234"/>
              <p:cNvCxnSpPr>
                <a:endCxn id="249" idx="0"/>
              </p:cNvCxnSpPr>
              <p:nvPr/>
            </p:nvCxnSpPr>
            <p:spPr>
              <a:xfrm rot="5400000">
                <a:off x="1104622" y="2615664"/>
                <a:ext cx="403587" cy="32170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>
                <a:endCxn id="249" idx="3"/>
              </p:cNvCxnSpPr>
              <p:nvPr/>
            </p:nvCxnSpPr>
            <p:spPr>
              <a:xfrm rot="5400000" flipH="1" flipV="1">
                <a:off x="553518" y="3482556"/>
                <a:ext cx="463048" cy="33684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38"/>
              <p:cNvGrpSpPr/>
              <p:nvPr/>
            </p:nvGrpSpPr>
            <p:grpSpPr>
              <a:xfrm>
                <a:off x="1929919" y="2972437"/>
                <a:ext cx="543339" cy="516834"/>
                <a:chOff x="2252870" y="2001079"/>
                <a:chExt cx="543339" cy="516834"/>
              </a:xfrm>
            </p:grpSpPr>
            <p:sp>
              <p:nvSpPr>
                <p:cNvPr id="247" name="Oval 246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12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8" name="Straight Connector 237"/>
              <p:cNvCxnSpPr>
                <a:stCxn id="247" idx="0"/>
              </p:cNvCxnSpPr>
              <p:nvPr/>
            </p:nvCxnSpPr>
            <p:spPr>
              <a:xfrm rot="16200000" flipV="1">
                <a:off x="1827670" y="2598518"/>
                <a:ext cx="397715" cy="35012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30"/>
              <p:cNvGrpSpPr/>
              <p:nvPr/>
            </p:nvGrpSpPr>
            <p:grpSpPr>
              <a:xfrm>
                <a:off x="3203446" y="3021871"/>
                <a:ext cx="543339" cy="516834"/>
                <a:chOff x="2252870" y="2001079"/>
                <a:chExt cx="543339" cy="516834"/>
              </a:xfrm>
            </p:grpSpPr>
            <p:sp>
              <p:nvSpPr>
                <p:cNvPr id="245" name="Oval 244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92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40" name="Straight Connector 239"/>
              <p:cNvCxnSpPr>
                <a:stCxn id="251" idx="3"/>
                <a:endCxn id="245" idx="0"/>
              </p:cNvCxnSpPr>
              <p:nvPr/>
            </p:nvCxnSpPr>
            <p:spPr>
              <a:xfrm rot="5400000">
                <a:off x="3412781" y="2683438"/>
                <a:ext cx="400769" cy="27609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38"/>
              <p:cNvGrpSpPr/>
              <p:nvPr/>
            </p:nvGrpSpPr>
            <p:grpSpPr>
              <a:xfrm>
                <a:off x="4207219" y="3015999"/>
                <a:ext cx="543339" cy="516834"/>
                <a:chOff x="2252870" y="2001079"/>
                <a:chExt cx="543339" cy="516834"/>
              </a:xfrm>
            </p:grpSpPr>
            <p:sp>
              <p:nvSpPr>
                <p:cNvPr id="243" name="Oval 242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86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42" name="Straight Connector 241"/>
              <p:cNvCxnSpPr>
                <a:stCxn id="243" idx="0"/>
                <a:endCxn id="251" idx="5"/>
              </p:cNvCxnSpPr>
              <p:nvPr/>
            </p:nvCxnSpPr>
            <p:spPr>
              <a:xfrm rot="16200000" flipV="1">
                <a:off x="4109703" y="2646812"/>
                <a:ext cx="394897" cy="34347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72"/>
            <p:cNvGrpSpPr/>
            <p:nvPr/>
          </p:nvGrpSpPr>
          <p:grpSpPr>
            <a:xfrm>
              <a:off x="121023" y="1452282"/>
              <a:ext cx="4438558" cy="2941184"/>
              <a:chOff x="121023" y="1452282"/>
              <a:chExt cx="4438558" cy="2941184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121023" y="399335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8</a:t>
                </a:r>
                <a:endParaRPr lang="en-IN" sz="2000" dirty="0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4245071" y="31573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7</a:t>
                </a:r>
                <a:endParaRPr lang="en-IN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2619108" y="3153439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  <a:endParaRPr lang="en-IN" sz="2000" dirty="0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2234556" y="3133525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  <a:endParaRPr lang="en-IN" sz="2000" dirty="0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90488" y="315446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  <a:endParaRPr lang="en-IN" sz="2000" dirty="0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3765821" y="23446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IN" sz="2000" dirty="0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1059808" y="2287980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en-IN" sz="2000" dirty="0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2199488" y="1452282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en-IN" sz="2000" dirty="0"/>
              </a:p>
            </p:txBody>
          </p:sp>
        </p:grpSp>
      </p:grpSp>
      <p:sp>
        <p:nvSpPr>
          <p:cNvPr id="94" name="Rectangle 93"/>
          <p:cNvSpPr/>
          <p:nvPr/>
        </p:nvSpPr>
        <p:spPr>
          <a:xfrm>
            <a:off x="325828" y="4430403"/>
            <a:ext cx="3370153" cy="71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Binary tree</a:t>
            </a:r>
          </a:p>
          <a:p>
            <a:pPr algn="ctr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after  one iteration at k=4</a:t>
            </a:r>
            <a:endParaRPr lang="en-IN" sz="2400" dirty="0"/>
          </a:p>
        </p:txBody>
      </p:sp>
      <p:cxnSp>
        <p:nvCxnSpPr>
          <p:cNvPr id="96" name="Straight Arrow Connector 95"/>
          <p:cNvCxnSpPr/>
          <p:nvPr/>
        </p:nvCxnSpPr>
        <p:spPr>
          <a:xfrm rot="5400000">
            <a:off x="3094383" y="3001618"/>
            <a:ext cx="238539" cy="14577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3863" y="2396555"/>
            <a:ext cx="473525" cy="480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30033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Heap Construction – Bottom Up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75663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69" y="822572"/>
            <a:ext cx="8085908" cy="541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Bottom Up Heap Construction: 25, 57, 48, 37, 12, 92, 86, 33</a:t>
            </a:r>
          </a:p>
          <a:p>
            <a:pPr marL="457200" indent="-457200" algn="just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Here, n=8</a:t>
            </a: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lnSpc>
                <a:spcPts val="22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-845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31086" y="5235332"/>
            <a:ext cx="425642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At k = 2, v = 57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Largest child: 37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Compare 57 with its largest child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57 &gt; 37, it’s a heap at k=2</a:t>
            </a:r>
            <a:endParaRPr lang="en-IN" sz="2400" dirty="0"/>
          </a:p>
        </p:txBody>
      </p:sp>
      <p:grpSp>
        <p:nvGrpSpPr>
          <p:cNvPr id="2" name="Group 174"/>
          <p:cNvGrpSpPr/>
          <p:nvPr/>
        </p:nvGrpSpPr>
        <p:grpSpPr>
          <a:xfrm>
            <a:off x="4214190" y="1523414"/>
            <a:ext cx="4237243" cy="3041181"/>
            <a:chOff x="121023" y="1452282"/>
            <a:chExt cx="4438558" cy="3041181"/>
          </a:xfrm>
        </p:grpSpPr>
        <p:grpSp>
          <p:nvGrpSpPr>
            <p:cNvPr id="3" name="Group 77"/>
            <p:cNvGrpSpPr/>
            <p:nvPr/>
          </p:nvGrpSpPr>
          <p:grpSpPr>
            <a:xfrm>
              <a:off x="392874" y="1460002"/>
              <a:ext cx="3885957" cy="3033461"/>
              <a:chOff x="344950" y="1290925"/>
              <a:chExt cx="4405608" cy="3108411"/>
            </a:xfrm>
          </p:grpSpPr>
          <p:grpSp>
            <p:nvGrpSpPr>
              <p:cNvPr id="4" name="Group 19"/>
              <p:cNvGrpSpPr/>
              <p:nvPr/>
            </p:nvGrpSpPr>
            <p:grpSpPr>
              <a:xfrm>
                <a:off x="2679013" y="1290925"/>
                <a:ext cx="543339" cy="516834"/>
                <a:chOff x="2252870" y="2001079"/>
                <a:chExt cx="543339" cy="516834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25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5" name="Group 30"/>
              <p:cNvGrpSpPr/>
              <p:nvPr/>
            </p:nvGrpSpPr>
            <p:grpSpPr>
              <a:xfrm>
                <a:off x="1387696" y="2133577"/>
                <a:ext cx="543339" cy="516834"/>
                <a:chOff x="2252870" y="2001079"/>
                <a:chExt cx="543339" cy="516834"/>
              </a:xfrm>
            </p:grpSpPr>
            <p:sp>
              <p:nvSpPr>
                <p:cNvPr id="213" name="Oval 13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57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88" name="Straight Connector 187"/>
              <p:cNvCxnSpPr>
                <a:stCxn id="215" idx="3"/>
              </p:cNvCxnSpPr>
              <p:nvPr/>
            </p:nvCxnSpPr>
            <p:spPr>
              <a:xfrm rot="5400000">
                <a:off x="2008222" y="1383215"/>
                <a:ext cx="401507" cy="109921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38"/>
              <p:cNvGrpSpPr/>
              <p:nvPr/>
            </p:nvGrpSpPr>
            <p:grpSpPr>
              <a:xfrm>
                <a:off x="344950" y="3882502"/>
                <a:ext cx="543339" cy="516834"/>
                <a:chOff x="2252870" y="2001079"/>
                <a:chExt cx="543339" cy="516834"/>
              </a:xfrm>
            </p:grpSpPr>
            <p:sp>
              <p:nvSpPr>
                <p:cNvPr id="211" name="Oval 17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2" name="Rectangle 18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33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1" name="Group 38"/>
              <p:cNvGrpSpPr/>
              <p:nvPr/>
            </p:nvGrpSpPr>
            <p:grpSpPr>
              <a:xfrm>
                <a:off x="3653616" y="2179957"/>
                <a:ext cx="588629" cy="516834"/>
                <a:chOff x="2234843" y="2001079"/>
                <a:chExt cx="588629" cy="516834"/>
              </a:xfrm>
            </p:grpSpPr>
            <p:sp>
              <p:nvSpPr>
                <p:cNvPr id="209" name="Oval 208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0" name="Rectangle 23"/>
                <p:cNvSpPr/>
                <p:nvPr/>
              </p:nvSpPr>
              <p:spPr>
                <a:xfrm>
                  <a:off x="2234843" y="2038386"/>
                  <a:ext cx="588629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92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91" name="Straight Connector 190"/>
              <p:cNvCxnSpPr>
                <a:stCxn id="209" idx="0"/>
                <a:endCxn id="215" idx="5"/>
              </p:cNvCxnSpPr>
              <p:nvPr/>
            </p:nvCxnSpPr>
            <p:spPr>
              <a:xfrm rot="16200000" flipV="1">
                <a:off x="3319105" y="1555748"/>
                <a:ext cx="447887" cy="800531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30"/>
              <p:cNvGrpSpPr/>
              <p:nvPr/>
            </p:nvGrpSpPr>
            <p:grpSpPr>
              <a:xfrm>
                <a:off x="873894" y="2978309"/>
                <a:ext cx="543339" cy="516834"/>
                <a:chOff x="2252870" y="2001079"/>
                <a:chExt cx="543339" cy="516834"/>
              </a:xfrm>
            </p:grpSpPr>
            <p:sp>
              <p:nvSpPr>
                <p:cNvPr id="207" name="Oval 206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93" name="Straight Connector 192"/>
              <p:cNvCxnSpPr>
                <a:endCxn id="207" idx="0"/>
              </p:cNvCxnSpPr>
              <p:nvPr/>
            </p:nvCxnSpPr>
            <p:spPr>
              <a:xfrm rot="5400000">
                <a:off x="1104622" y="2615664"/>
                <a:ext cx="403587" cy="32170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>
                <a:endCxn id="207" idx="3"/>
              </p:cNvCxnSpPr>
              <p:nvPr/>
            </p:nvCxnSpPr>
            <p:spPr>
              <a:xfrm rot="5400000" flipH="1" flipV="1">
                <a:off x="553518" y="3482556"/>
                <a:ext cx="463048" cy="33684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38"/>
              <p:cNvGrpSpPr/>
              <p:nvPr/>
            </p:nvGrpSpPr>
            <p:grpSpPr>
              <a:xfrm>
                <a:off x="1929919" y="2972437"/>
                <a:ext cx="543339" cy="516834"/>
                <a:chOff x="2252870" y="2001079"/>
                <a:chExt cx="543339" cy="516834"/>
              </a:xfrm>
            </p:grpSpPr>
            <p:sp>
              <p:nvSpPr>
                <p:cNvPr id="205" name="Oval 204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12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96" name="Straight Connector 195"/>
              <p:cNvCxnSpPr>
                <a:stCxn id="205" idx="0"/>
              </p:cNvCxnSpPr>
              <p:nvPr/>
            </p:nvCxnSpPr>
            <p:spPr>
              <a:xfrm rot="16200000" flipV="1">
                <a:off x="1827670" y="2598518"/>
                <a:ext cx="397715" cy="35012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30"/>
              <p:cNvGrpSpPr/>
              <p:nvPr/>
            </p:nvGrpSpPr>
            <p:grpSpPr>
              <a:xfrm>
                <a:off x="3185420" y="3021871"/>
                <a:ext cx="588629" cy="516834"/>
                <a:chOff x="2234844" y="2001079"/>
                <a:chExt cx="588629" cy="516834"/>
              </a:xfrm>
            </p:grpSpPr>
            <p:sp>
              <p:nvSpPr>
                <p:cNvPr id="203" name="Oval 202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2234844" y="2038386"/>
                  <a:ext cx="588629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48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98" name="Straight Connector 197"/>
              <p:cNvCxnSpPr>
                <a:stCxn id="209" idx="3"/>
                <a:endCxn id="203" idx="0"/>
              </p:cNvCxnSpPr>
              <p:nvPr/>
            </p:nvCxnSpPr>
            <p:spPr>
              <a:xfrm rot="5400000">
                <a:off x="3412781" y="2683438"/>
                <a:ext cx="400769" cy="27609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38"/>
              <p:cNvGrpSpPr/>
              <p:nvPr/>
            </p:nvGrpSpPr>
            <p:grpSpPr>
              <a:xfrm>
                <a:off x="4207219" y="3015999"/>
                <a:ext cx="543339" cy="516834"/>
                <a:chOff x="2252870" y="2001079"/>
                <a:chExt cx="543339" cy="516834"/>
              </a:xfrm>
            </p:grpSpPr>
            <p:sp>
              <p:nvSpPr>
                <p:cNvPr id="201" name="Oval 200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86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00" name="Straight Connector 199"/>
              <p:cNvCxnSpPr>
                <a:stCxn id="201" idx="0"/>
                <a:endCxn id="209" idx="5"/>
              </p:cNvCxnSpPr>
              <p:nvPr/>
            </p:nvCxnSpPr>
            <p:spPr>
              <a:xfrm rot="16200000" flipV="1">
                <a:off x="4109703" y="2646812"/>
                <a:ext cx="394897" cy="34347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72"/>
            <p:cNvGrpSpPr/>
            <p:nvPr/>
          </p:nvGrpSpPr>
          <p:grpSpPr>
            <a:xfrm>
              <a:off x="121023" y="1452282"/>
              <a:ext cx="4438558" cy="2941184"/>
              <a:chOff x="121023" y="1452282"/>
              <a:chExt cx="4438558" cy="2941184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21023" y="399335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8</a:t>
                </a:r>
                <a:endParaRPr lang="en-IN" sz="2000" dirty="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4245071" y="31573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7</a:t>
                </a:r>
                <a:endParaRPr lang="en-IN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19108" y="3153439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  <a:endParaRPr lang="en-IN" sz="2000" dirty="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234556" y="3133525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  <a:endParaRPr lang="en-IN" sz="2000" dirty="0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590488" y="315446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  <a:endParaRPr lang="en-IN" sz="2000" dirty="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765821" y="23446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IN" sz="2000" dirty="0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059808" y="2287980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en-IN" sz="2000" dirty="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2199488" y="1452282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en-IN" sz="2000" dirty="0"/>
              </a:p>
            </p:txBody>
          </p:sp>
        </p:grpSp>
      </p:grpSp>
      <p:grpSp>
        <p:nvGrpSpPr>
          <p:cNvPr id="17" name="Group 216"/>
          <p:cNvGrpSpPr/>
          <p:nvPr/>
        </p:nvGrpSpPr>
        <p:grpSpPr>
          <a:xfrm>
            <a:off x="121218" y="1514839"/>
            <a:ext cx="4212243" cy="3041181"/>
            <a:chOff x="121023" y="1452282"/>
            <a:chExt cx="4438558" cy="3041181"/>
          </a:xfrm>
        </p:grpSpPr>
        <p:grpSp>
          <p:nvGrpSpPr>
            <p:cNvPr id="18" name="Group 77"/>
            <p:cNvGrpSpPr/>
            <p:nvPr/>
          </p:nvGrpSpPr>
          <p:grpSpPr>
            <a:xfrm>
              <a:off x="392872" y="1460002"/>
              <a:ext cx="3885957" cy="3033461"/>
              <a:chOff x="344950" y="1290925"/>
              <a:chExt cx="4405608" cy="3108411"/>
            </a:xfrm>
          </p:grpSpPr>
          <p:grpSp>
            <p:nvGrpSpPr>
              <p:cNvPr id="19" name="Group 19"/>
              <p:cNvGrpSpPr/>
              <p:nvPr/>
            </p:nvGrpSpPr>
            <p:grpSpPr>
              <a:xfrm>
                <a:off x="2679013" y="1290925"/>
                <a:ext cx="543339" cy="516834"/>
                <a:chOff x="2252870" y="2001079"/>
                <a:chExt cx="543339" cy="516834"/>
              </a:xfrm>
            </p:grpSpPr>
            <p:sp>
              <p:nvSpPr>
                <p:cNvPr id="257" name="Oval 256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25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20" name="Group 30"/>
              <p:cNvGrpSpPr/>
              <p:nvPr/>
            </p:nvGrpSpPr>
            <p:grpSpPr>
              <a:xfrm>
                <a:off x="1387696" y="2133577"/>
                <a:ext cx="543339" cy="516834"/>
                <a:chOff x="2252870" y="2001079"/>
                <a:chExt cx="543339" cy="516834"/>
              </a:xfrm>
            </p:grpSpPr>
            <p:sp>
              <p:nvSpPr>
                <p:cNvPr id="255" name="Oval 13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57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0" name="Straight Connector 229"/>
              <p:cNvCxnSpPr>
                <a:stCxn id="257" idx="3"/>
              </p:cNvCxnSpPr>
              <p:nvPr/>
            </p:nvCxnSpPr>
            <p:spPr>
              <a:xfrm rot="5400000">
                <a:off x="2008222" y="1383215"/>
                <a:ext cx="401507" cy="109921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38"/>
              <p:cNvGrpSpPr/>
              <p:nvPr/>
            </p:nvGrpSpPr>
            <p:grpSpPr>
              <a:xfrm>
                <a:off x="344950" y="3882502"/>
                <a:ext cx="543339" cy="516834"/>
                <a:chOff x="2252870" y="2001079"/>
                <a:chExt cx="543339" cy="516834"/>
              </a:xfrm>
            </p:grpSpPr>
            <p:sp>
              <p:nvSpPr>
                <p:cNvPr id="253" name="Oval 17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4" name="Rectangle 18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33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23" name="Group 38"/>
              <p:cNvGrpSpPr/>
              <p:nvPr/>
            </p:nvGrpSpPr>
            <p:grpSpPr>
              <a:xfrm>
                <a:off x="3653337" y="2179957"/>
                <a:ext cx="592122" cy="516834"/>
                <a:chOff x="2234564" y="2001079"/>
                <a:chExt cx="592122" cy="516834"/>
              </a:xfrm>
            </p:grpSpPr>
            <p:sp>
              <p:nvSpPr>
                <p:cNvPr id="251" name="Oval 250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2" name="Rectangle 23"/>
                <p:cNvSpPr/>
                <p:nvPr/>
              </p:nvSpPr>
              <p:spPr>
                <a:xfrm>
                  <a:off x="2234564" y="2038386"/>
                  <a:ext cx="592122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92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3" name="Straight Connector 232"/>
              <p:cNvCxnSpPr>
                <a:stCxn id="251" idx="0"/>
                <a:endCxn id="257" idx="5"/>
              </p:cNvCxnSpPr>
              <p:nvPr/>
            </p:nvCxnSpPr>
            <p:spPr>
              <a:xfrm rot="16200000" flipV="1">
                <a:off x="3319105" y="1555748"/>
                <a:ext cx="447887" cy="800531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30"/>
              <p:cNvGrpSpPr/>
              <p:nvPr/>
            </p:nvGrpSpPr>
            <p:grpSpPr>
              <a:xfrm>
                <a:off x="873894" y="2978309"/>
                <a:ext cx="543339" cy="516834"/>
                <a:chOff x="2252870" y="2001079"/>
                <a:chExt cx="543339" cy="516834"/>
              </a:xfrm>
            </p:grpSpPr>
            <p:sp>
              <p:nvSpPr>
                <p:cNvPr id="249" name="Oval 248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37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5" name="Straight Connector 234"/>
              <p:cNvCxnSpPr>
                <a:endCxn id="249" idx="0"/>
              </p:cNvCxnSpPr>
              <p:nvPr/>
            </p:nvCxnSpPr>
            <p:spPr>
              <a:xfrm rot="5400000">
                <a:off x="1104622" y="2615664"/>
                <a:ext cx="403587" cy="32170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>
                <a:endCxn id="249" idx="3"/>
              </p:cNvCxnSpPr>
              <p:nvPr/>
            </p:nvCxnSpPr>
            <p:spPr>
              <a:xfrm rot="5400000" flipH="1" flipV="1">
                <a:off x="553518" y="3482556"/>
                <a:ext cx="463048" cy="33684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38"/>
              <p:cNvGrpSpPr/>
              <p:nvPr/>
            </p:nvGrpSpPr>
            <p:grpSpPr>
              <a:xfrm>
                <a:off x="1929919" y="2972437"/>
                <a:ext cx="543339" cy="516834"/>
                <a:chOff x="2252870" y="2001079"/>
                <a:chExt cx="543339" cy="516834"/>
              </a:xfrm>
            </p:grpSpPr>
            <p:sp>
              <p:nvSpPr>
                <p:cNvPr id="247" name="Oval 246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12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38" name="Straight Connector 237"/>
              <p:cNvCxnSpPr>
                <a:stCxn id="247" idx="0"/>
              </p:cNvCxnSpPr>
              <p:nvPr/>
            </p:nvCxnSpPr>
            <p:spPr>
              <a:xfrm rot="16200000" flipV="1">
                <a:off x="1827670" y="2598518"/>
                <a:ext cx="397715" cy="350124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30"/>
              <p:cNvGrpSpPr/>
              <p:nvPr/>
            </p:nvGrpSpPr>
            <p:grpSpPr>
              <a:xfrm>
                <a:off x="3169308" y="3021871"/>
                <a:ext cx="592122" cy="516834"/>
                <a:chOff x="2218732" y="2001079"/>
                <a:chExt cx="592122" cy="516834"/>
              </a:xfrm>
            </p:grpSpPr>
            <p:sp>
              <p:nvSpPr>
                <p:cNvPr id="245" name="Oval 244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2218732" y="2038386"/>
                  <a:ext cx="592122" cy="473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48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40" name="Straight Connector 239"/>
              <p:cNvCxnSpPr>
                <a:stCxn id="251" idx="3"/>
                <a:endCxn id="245" idx="0"/>
              </p:cNvCxnSpPr>
              <p:nvPr/>
            </p:nvCxnSpPr>
            <p:spPr>
              <a:xfrm rot="5400000">
                <a:off x="3412781" y="2683438"/>
                <a:ext cx="400769" cy="27609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38"/>
              <p:cNvGrpSpPr/>
              <p:nvPr/>
            </p:nvGrpSpPr>
            <p:grpSpPr>
              <a:xfrm>
                <a:off x="4207219" y="3015999"/>
                <a:ext cx="543339" cy="516834"/>
                <a:chOff x="2252870" y="2001079"/>
                <a:chExt cx="543339" cy="516834"/>
              </a:xfrm>
            </p:grpSpPr>
            <p:sp>
              <p:nvSpPr>
                <p:cNvPr id="243" name="Oval 242"/>
                <p:cNvSpPr/>
                <p:nvPr/>
              </p:nvSpPr>
              <p:spPr>
                <a:xfrm>
                  <a:off x="2252870" y="2001079"/>
                  <a:ext cx="543339" cy="516834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2282057" y="2038386"/>
                  <a:ext cx="4956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86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42" name="Straight Connector 241"/>
              <p:cNvCxnSpPr>
                <a:stCxn id="243" idx="0"/>
                <a:endCxn id="251" idx="5"/>
              </p:cNvCxnSpPr>
              <p:nvPr/>
            </p:nvCxnSpPr>
            <p:spPr>
              <a:xfrm rot="16200000" flipV="1">
                <a:off x="4109703" y="2646812"/>
                <a:ext cx="394897" cy="34347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72"/>
            <p:cNvGrpSpPr/>
            <p:nvPr/>
          </p:nvGrpSpPr>
          <p:grpSpPr>
            <a:xfrm>
              <a:off x="121023" y="1452282"/>
              <a:ext cx="4438558" cy="2941184"/>
              <a:chOff x="121023" y="1452282"/>
              <a:chExt cx="4438558" cy="2941184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121023" y="399335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8</a:t>
                </a:r>
                <a:endParaRPr lang="en-IN" sz="2000" dirty="0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4245071" y="31573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7</a:t>
                </a:r>
                <a:endParaRPr lang="en-IN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2619108" y="3153439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  <a:endParaRPr lang="en-IN" sz="2000" dirty="0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2234556" y="3133525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  <a:endParaRPr lang="en-IN" sz="2000" dirty="0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90488" y="3154466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  <a:endParaRPr lang="en-IN" sz="2000" dirty="0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3765821" y="2344633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IN" sz="2000" dirty="0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1059808" y="2287980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en-IN" sz="2000" dirty="0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2199488" y="1452282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en-IN" sz="2000" dirty="0"/>
              </a:p>
            </p:txBody>
          </p:sp>
        </p:grpSp>
      </p:grpSp>
      <p:sp>
        <p:nvSpPr>
          <p:cNvPr id="94" name="Rectangle 93"/>
          <p:cNvSpPr/>
          <p:nvPr/>
        </p:nvSpPr>
        <p:spPr>
          <a:xfrm>
            <a:off x="34284" y="4470159"/>
            <a:ext cx="4088619" cy="712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Binary tree</a:t>
            </a:r>
          </a:p>
          <a:p>
            <a:pPr algn="ctr">
              <a:lnSpc>
                <a:spcPts val="24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after  two iterations at k=4, k=3</a:t>
            </a:r>
            <a:endParaRPr lang="en-IN" sz="2400" dirty="0"/>
          </a:p>
        </p:txBody>
      </p:sp>
      <p:pic>
        <p:nvPicPr>
          <p:cNvPr id="98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086" y="2345655"/>
            <a:ext cx="530087" cy="460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8759</TotalTime>
  <Words>1407</Words>
  <Application>Microsoft Office PowerPoint</Application>
  <PresentationFormat>Custom</PresentationFormat>
  <Paragraphs>609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Shylaja S S</dc:creator>
  <cp:lastModifiedBy>Kusuma K V</cp:lastModifiedBy>
  <cp:revision>857</cp:revision>
  <dcterms:created xsi:type="dcterms:W3CDTF">2020-06-03T14:19:11Z</dcterms:created>
  <dcterms:modified xsi:type="dcterms:W3CDTF">2022-09-29T02:14:08Z</dcterms:modified>
</cp:coreProperties>
</file>