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19" r:id="rId4"/>
    <p:sldId id="420" r:id="rId5"/>
    <p:sldId id="421" r:id="rId6"/>
    <p:sldId id="422" r:id="rId7"/>
    <p:sldId id="390" r:id="rId8"/>
    <p:sldId id="411" r:id="rId9"/>
    <p:sldId id="396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394" r:id="rId18"/>
    <p:sldId id="406" r:id="rId19"/>
    <p:sldId id="407" r:id="rId20"/>
    <p:sldId id="408" r:id="rId21"/>
    <p:sldId id="409" r:id="rId22"/>
    <p:sldId id="42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99"/>
    <a:srgbClr val="47269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94784" y="2202232"/>
            <a:ext cx="4893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AND ITS APPLICATIONS</a:t>
            </a:r>
          </a:p>
          <a:p>
            <a:r>
              <a:rPr lang="en-US" sz="3600" b="1" smtClean="0">
                <a:solidFill>
                  <a:schemeClr val="accent1">
                    <a:lumMod val="75000"/>
                  </a:schemeClr>
                </a:solidFill>
              </a:rPr>
              <a:t>UE21CS252A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4"/>
            <a:ext cx="4577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r>
              <a:rPr lang="en-US" sz="2400" b="1" dirty="0" smtClean="0"/>
              <a:t> &amp; Kusuma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0420"/>
            <a:ext cx="4597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Conversion of an n-ary Tree to a Binary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328431"/>
            <a:ext cx="7938053" cy="5034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3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405856" y="1430280"/>
            <a:ext cx="3251744" cy="1887304"/>
            <a:chOff x="1477010" y="3259463"/>
            <a:chExt cx="3863566" cy="2472103"/>
          </a:xfrm>
        </p:grpSpPr>
        <p:sp>
          <p:nvSpPr>
            <p:cNvPr id="11" name="Oval 10"/>
            <p:cNvSpPr/>
            <p:nvPr/>
          </p:nvSpPr>
          <p:spPr>
            <a:xfrm>
              <a:off x="1967346" y="4419028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590724" y="4452161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477010" y="5320174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Straight Connector 16"/>
            <p:cNvCxnSpPr>
              <a:stCxn id="20" idx="3"/>
              <a:endCxn id="11" idx="0"/>
            </p:cNvCxnSpPr>
            <p:nvPr/>
          </p:nvCxnSpPr>
          <p:spPr>
            <a:xfrm rot="5400000">
              <a:off x="2522587" y="3294188"/>
              <a:ext cx="808420" cy="14412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0" idx="4"/>
              <a:endCxn id="15" idx="0"/>
            </p:cNvCxnSpPr>
            <p:nvPr/>
          </p:nvCxnSpPr>
          <p:spPr>
            <a:xfrm rot="16200000" flipH="1">
              <a:off x="3432269" y="4054885"/>
              <a:ext cx="781306" cy="132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3"/>
              <a:endCxn id="16" idx="0"/>
            </p:cNvCxnSpPr>
            <p:nvPr/>
          </p:nvCxnSpPr>
          <p:spPr>
            <a:xfrm rot="5400000">
              <a:off x="1601563" y="4884441"/>
              <a:ext cx="550001" cy="3214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577478" y="3259463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862934" y="4425657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Connector 22"/>
            <p:cNvCxnSpPr>
              <a:stCxn id="20" idx="5"/>
              <a:endCxn id="21" idx="0"/>
            </p:cNvCxnSpPr>
            <p:nvPr/>
          </p:nvCxnSpPr>
          <p:spPr>
            <a:xfrm rot="16200000" flipH="1">
              <a:off x="4135938" y="3459839"/>
              <a:ext cx="815049" cy="11165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504046" y="5313552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5" name="Straight Connector 24"/>
            <p:cNvCxnSpPr>
              <a:stCxn id="11" idx="5"/>
              <a:endCxn id="24" idx="0"/>
            </p:cNvCxnSpPr>
            <p:nvPr/>
          </p:nvCxnSpPr>
          <p:spPr>
            <a:xfrm rot="16200000" flipH="1">
              <a:off x="2287263" y="4857947"/>
              <a:ext cx="543379" cy="3678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862935" y="5313553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G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7" name="Straight Connector 26"/>
            <p:cNvCxnSpPr>
              <a:stCxn id="21" idx="4"/>
              <a:endCxn id="26" idx="0"/>
            </p:cNvCxnSpPr>
            <p:nvPr/>
          </p:nvCxnSpPr>
          <p:spPr>
            <a:xfrm rot="16200000" flipH="1">
              <a:off x="4863503" y="5075300"/>
              <a:ext cx="476504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>
            <a:stCxn id="33" idx="2"/>
            <a:endCxn id="32" idx="6"/>
          </p:cNvCxnSpPr>
          <p:nvPr/>
        </p:nvCxnSpPr>
        <p:spPr>
          <a:xfrm rot="10800000">
            <a:off x="1191245" y="5043892"/>
            <a:ext cx="1012077" cy="30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9323" y="4862580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203321" y="4865659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36188" y="5656897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5" name="Straight Connector 34"/>
          <p:cNvCxnSpPr>
            <a:stCxn id="38" idx="3"/>
            <a:endCxn id="32" idx="0"/>
          </p:cNvCxnSpPr>
          <p:nvPr/>
        </p:nvCxnSpPr>
        <p:spPr>
          <a:xfrm rot="5400000">
            <a:off x="1260555" y="3869726"/>
            <a:ext cx="712583" cy="12731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3"/>
            <a:endCxn id="34" idx="0"/>
          </p:cNvCxnSpPr>
          <p:nvPr/>
        </p:nvCxnSpPr>
        <p:spPr>
          <a:xfrm rot="5400000">
            <a:off x="446731" y="5272515"/>
            <a:ext cx="484799" cy="283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191621" y="3840480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327119" y="4868423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Connector 39"/>
          <p:cNvCxnSpPr>
            <a:stCxn id="38" idx="5"/>
            <a:endCxn id="39" idx="0"/>
          </p:cNvCxnSpPr>
          <p:nvPr/>
        </p:nvCxnSpPr>
        <p:spPr>
          <a:xfrm rot="16200000" flipH="1">
            <a:off x="2685703" y="4016046"/>
            <a:ext cx="718426" cy="9863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243413" y="5651060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Straight Connector 41"/>
          <p:cNvCxnSpPr>
            <a:stCxn id="32" idx="5"/>
            <a:endCxn id="41" idx="0"/>
          </p:cNvCxnSpPr>
          <p:nvPr/>
        </p:nvCxnSpPr>
        <p:spPr>
          <a:xfrm rot="16200000" flipH="1">
            <a:off x="1052433" y="5249118"/>
            <a:ext cx="478962" cy="3249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327119" y="5651061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4" name="Straight Connector 43"/>
          <p:cNvCxnSpPr>
            <a:stCxn id="39" idx="4"/>
            <a:endCxn id="43" idx="0"/>
          </p:cNvCxnSpPr>
          <p:nvPr/>
        </p:nvCxnSpPr>
        <p:spPr>
          <a:xfrm rot="16200000" flipH="1">
            <a:off x="3328072" y="5441052"/>
            <a:ext cx="42001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93672" y="3289378"/>
            <a:ext cx="1449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3-ary tree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Straight Connector 47"/>
          <p:cNvCxnSpPr>
            <a:stCxn id="39" idx="2"/>
            <a:endCxn id="33" idx="6"/>
          </p:cNvCxnSpPr>
          <p:nvPr/>
        </p:nvCxnSpPr>
        <p:spPr>
          <a:xfrm rot="10800000">
            <a:off x="2625243" y="5046970"/>
            <a:ext cx="701877" cy="27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2"/>
            <a:endCxn id="34" idx="6"/>
          </p:cNvCxnSpPr>
          <p:nvPr/>
        </p:nvCxnSpPr>
        <p:spPr>
          <a:xfrm rot="10800000" flipV="1">
            <a:off x="758109" y="5832370"/>
            <a:ext cx="485304" cy="58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41343" y="5923642"/>
            <a:ext cx="5237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Left child – Right sibling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Representation of the above 3-ary tree</a:t>
            </a:r>
          </a:p>
        </p:txBody>
      </p:sp>
      <p:cxnSp>
        <p:nvCxnSpPr>
          <p:cNvPr id="101" name="Straight Connector 100"/>
          <p:cNvCxnSpPr>
            <a:stCxn id="38" idx="4"/>
            <a:endCxn id="33" idx="0"/>
          </p:cNvCxnSpPr>
          <p:nvPr/>
        </p:nvCxnSpPr>
        <p:spPr>
          <a:xfrm rot="16200000" flipH="1">
            <a:off x="2077154" y="4528530"/>
            <a:ext cx="662557" cy="11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46715" y="3233531"/>
            <a:ext cx="3723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Link all siblings of a Node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359965" y="3874461"/>
            <a:ext cx="37238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Delete all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links from a Node to its children except for the link to its leftmost child</a:t>
            </a:r>
            <a:endParaRPr lang="en-IN" sz="2400" dirty="0"/>
          </a:p>
        </p:txBody>
      </p:sp>
      <p:pic>
        <p:nvPicPr>
          <p:cNvPr id="65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812" y="3720544"/>
            <a:ext cx="530087" cy="530087"/>
          </a:xfrm>
          <a:prstGeom prst="rect">
            <a:avLst/>
          </a:prstGeom>
          <a:noFill/>
        </p:spPr>
      </p:pic>
      <p:pic>
        <p:nvPicPr>
          <p:cNvPr id="66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124705"/>
            <a:ext cx="530087" cy="530087"/>
          </a:xfrm>
          <a:prstGeom prst="rect">
            <a:avLst/>
          </a:prstGeom>
          <a:noFill/>
        </p:spPr>
      </p:pic>
      <p:pic>
        <p:nvPicPr>
          <p:cNvPr id="46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82" y="4429535"/>
            <a:ext cx="530087" cy="53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Conversion of an n-ary Tree to a Binary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328431"/>
            <a:ext cx="7938053" cy="5034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3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405856" y="1430280"/>
            <a:ext cx="3251744" cy="1887304"/>
            <a:chOff x="1477010" y="3259463"/>
            <a:chExt cx="3863566" cy="2472103"/>
          </a:xfrm>
        </p:grpSpPr>
        <p:sp>
          <p:nvSpPr>
            <p:cNvPr id="11" name="Oval 10"/>
            <p:cNvSpPr/>
            <p:nvPr/>
          </p:nvSpPr>
          <p:spPr>
            <a:xfrm>
              <a:off x="1967346" y="4419028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590724" y="4452161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477010" y="5320174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Straight Connector 16"/>
            <p:cNvCxnSpPr>
              <a:stCxn id="20" idx="3"/>
              <a:endCxn id="11" idx="0"/>
            </p:cNvCxnSpPr>
            <p:nvPr/>
          </p:nvCxnSpPr>
          <p:spPr>
            <a:xfrm rot="5400000">
              <a:off x="2522587" y="3294188"/>
              <a:ext cx="808420" cy="14412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0" idx="4"/>
              <a:endCxn id="15" idx="0"/>
            </p:cNvCxnSpPr>
            <p:nvPr/>
          </p:nvCxnSpPr>
          <p:spPr>
            <a:xfrm rot="16200000" flipH="1">
              <a:off x="3432269" y="4054885"/>
              <a:ext cx="781306" cy="132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3"/>
              <a:endCxn id="16" idx="0"/>
            </p:cNvCxnSpPr>
            <p:nvPr/>
          </p:nvCxnSpPr>
          <p:spPr>
            <a:xfrm rot="5400000">
              <a:off x="1601563" y="4884441"/>
              <a:ext cx="550001" cy="3214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577478" y="3259463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862934" y="4425657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Connector 22"/>
            <p:cNvCxnSpPr>
              <a:stCxn id="20" idx="5"/>
              <a:endCxn id="21" idx="0"/>
            </p:cNvCxnSpPr>
            <p:nvPr/>
          </p:nvCxnSpPr>
          <p:spPr>
            <a:xfrm rot="16200000" flipH="1">
              <a:off x="4135938" y="3459839"/>
              <a:ext cx="815049" cy="11165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504046" y="5313552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5" name="Straight Connector 24"/>
            <p:cNvCxnSpPr>
              <a:stCxn id="11" idx="5"/>
              <a:endCxn id="24" idx="0"/>
            </p:cNvCxnSpPr>
            <p:nvPr/>
          </p:nvCxnSpPr>
          <p:spPr>
            <a:xfrm rot="16200000" flipH="1">
              <a:off x="2287263" y="4857947"/>
              <a:ext cx="543379" cy="3678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862935" y="5313553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G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7" name="Straight Connector 26"/>
            <p:cNvCxnSpPr>
              <a:stCxn id="21" idx="4"/>
              <a:endCxn id="26" idx="0"/>
            </p:cNvCxnSpPr>
            <p:nvPr/>
          </p:nvCxnSpPr>
          <p:spPr>
            <a:xfrm rot="16200000" flipH="1">
              <a:off x="4863503" y="5075300"/>
              <a:ext cx="476504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>
            <a:stCxn id="33" idx="2"/>
            <a:endCxn id="32" idx="6"/>
          </p:cNvCxnSpPr>
          <p:nvPr/>
        </p:nvCxnSpPr>
        <p:spPr>
          <a:xfrm rot="10800000">
            <a:off x="1191245" y="5043892"/>
            <a:ext cx="1012077" cy="30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9323" y="4862580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203321" y="4865659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36188" y="5656897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5" name="Straight Connector 34"/>
          <p:cNvCxnSpPr>
            <a:stCxn id="38" idx="3"/>
            <a:endCxn id="32" idx="0"/>
          </p:cNvCxnSpPr>
          <p:nvPr/>
        </p:nvCxnSpPr>
        <p:spPr>
          <a:xfrm rot="5400000">
            <a:off x="1260555" y="3869726"/>
            <a:ext cx="712583" cy="12731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3"/>
            <a:endCxn id="34" idx="0"/>
          </p:cNvCxnSpPr>
          <p:nvPr/>
        </p:nvCxnSpPr>
        <p:spPr>
          <a:xfrm rot="5400000">
            <a:off x="446731" y="5272515"/>
            <a:ext cx="484799" cy="283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191621" y="3840480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327119" y="4868423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43413" y="5651060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27119" y="5651061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4" name="Straight Connector 43"/>
          <p:cNvCxnSpPr>
            <a:stCxn id="39" idx="4"/>
            <a:endCxn id="43" idx="0"/>
          </p:cNvCxnSpPr>
          <p:nvPr/>
        </p:nvCxnSpPr>
        <p:spPr>
          <a:xfrm rot="16200000" flipH="1">
            <a:off x="3328072" y="5441052"/>
            <a:ext cx="42001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93672" y="3289378"/>
            <a:ext cx="1449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3-ary tree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Straight Connector 47"/>
          <p:cNvCxnSpPr>
            <a:stCxn id="39" idx="2"/>
            <a:endCxn id="33" idx="6"/>
          </p:cNvCxnSpPr>
          <p:nvPr/>
        </p:nvCxnSpPr>
        <p:spPr>
          <a:xfrm rot="10800000">
            <a:off x="2625243" y="5046970"/>
            <a:ext cx="701877" cy="27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2"/>
            <a:endCxn id="34" idx="6"/>
          </p:cNvCxnSpPr>
          <p:nvPr/>
        </p:nvCxnSpPr>
        <p:spPr>
          <a:xfrm rot="10800000" flipV="1">
            <a:off x="758109" y="5832370"/>
            <a:ext cx="485304" cy="58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944287" y="2205520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7" name="Straight Connector 56"/>
          <p:cNvCxnSpPr>
            <a:stCxn id="58" idx="3"/>
            <a:endCxn id="54" idx="0"/>
          </p:cNvCxnSpPr>
          <p:nvPr/>
        </p:nvCxnSpPr>
        <p:spPr>
          <a:xfrm rot="5400000">
            <a:off x="6349382" y="1550591"/>
            <a:ext cx="460795" cy="849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942521" y="1435208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907254" y="5124802"/>
            <a:ext cx="2507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Corresponding binary tree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1343" y="5923642"/>
            <a:ext cx="5237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Left child – Right sibling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Representation of the above 3-ary tree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275443" y="2040831"/>
            <a:ext cx="4465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Node Below is B – Left child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 Right sibling so – no Right child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7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4043" y="3768161"/>
            <a:ext cx="473525" cy="480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82" grpId="0"/>
      <p:bldP spid="96" grpId="0"/>
      <p:bldP spid="9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Conversion of an n-ary Tree to a Binary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328431"/>
            <a:ext cx="7938053" cy="5034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3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405856" y="1430280"/>
            <a:ext cx="3251744" cy="1887304"/>
            <a:chOff x="1477010" y="3259463"/>
            <a:chExt cx="3863566" cy="2472103"/>
          </a:xfrm>
        </p:grpSpPr>
        <p:sp>
          <p:nvSpPr>
            <p:cNvPr id="11" name="Oval 10"/>
            <p:cNvSpPr/>
            <p:nvPr/>
          </p:nvSpPr>
          <p:spPr>
            <a:xfrm>
              <a:off x="1967346" y="4419028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590724" y="4452161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477010" y="5320174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Straight Connector 16"/>
            <p:cNvCxnSpPr>
              <a:stCxn id="20" idx="3"/>
              <a:endCxn id="11" idx="0"/>
            </p:cNvCxnSpPr>
            <p:nvPr/>
          </p:nvCxnSpPr>
          <p:spPr>
            <a:xfrm rot="5400000">
              <a:off x="2522587" y="3294188"/>
              <a:ext cx="808420" cy="14412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0" idx="4"/>
              <a:endCxn id="15" idx="0"/>
            </p:cNvCxnSpPr>
            <p:nvPr/>
          </p:nvCxnSpPr>
          <p:spPr>
            <a:xfrm rot="16200000" flipH="1">
              <a:off x="3432269" y="4054885"/>
              <a:ext cx="781306" cy="132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3"/>
              <a:endCxn id="16" idx="0"/>
            </p:cNvCxnSpPr>
            <p:nvPr/>
          </p:nvCxnSpPr>
          <p:spPr>
            <a:xfrm rot="5400000">
              <a:off x="1601563" y="4884441"/>
              <a:ext cx="550001" cy="3214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577478" y="3259463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862934" y="4425657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Connector 22"/>
            <p:cNvCxnSpPr>
              <a:stCxn id="20" idx="5"/>
              <a:endCxn id="21" idx="0"/>
            </p:cNvCxnSpPr>
            <p:nvPr/>
          </p:nvCxnSpPr>
          <p:spPr>
            <a:xfrm rot="16200000" flipH="1">
              <a:off x="4135938" y="3459839"/>
              <a:ext cx="815049" cy="11165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504046" y="5313552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5" name="Straight Connector 24"/>
            <p:cNvCxnSpPr>
              <a:stCxn id="11" idx="5"/>
              <a:endCxn id="24" idx="0"/>
            </p:cNvCxnSpPr>
            <p:nvPr/>
          </p:nvCxnSpPr>
          <p:spPr>
            <a:xfrm rot="16200000" flipH="1">
              <a:off x="2287263" y="4857947"/>
              <a:ext cx="543379" cy="3678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862935" y="5313553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G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7" name="Straight Connector 26"/>
            <p:cNvCxnSpPr>
              <a:stCxn id="21" idx="4"/>
              <a:endCxn id="26" idx="0"/>
            </p:cNvCxnSpPr>
            <p:nvPr/>
          </p:nvCxnSpPr>
          <p:spPr>
            <a:xfrm rot="16200000" flipH="1">
              <a:off x="4863503" y="5075300"/>
              <a:ext cx="476504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>
            <a:stCxn id="33" idx="2"/>
            <a:endCxn id="32" idx="6"/>
          </p:cNvCxnSpPr>
          <p:nvPr/>
        </p:nvCxnSpPr>
        <p:spPr>
          <a:xfrm rot="10800000">
            <a:off x="1191245" y="5043892"/>
            <a:ext cx="1012077" cy="30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9323" y="4862580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203321" y="4865659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36188" y="5656897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5" name="Straight Connector 34"/>
          <p:cNvCxnSpPr>
            <a:stCxn id="38" idx="3"/>
            <a:endCxn id="32" idx="0"/>
          </p:cNvCxnSpPr>
          <p:nvPr/>
        </p:nvCxnSpPr>
        <p:spPr>
          <a:xfrm rot="5400000">
            <a:off x="1260555" y="3869726"/>
            <a:ext cx="712583" cy="12731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3"/>
            <a:endCxn id="34" idx="0"/>
          </p:cNvCxnSpPr>
          <p:nvPr/>
        </p:nvCxnSpPr>
        <p:spPr>
          <a:xfrm rot="5400000">
            <a:off x="446731" y="5272515"/>
            <a:ext cx="484799" cy="283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191621" y="3840480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327119" y="4868423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43413" y="5651060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27119" y="5651061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4" name="Straight Connector 43"/>
          <p:cNvCxnSpPr>
            <a:stCxn id="39" idx="4"/>
            <a:endCxn id="43" idx="0"/>
          </p:cNvCxnSpPr>
          <p:nvPr/>
        </p:nvCxnSpPr>
        <p:spPr>
          <a:xfrm rot="16200000" flipH="1">
            <a:off x="3328072" y="5441052"/>
            <a:ext cx="42001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93672" y="3289378"/>
            <a:ext cx="1449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3-ary tree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Straight Connector 47"/>
          <p:cNvCxnSpPr>
            <a:stCxn id="39" idx="2"/>
            <a:endCxn id="33" idx="6"/>
          </p:cNvCxnSpPr>
          <p:nvPr/>
        </p:nvCxnSpPr>
        <p:spPr>
          <a:xfrm rot="10800000">
            <a:off x="2625243" y="5046970"/>
            <a:ext cx="701877" cy="27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2"/>
            <a:endCxn id="34" idx="6"/>
          </p:cNvCxnSpPr>
          <p:nvPr/>
        </p:nvCxnSpPr>
        <p:spPr>
          <a:xfrm rot="10800000" flipV="1">
            <a:off x="758109" y="5832370"/>
            <a:ext cx="485304" cy="58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944287" y="2205520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940968" y="2990474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06362" y="2986581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7" name="Straight Connector 56"/>
          <p:cNvCxnSpPr>
            <a:stCxn id="58" idx="3"/>
            <a:endCxn id="54" idx="0"/>
          </p:cNvCxnSpPr>
          <p:nvPr/>
        </p:nvCxnSpPr>
        <p:spPr>
          <a:xfrm rot="5400000">
            <a:off x="6349382" y="1550591"/>
            <a:ext cx="460795" cy="849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942521" y="1435208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2" name="Straight Connector 61"/>
          <p:cNvCxnSpPr>
            <a:stCxn id="54" idx="3"/>
            <a:endCxn id="56" idx="0"/>
          </p:cNvCxnSpPr>
          <p:nvPr/>
        </p:nvCxnSpPr>
        <p:spPr>
          <a:xfrm rot="5400000">
            <a:off x="5475928" y="2456433"/>
            <a:ext cx="471544" cy="5887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5" idx="1"/>
            <a:endCxn id="54" idx="5"/>
          </p:cNvCxnSpPr>
          <p:nvPr/>
        </p:nvCxnSpPr>
        <p:spPr>
          <a:xfrm rot="16200000" flipV="1">
            <a:off x="6389317" y="2430139"/>
            <a:ext cx="528542" cy="6983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907254" y="5124802"/>
            <a:ext cx="2507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Corresponding binary tree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1343" y="5923642"/>
            <a:ext cx="5237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Left child – Right sibling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Representation of the above 3-ary tree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421218" y="2040831"/>
            <a:ext cx="4452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Node Below is E – Left child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Next Right sibling is C – Right child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0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099" y="4701204"/>
            <a:ext cx="530087" cy="530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Conversion of an n-ary Tree to a Binary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328431"/>
            <a:ext cx="7938053" cy="5034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3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405856" y="1430280"/>
            <a:ext cx="3251744" cy="1887304"/>
            <a:chOff x="1477010" y="3259463"/>
            <a:chExt cx="3863566" cy="2472103"/>
          </a:xfrm>
        </p:grpSpPr>
        <p:sp>
          <p:nvSpPr>
            <p:cNvPr id="11" name="Oval 10"/>
            <p:cNvSpPr/>
            <p:nvPr/>
          </p:nvSpPr>
          <p:spPr>
            <a:xfrm>
              <a:off x="1967346" y="4419028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590724" y="4452161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477010" y="5320174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Straight Connector 16"/>
            <p:cNvCxnSpPr>
              <a:stCxn id="20" idx="3"/>
              <a:endCxn id="11" idx="0"/>
            </p:cNvCxnSpPr>
            <p:nvPr/>
          </p:nvCxnSpPr>
          <p:spPr>
            <a:xfrm rot="5400000">
              <a:off x="2522587" y="3294188"/>
              <a:ext cx="808420" cy="14412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0" idx="4"/>
              <a:endCxn id="15" idx="0"/>
            </p:cNvCxnSpPr>
            <p:nvPr/>
          </p:nvCxnSpPr>
          <p:spPr>
            <a:xfrm rot="16200000" flipH="1">
              <a:off x="3432269" y="4054885"/>
              <a:ext cx="781306" cy="132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3"/>
              <a:endCxn id="16" idx="0"/>
            </p:cNvCxnSpPr>
            <p:nvPr/>
          </p:nvCxnSpPr>
          <p:spPr>
            <a:xfrm rot="5400000">
              <a:off x="1601563" y="4884441"/>
              <a:ext cx="550001" cy="3214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577478" y="3259463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862934" y="4425657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Connector 22"/>
            <p:cNvCxnSpPr>
              <a:stCxn id="20" idx="5"/>
              <a:endCxn id="21" idx="0"/>
            </p:cNvCxnSpPr>
            <p:nvPr/>
          </p:nvCxnSpPr>
          <p:spPr>
            <a:xfrm rot="16200000" flipH="1">
              <a:off x="4135938" y="3459839"/>
              <a:ext cx="815049" cy="11165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504046" y="5313552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5" name="Straight Connector 24"/>
            <p:cNvCxnSpPr>
              <a:stCxn id="11" idx="5"/>
              <a:endCxn id="24" idx="0"/>
            </p:cNvCxnSpPr>
            <p:nvPr/>
          </p:nvCxnSpPr>
          <p:spPr>
            <a:xfrm rot="16200000" flipH="1">
              <a:off x="2287263" y="4857947"/>
              <a:ext cx="543379" cy="3678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862935" y="5313553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G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7" name="Straight Connector 26"/>
            <p:cNvCxnSpPr>
              <a:stCxn id="21" idx="4"/>
              <a:endCxn id="26" idx="0"/>
            </p:cNvCxnSpPr>
            <p:nvPr/>
          </p:nvCxnSpPr>
          <p:spPr>
            <a:xfrm rot="16200000" flipH="1">
              <a:off x="4863503" y="5075300"/>
              <a:ext cx="476504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>
            <a:stCxn id="33" idx="2"/>
            <a:endCxn id="32" idx="6"/>
          </p:cNvCxnSpPr>
          <p:nvPr/>
        </p:nvCxnSpPr>
        <p:spPr>
          <a:xfrm rot="10800000">
            <a:off x="1191245" y="5043892"/>
            <a:ext cx="1012077" cy="30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9323" y="4862580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203321" y="4865659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36188" y="5656897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5" name="Straight Connector 34"/>
          <p:cNvCxnSpPr>
            <a:stCxn id="38" idx="3"/>
            <a:endCxn id="32" idx="0"/>
          </p:cNvCxnSpPr>
          <p:nvPr/>
        </p:nvCxnSpPr>
        <p:spPr>
          <a:xfrm rot="5400000">
            <a:off x="1260555" y="3869726"/>
            <a:ext cx="712583" cy="12731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3"/>
            <a:endCxn id="34" idx="0"/>
          </p:cNvCxnSpPr>
          <p:nvPr/>
        </p:nvCxnSpPr>
        <p:spPr>
          <a:xfrm rot="5400000">
            <a:off x="446731" y="5272515"/>
            <a:ext cx="484799" cy="283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191621" y="3840480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327119" y="4868423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43413" y="5651060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27119" y="5651061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4" name="Straight Connector 43"/>
          <p:cNvCxnSpPr>
            <a:stCxn id="39" idx="4"/>
            <a:endCxn id="43" idx="0"/>
          </p:cNvCxnSpPr>
          <p:nvPr/>
        </p:nvCxnSpPr>
        <p:spPr>
          <a:xfrm rot="16200000" flipH="1">
            <a:off x="3328072" y="5441052"/>
            <a:ext cx="42001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93672" y="3289378"/>
            <a:ext cx="1449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3-ary tree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Straight Connector 47"/>
          <p:cNvCxnSpPr>
            <a:stCxn id="39" idx="2"/>
            <a:endCxn id="33" idx="6"/>
          </p:cNvCxnSpPr>
          <p:nvPr/>
        </p:nvCxnSpPr>
        <p:spPr>
          <a:xfrm rot="10800000">
            <a:off x="2625243" y="5046970"/>
            <a:ext cx="701877" cy="27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2"/>
            <a:endCxn id="34" idx="6"/>
          </p:cNvCxnSpPr>
          <p:nvPr/>
        </p:nvCxnSpPr>
        <p:spPr>
          <a:xfrm rot="10800000" flipV="1">
            <a:off x="758109" y="5832370"/>
            <a:ext cx="485304" cy="58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944287" y="2205520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940968" y="2990474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06362" y="2986581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7" name="Straight Connector 56"/>
          <p:cNvCxnSpPr>
            <a:stCxn id="58" idx="3"/>
            <a:endCxn id="54" idx="0"/>
          </p:cNvCxnSpPr>
          <p:nvPr/>
        </p:nvCxnSpPr>
        <p:spPr>
          <a:xfrm rot="5400000">
            <a:off x="6349382" y="1550591"/>
            <a:ext cx="460795" cy="849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942521" y="1435208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7759964" y="3828125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2" name="Straight Connector 61"/>
          <p:cNvCxnSpPr>
            <a:stCxn id="54" idx="3"/>
            <a:endCxn id="56" idx="0"/>
          </p:cNvCxnSpPr>
          <p:nvPr/>
        </p:nvCxnSpPr>
        <p:spPr>
          <a:xfrm rot="5400000">
            <a:off x="5475928" y="2456433"/>
            <a:ext cx="471544" cy="5887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5" idx="1"/>
            <a:endCxn id="54" idx="5"/>
          </p:cNvCxnSpPr>
          <p:nvPr/>
        </p:nvCxnSpPr>
        <p:spPr>
          <a:xfrm rot="16200000" flipV="1">
            <a:off x="6389317" y="2430139"/>
            <a:ext cx="528542" cy="6983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9" idx="0"/>
            <a:endCxn id="55" idx="5"/>
          </p:cNvCxnSpPr>
          <p:nvPr/>
        </p:nvCxnSpPr>
        <p:spPr>
          <a:xfrm rot="16200000" flipV="1">
            <a:off x="7371946" y="3229145"/>
            <a:ext cx="528134" cy="6698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907254" y="5124802"/>
            <a:ext cx="2507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Corresponding binary tree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1343" y="5923642"/>
            <a:ext cx="5237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Left child – Right sibling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Representation of the above 3-ary tree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116418" y="2040831"/>
            <a:ext cx="4757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 Node Below so – no Left child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Next Right sibling is D – Right child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8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2220584" y="5285532"/>
            <a:ext cx="473525" cy="480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Conversion of an n-ary Tree to a Binary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328431"/>
            <a:ext cx="7938053" cy="5034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3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405856" y="1430280"/>
            <a:ext cx="3251744" cy="1887304"/>
            <a:chOff x="1477010" y="3259463"/>
            <a:chExt cx="3863566" cy="2472103"/>
          </a:xfrm>
        </p:grpSpPr>
        <p:sp>
          <p:nvSpPr>
            <p:cNvPr id="11" name="Oval 10"/>
            <p:cNvSpPr/>
            <p:nvPr/>
          </p:nvSpPr>
          <p:spPr>
            <a:xfrm>
              <a:off x="1967346" y="4419028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590724" y="4452161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477010" y="5320174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Straight Connector 16"/>
            <p:cNvCxnSpPr>
              <a:stCxn id="20" idx="3"/>
              <a:endCxn id="11" idx="0"/>
            </p:cNvCxnSpPr>
            <p:nvPr/>
          </p:nvCxnSpPr>
          <p:spPr>
            <a:xfrm rot="5400000">
              <a:off x="2522587" y="3294188"/>
              <a:ext cx="808420" cy="14412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0" idx="4"/>
              <a:endCxn id="15" idx="0"/>
            </p:cNvCxnSpPr>
            <p:nvPr/>
          </p:nvCxnSpPr>
          <p:spPr>
            <a:xfrm rot="16200000" flipH="1">
              <a:off x="3432269" y="4054885"/>
              <a:ext cx="781306" cy="132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3"/>
              <a:endCxn id="16" idx="0"/>
            </p:cNvCxnSpPr>
            <p:nvPr/>
          </p:nvCxnSpPr>
          <p:spPr>
            <a:xfrm rot="5400000">
              <a:off x="1601563" y="4884441"/>
              <a:ext cx="550001" cy="3214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577478" y="3259463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862934" y="4425657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Connector 22"/>
            <p:cNvCxnSpPr>
              <a:stCxn id="20" idx="5"/>
              <a:endCxn id="21" idx="0"/>
            </p:cNvCxnSpPr>
            <p:nvPr/>
          </p:nvCxnSpPr>
          <p:spPr>
            <a:xfrm rot="16200000" flipH="1">
              <a:off x="4135938" y="3459839"/>
              <a:ext cx="815049" cy="11165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504046" y="5313552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5" name="Straight Connector 24"/>
            <p:cNvCxnSpPr>
              <a:stCxn id="11" idx="5"/>
              <a:endCxn id="24" idx="0"/>
            </p:cNvCxnSpPr>
            <p:nvPr/>
          </p:nvCxnSpPr>
          <p:spPr>
            <a:xfrm rot="16200000" flipH="1">
              <a:off x="2287263" y="4857947"/>
              <a:ext cx="543379" cy="3678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862935" y="5313553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G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7" name="Straight Connector 26"/>
            <p:cNvCxnSpPr>
              <a:stCxn id="21" idx="4"/>
              <a:endCxn id="26" idx="0"/>
            </p:cNvCxnSpPr>
            <p:nvPr/>
          </p:nvCxnSpPr>
          <p:spPr>
            <a:xfrm rot="16200000" flipH="1">
              <a:off x="4863503" y="5075300"/>
              <a:ext cx="476504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>
            <a:stCxn id="33" idx="2"/>
            <a:endCxn id="32" idx="6"/>
          </p:cNvCxnSpPr>
          <p:nvPr/>
        </p:nvCxnSpPr>
        <p:spPr>
          <a:xfrm rot="10800000">
            <a:off x="1191245" y="5043892"/>
            <a:ext cx="1012077" cy="30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9323" y="4862580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203321" y="4865659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36188" y="5656897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5" name="Straight Connector 34"/>
          <p:cNvCxnSpPr>
            <a:stCxn id="38" idx="3"/>
            <a:endCxn id="32" idx="0"/>
          </p:cNvCxnSpPr>
          <p:nvPr/>
        </p:nvCxnSpPr>
        <p:spPr>
          <a:xfrm rot="5400000">
            <a:off x="1260555" y="3869726"/>
            <a:ext cx="712583" cy="12731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3"/>
            <a:endCxn id="34" idx="0"/>
          </p:cNvCxnSpPr>
          <p:nvPr/>
        </p:nvCxnSpPr>
        <p:spPr>
          <a:xfrm rot="5400000">
            <a:off x="446731" y="5272515"/>
            <a:ext cx="484799" cy="283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191621" y="3840480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327119" y="4868423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43413" y="5651060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27119" y="5651061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4" name="Straight Connector 43"/>
          <p:cNvCxnSpPr>
            <a:stCxn id="39" idx="4"/>
            <a:endCxn id="43" idx="0"/>
          </p:cNvCxnSpPr>
          <p:nvPr/>
        </p:nvCxnSpPr>
        <p:spPr>
          <a:xfrm rot="16200000" flipH="1">
            <a:off x="3328072" y="5441052"/>
            <a:ext cx="42001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93672" y="3289378"/>
            <a:ext cx="1449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3-ary tree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Straight Connector 47"/>
          <p:cNvCxnSpPr>
            <a:stCxn id="39" idx="2"/>
            <a:endCxn id="33" idx="6"/>
          </p:cNvCxnSpPr>
          <p:nvPr/>
        </p:nvCxnSpPr>
        <p:spPr>
          <a:xfrm rot="10800000">
            <a:off x="2625243" y="5046970"/>
            <a:ext cx="701877" cy="27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2"/>
            <a:endCxn id="34" idx="6"/>
          </p:cNvCxnSpPr>
          <p:nvPr/>
        </p:nvCxnSpPr>
        <p:spPr>
          <a:xfrm rot="10800000" flipV="1">
            <a:off x="758109" y="5832370"/>
            <a:ext cx="485304" cy="58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944287" y="2205520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940968" y="2990474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06362" y="2986581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7" name="Straight Connector 56"/>
          <p:cNvCxnSpPr>
            <a:stCxn id="58" idx="3"/>
            <a:endCxn id="54" idx="0"/>
          </p:cNvCxnSpPr>
          <p:nvPr/>
        </p:nvCxnSpPr>
        <p:spPr>
          <a:xfrm rot="5400000">
            <a:off x="6349382" y="1550591"/>
            <a:ext cx="460795" cy="849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942521" y="1435208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7759964" y="3828125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084105" y="4624015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2" name="Straight Connector 61"/>
          <p:cNvCxnSpPr>
            <a:stCxn id="54" idx="3"/>
            <a:endCxn id="56" idx="0"/>
          </p:cNvCxnSpPr>
          <p:nvPr/>
        </p:nvCxnSpPr>
        <p:spPr>
          <a:xfrm rot="5400000">
            <a:off x="5475928" y="2456433"/>
            <a:ext cx="471544" cy="5887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9" idx="3"/>
            <a:endCxn id="61" idx="0"/>
          </p:cNvCxnSpPr>
          <p:nvPr/>
        </p:nvCxnSpPr>
        <p:spPr>
          <a:xfrm rot="5400000">
            <a:off x="7315224" y="4117485"/>
            <a:ext cx="486373" cy="526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5" idx="1"/>
            <a:endCxn id="54" idx="5"/>
          </p:cNvCxnSpPr>
          <p:nvPr/>
        </p:nvCxnSpPr>
        <p:spPr>
          <a:xfrm rot="16200000" flipV="1">
            <a:off x="6389317" y="2430139"/>
            <a:ext cx="528542" cy="6983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9" idx="0"/>
            <a:endCxn id="55" idx="5"/>
          </p:cNvCxnSpPr>
          <p:nvPr/>
        </p:nvCxnSpPr>
        <p:spPr>
          <a:xfrm rot="16200000" flipV="1">
            <a:off x="7371946" y="3229145"/>
            <a:ext cx="528134" cy="6698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907254" y="5124802"/>
            <a:ext cx="2507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Corresponding binary tree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1343" y="5923642"/>
            <a:ext cx="5237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Left child – Right sibling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Representation of the above 3-ary tree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116418" y="2040831"/>
            <a:ext cx="4757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Node Below is G – Left child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 Right sibling so – no Right child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5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843" y="4781952"/>
            <a:ext cx="473525" cy="480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Conversion of an n-ary Tree to a Binary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328431"/>
            <a:ext cx="7938053" cy="5034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3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405856" y="1430280"/>
            <a:ext cx="3251744" cy="1887304"/>
            <a:chOff x="1477010" y="3259463"/>
            <a:chExt cx="3863566" cy="2472103"/>
          </a:xfrm>
        </p:grpSpPr>
        <p:sp>
          <p:nvSpPr>
            <p:cNvPr id="11" name="Oval 10"/>
            <p:cNvSpPr/>
            <p:nvPr/>
          </p:nvSpPr>
          <p:spPr>
            <a:xfrm>
              <a:off x="1967346" y="4419028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590724" y="4452161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477010" y="5320174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Straight Connector 16"/>
            <p:cNvCxnSpPr>
              <a:stCxn id="20" idx="3"/>
              <a:endCxn id="11" idx="0"/>
            </p:cNvCxnSpPr>
            <p:nvPr/>
          </p:nvCxnSpPr>
          <p:spPr>
            <a:xfrm rot="5400000">
              <a:off x="2522587" y="3294188"/>
              <a:ext cx="808420" cy="14412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0" idx="4"/>
              <a:endCxn id="15" idx="0"/>
            </p:cNvCxnSpPr>
            <p:nvPr/>
          </p:nvCxnSpPr>
          <p:spPr>
            <a:xfrm rot="16200000" flipH="1">
              <a:off x="3432269" y="4054885"/>
              <a:ext cx="781306" cy="132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3"/>
              <a:endCxn id="16" idx="0"/>
            </p:cNvCxnSpPr>
            <p:nvPr/>
          </p:nvCxnSpPr>
          <p:spPr>
            <a:xfrm rot="5400000">
              <a:off x="1601563" y="4884441"/>
              <a:ext cx="550001" cy="3214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577478" y="3259463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862934" y="4425657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Connector 22"/>
            <p:cNvCxnSpPr>
              <a:stCxn id="20" idx="5"/>
              <a:endCxn id="21" idx="0"/>
            </p:cNvCxnSpPr>
            <p:nvPr/>
          </p:nvCxnSpPr>
          <p:spPr>
            <a:xfrm rot="16200000" flipH="1">
              <a:off x="4135938" y="3459839"/>
              <a:ext cx="815049" cy="11165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504046" y="5313552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5" name="Straight Connector 24"/>
            <p:cNvCxnSpPr>
              <a:stCxn id="11" idx="5"/>
              <a:endCxn id="24" idx="0"/>
            </p:cNvCxnSpPr>
            <p:nvPr/>
          </p:nvCxnSpPr>
          <p:spPr>
            <a:xfrm rot="16200000" flipH="1">
              <a:off x="2287263" y="4857947"/>
              <a:ext cx="543379" cy="3678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862935" y="5313553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G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7" name="Straight Connector 26"/>
            <p:cNvCxnSpPr>
              <a:stCxn id="21" idx="4"/>
              <a:endCxn id="26" idx="0"/>
            </p:cNvCxnSpPr>
            <p:nvPr/>
          </p:nvCxnSpPr>
          <p:spPr>
            <a:xfrm rot="16200000" flipH="1">
              <a:off x="4863503" y="5075300"/>
              <a:ext cx="476504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>
            <a:stCxn id="33" idx="2"/>
            <a:endCxn id="32" idx="6"/>
          </p:cNvCxnSpPr>
          <p:nvPr/>
        </p:nvCxnSpPr>
        <p:spPr>
          <a:xfrm rot="10800000">
            <a:off x="1191245" y="5043892"/>
            <a:ext cx="1012077" cy="30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9323" y="4862580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203321" y="4865659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36188" y="5656897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5" name="Straight Connector 34"/>
          <p:cNvCxnSpPr>
            <a:stCxn id="38" idx="3"/>
            <a:endCxn id="32" idx="0"/>
          </p:cNvCxnSpPr>
          <p:nvPr/>
        </p:nvCxnSpPr>
        <p:spPr>
          <a:xfrm rot="5400000">
            <a:off x="1260555" y="3869726"/>
            <a:ext cx="712583" cy="12731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3"/>
            <a:endCxn id="34" idx="0"/>
          </p:cNvCxnSpPr>
          <p:nvPr/>
        </p:nvCxnSpPr>
        <p:spPr>
          <a:xfrm rot="5400000">
            <a:off x="446731" y="5272515"/>
            <a:ext cx="484799" cy="283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191621" y="3840480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327119" y="4868423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43413" y="5651060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27119" y="5651061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4" name="Straight Connector 43"/>
          <p:cNvCxnSpPr>
            <a:stCxn id="39" idx="4"/>
            <a:endCxn id="43" idx="0"/>
          </p:cNvCxnSpPr>
          <p:nvPr/>
        </p:nvCxnSpPr>
        <p:spPr>
          <a:xfrm rot="16200000" flipH="1">
            <a:off x="3328072" y="5441052"/>
            <a:ext cx="42001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93672" y="3289378"/>
            <a:ext cx="1449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3-ary tree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Straight Connector 47"/>
          <p:cNvCxnSpPr>
            <a:stCxn id="39" idx="2"/>
            <a:endCxn id="33" idx="6"/>
          </p:cNvCxnSpPr>
          <p:nvPr/>
        </p:nvCxnSpPr>
        <p:spPr>
          <a:xfrm rot="10800000">
            <a:off x="2625243" y="5046970"/>
            <a:ext cx="701877" cy="27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2"/>
            <a:endCxn id="34" idx="6"/>
          </p:cNvCxnSpPr>
          <p:nvPr/>
        </p:nvCxnSpPr>
        <p:spPr>
          <a:xfrm rot="10800000" flipV="1">
            <a:off x="758109" y="5832370"/>
            <a:ext cx="485304" cy="58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944287" y="2205520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940968" y="2990474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06362" y="2986581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7" name="Straight Connector 56"/>
          <p:cNvCxnSpPr>
            <a:stCxn id="58" idx="3"/>
            <a:endCxn id="54" idx="0"/>
          </p:cNvCxnSpPr>
          <p:nvPr/>
        </p:nvCxnSpPr>
        <p:spPr>
          <a:xfrm rot="5400000">
            <a:off x="6349382" y="1550591"/>
            <a:ext cx="460795" cy="849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942521" y="1435208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7759964" y="3828125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808788" y="3855388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084105" y="4624015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2" name="Straight Connector 61"/>
          <p:cNvCxnSpPr>
            <a:stCxn id="54" idx="3"/>
            <a:endCxn id="56" idx="0"/>
          </p:cNvCxnSpPr>
          <p:nvPr/>
        </p:nvCxnSpPr>
        <p:spPr>
          <a:xfrm rot="5400000">
            <a:off x="5475928" y="2456433"/>
            <a:ext cx="471544" cy="5887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9" idx="3"/>
            <a:endCxn id="61" idx="0"/>
          </p:cNvCxnSpPr>
          <p:nvPr/>
        </p:nvCxnSpPr>
        <p:spPr>
          <a:xfrm rot="5400000">
            <a:off x="7315224" y="4117485"/>
            <a:ext cx="486373" cy="526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5" idx="1"/>
            <a:endCxn id="54" idx="5"/>
          </p:cNvCxnSpPr>
          <p:nvPr/>
        </p:nvCxnSpPr>
        <p:spPr>
          <a:xfrm rot="16200000" flipV="1">
            <a:off x="6389317" y="2430139"/>
            <a:ext cx="528542" cy="6983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9" idx="0"/>
            <a:endCxn id="55" idx="5"/>
          </p:cNvCxnSpPr>
          <p:nvPr/>
        </p:nvCxnSpPr>
        <p:spPr>
          <a:xfrm rot="16200000" flipV="1">
            <a:off x="7371946" y="3229145"/>
            <a:ext cx="528134" cy="6698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0" idx="0"/>
            <a:endCxn id="56" idx="5"/>
          </p:cNvCxnSpPr>
          <p:nvPr/>
        </p:nvCxnSpPr>
        <p:spPr>
          <a:xfrm rot="16200000" flipV="1">
            <a:off x="5513477" y="3349115"/>
            <a:ext cx="559290" cy="4532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907254" y="5124802"/>
            <a:ext cx="2507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Corresponding binary tree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1343" y="5923642"/>
            <a:ext cx="5237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Left child – Right sibling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Representation of the above 3-ary tree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116418" y="2040831"/>
            <a:ext cx="4757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 Node Below so – no Left child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Next Right sibling is F –  Right child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2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8322276">
            <a:off x="819885" y="5323999"/>
            <a:ext cx="476983" cy="383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Conversion of an n-ary Tree to a Binary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328431"/>
            <a:ext cx="7938053" cy="5034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3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405856" y="1430280"/>
            <a:ext cx="3251744" cy="1887304"/>
            <a:chOff x="1477010" y="3259463"/>
            <a:chExt cx="3863566" cy="2472103"/>
          </a:xfrm>
        </p:grpSpPr>
        <p:sp>
          <p:nvSpPr>
            <p:cNvPr id="11" name="Oval 10"/>
            <p:cNvSpPr/>
            <p:nvPr/>
          </p:nvSpPr>
          <p:spPr>
            <a:xfrm>
              <a:off x="1967346" y="4419028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590724" y="4452161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477010" y="5320174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Straight Connector 16"/>
            <p:cNvCxnSpPr>
              <a:stCxn id="20" idx="3"/>
              <a:endCxn id="11" idx="0"/>
            </p:cNvCxnSpPr>
            <p:nvPr/>
          </p:nvCxnSpPr>
          <p:spPr>
            <a:xfrm rot="5400000">
              <a:off x="2522587" y="3294188"/>
              <a:ext cx="808420" cy="14412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0" idx="4"/>
              <a:endCxn id="15" idx="0"/>
            </p:cNvCxnSpPr>
            <p:nvPr/>
          </p:nvCxnSpPr>
          <p:spPr>
            <a:xfrm rot="16200000" flipH="1">
              <a:off x="3432269" y="4054885"/>
              <a:ext cx="781306" cy="132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3"/>
              <a:endCxn id="16" idx="0"/>
            </p:cNvCxnSpPr>
            <p:nvPr/>
          </p:nvCxnSpPr>
          <p:spPr>
            <a:xfrm rot="5400000">
              <a:off x="1601563" y="4884441"/>
              <a:ext cx="550001" cy="3214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577478" y="3259463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862934" y="4425657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Connector 22"/>
            <p:cNvCxnSpPr>
              <a:stCxn id="20" idx="5"/>
              <a:endCxn id="21" idx="0"/>
            </p:cNvCxnSpPr>
            <p:nvPr/>
          </p:nvCxnSpPr>
          <p:spPr>
            <a:xfrm rot="16200000" flipH="1">
              <a:off x="4135938" y="3459839"/>
              <a:ext cx="815049" cy="11165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504046" y="5313552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5" name="Straight Connector 24"/>
            <p:cNvCxnSpPr>
              <a:stCxn id="11" idx="5"/>
              <a:endCxn id="24" idx="0"/>
            </p:cNvCxnSpPr>
            <p:nvPr/>
          </p:nvCxnSpPr>
          <p:spPr>
            <a:xfrm rot="16200000" flipH="1">
              <a:off x="2287263" y="4857947"/>
              <a:ext cx="543379" cy="3678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862935" y="5313553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G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7" name="Straight Connector 26"/>
            <p:cNvCxnSpPr>
              <a:stCxn id="21" idx="4"/>
              <a:endCxn id="26" idx="0"/>
            </p:cNvCxnSpPr>
            <p:nvPr/>
          </p:nvCxnSpPr>
          <p:spPr>
            <a:xfrm rot="16200000" flipH="1">
              <a:off x="4863503" y="5075300"/>
              <a:ext cx="476504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>
            <a:stCxn id="33" idx="2"/>
            <a:endCxn id="32" idx="6"/>
          </p:cNvCxnSpPr>
          <p:nvPr/>
        </p:nvCxnSpPr>
        <p:spPr>
          <a:xfrm rot="10800000">
            <a:off x="1191245" y="5043892"/>
            <a:ext cx="1012077" cy="307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9323" y="4862580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2203321" y="4865659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36188" y="5656897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5" name="Straight Connector 34"/>
          <p:cNvCxnSpPr>
            <a:stCxn id="38" idx="3"/>
            <a:endCxn id="32" idx="0"/>
          </p:cNvCxnSpPr>
          <p:nvPr/>
        </p:nvCxnSpPr>
        <p:spPr>
          <a:xfrm rot="5400000">
            <a:off x="1260555" y="3869726"/>
            <a:ext cx="712583" cy="12731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3"/>
            <a:endCxn id="34" idx="0"/>
          </p:cNvCxnSpPr>
          <p:nvPr/>
        </p:nvCxnSpPr>
        <p:spPr>
          <a:xfrm rot="5400000">
            <a:off x="446731" y="5272515"/>
            <a:ext cx="484799" cy="283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191621" y="3840480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3327119" y="4868423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43413" y="5651060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327119" y="5651061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4" name="Straight Connector 43"/>
          <p:cNvCxnSpPr>
            <a:stCxn id="39" idx="4"/>
            <a:endCxn id="43" idx="0"/>
          </p:cNvCxnSpPr>
          <p:nvPr/>
        </p:nvCxnSpPr>
        <p:spPr>
          <a:xfrm rot="16200000" flipH="1">
            <a:off x="3328072" y="5441052"/>
            <a:ext cx="420015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93672" y="3289378"/>
            <a:ext cx="1449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3-ary tree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8" name="Straight Connector 47"/>
          <p:cNvCxnSpPr>
            <a:stCxn id="39" idx="2"/>
            <a:endCxn id="33" idx="6"/>
          </p:cNvCxnSpPr>
          <p:nvPr/>
        </p:nvCxnSpPr>
        <p:spPr>
          <a:xfrm rot="10800000">
            <a:off x="2625243" y="5046970"/>
            <a:ext cx="701877" cy="276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2"/>
            <a:endCxn id="34" idx="6"/>
          </p:cNvCxnSpPr>
          <p:nvPr/>
        </p:nvCxnSpPr>
        <p:spPr>
          <a:xfrm rot="10800000" flipV="1">
            <a:off x="758109" y="5832370"/>
            <a:ext cx="485304" cy="58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944287" y="2205520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940968" y="2990474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206362" y="2986581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7" name="Straight Connector 56"/>
          <p:cNvCxnSpPr>
            <a:stCxn id="58" idx="3"/>
            <a:endCxn id="54" idx="0"/>
          </p:cNvCxnSpPr>
          <p:nvPr/>
        </p:nvCxnSpPr>
        <p:spPr>
          <a:xfrm rot="5400000">
            <a:off x="6349382" y="1550591"/>
            <a:ext cx="460795" cy="849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942521" y="1435208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7759964" y="3828125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808788" y="3855388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7084105" y="4624015"/>
            <a:ext cx="421921" cy="36262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2" name="Straight Connector 61"/>
          <p:cNvCxnSpPr>
            <a:stCxn id="54" idx="3"/>
            <a:endCxn id="56" idx="0"/>
          </p:cNvCxnSpPr>
          <p:nvPr/>
        </p:nvCxnSpPr>
        <p:spPr>
          <a:xfrm rot="5400000">
            <a:off x="5475928" y="2456433"/>
            <a:ext cx="471544" cy="5887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9" idx="3"/>
            <a:endCxn id="61" idx="0"/>
          </p:cNvCxnSpPr>
          <p:nvPr/>
        </p:nvCxnSpPr>
        <p:spPr>
          <a:xfrm rot="5400000">
            <a:off x="7315224" y="4117485"/>
            <a:ext cx="486373" cy="526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5" idx="1"/>
            <a:endCxn id="54" idx="5"/>
          </p:cNvCxnSpPr>
          <p:nvPr/>
        </p:nvCxnSpPr>
        <p:spPr>
          <a:xfrm rot="16200000" flipV="1">
            <a:off x="6389317" y="2430139"/>
            <a:ext cx="528542" cy="6983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9" idx="0"/>
            <a:endCxn id="55" idx="5"/>
          </p:cNvCxnSpPr>
          <p:nvPr/>
        </p:nvCxnSpPr>
        <p:spPr>
          <a:xfrm rot="16200000" flipV="1">
            <a:off x="7371946" y="3229145"/>
            <a:ext cx="528134" cy="6698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0" idx="0"/>
            <a:endCxn id="56" idx="5"/>
          </p:cNvCxnSpPr>
          <p:nvPr/>
        </p:nvCxnSpPr>
        <p:spPr>
          <a:xfrm rot="16200000" flipV="1">
            <a:off x="5513477" y="3349115"/>
            <a:ext cx="559290" cy="4532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907254" y="5124802"/>
            <a:ext cx="2507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Corresponding binary tree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41343" y="5923642"/>
            <a:ext cx="5237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Left child – Right sibling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Representation of the above 3-ary tree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116418" y="2040831"/>
            <a:ext cx="4757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 Node Below so – no Left child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 Right sibling so – no  Right child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3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6147" y="5530700"/>
            <a:ext cx="473525" cy="480982"/>
          </a:xfrm>
          <a:prstGeom prst="rect">
            <a:avLst/>
          </a:prstGeom>
          <a:noFill/>
        </p:spPr>
      </p:pic>
      <p:pic>
        <p:nvPicPr>
          <p:cNvPr id="63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7347" y="5550579"/>
            <a:ext cx="473525" cy="480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6" grpId="1"/>
      <p:bldP spid="96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Conversion of a Forest to a Binary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550502"/>
            <a:ext cx="7938053" cy="505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Right Child of the root node of every resulting binary tree will be empty. This is because the root of the tree we are transforming has no siblings.</a:t>
            </a: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On the other hand, if we have a forest then these can all be transformed into a single binary tree as follows:</a:t>
            </a:r>
          </a:p>
          <a:p>
            <a:pPr lvl="1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First obtain the binary tree representation of each of the trees in the forest</a:t>
            </a:r>
          </a:p>
          <a:p>
            <a:pPr lvl="1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Link all the binary trees together through the right sibling field of the root nodes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Conversion of a Forest to a Binary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550502"/>
            <a:ext cx="7938053" cy="4631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Conversion of a Forest to a Binary Tree can be formally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defined as follows:</a:t>
            </a: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If </a:t>
            </a:r>
            <a:r>
              <a:rPr lang="en-IN" sz="24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IN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,...,</a:t>
            </a:r>
            <a:r>
              <a:rPr lang="en-IN" sz="2400" i="1" dirty="0" err="1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IN" sz="2400" baseline="-25000" dirty="0" err="1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 is a forest of n trees, then the binary tree corresponding to this forest, denoted by B(</a:t>
            </a:r>
            <a:r>
              <a:rPr lang="en-IN" sz="24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IN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1, 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..., </a:t>
            </a:r>
            <a:r>
              <a:rPr lang="en-IN" sz="2400" i="1" dirty="0" err="1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IN" sz="2400" baseline="-25000" dirty="0" err="1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):</a:t>
            </a:r>
          </a:p>
          <a:p>
            <a:pPr lvl="1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is empty if </a:t>
            </a:r>
            <a:r>
              <a:rPr lang="en-IN" sz="2400" i="1" dirty="0" smtClean="0">
                <a:solidFill>
                  <a:schemeClr val="accent1">
                    <a:lumMod val="75000"/>
                  </a:schemeClr>
                </a:solidFill>
              </a:rPr>
              <a:t>n 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= 0</a:t>
            </a:r>
          </a:p>
          <a:p>
            <a:pPr lvl="1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has root equal to root (</a:t>
            </a:r>
            <a:r>
              <a:rPr lang="en-IN" sz="24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IN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has left subtree equal to </a:t>
            </a:r>
            <a:r>
              <a:rPr lang="en-IN" sz="2400" i="1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24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IN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IN" sz="24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IN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, ...,</a:t>
            </a:r>
            <a:r>
              <a:rPr lang="en-IN" sz="24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IN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IN" sz="2400" i="1" baseline="-25000" dirty="0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) where </a:t>
            </a:r>
            <a:r>
              <a:rPr lang="en-IN" sz="24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IN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11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 ,..., </a:t>
            </a:r>
            <a:r>
              <a:rPr lang="en-IN" sz="24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IN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IN" sz="2400" i="1" baseline="-25000" dirty="0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 are the subtrees of root(</a:t>
            </a:r>
            <a:r>
              <a:rPr lang="en-IN" sz="24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IN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1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has right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subtree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IN" sz="2400" i="1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2400" i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IN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, ..., </a:t>
            </a:r>
            <a:r>
              <a:rPr lang="en-IN" sz="2400" i="1" dirty="0" err="1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IN" sz="2400" i="1" baseline="-25000" dirty="0" err="1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Conversion of a Forest to a Binary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325218"/>
            <a:ext cx="7938053" cy="547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 Consider the following Forest with three Trees</a:t>
            </a: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Corresponding Binary Trees</a:t>
            </a: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34241" y="1841102"/>
            <a:ext cx="2839055" cy="1224627"/>
            <a:chOff x="434241" y="2212158"/>
            <a:chExt cx="2839055" cy="1224627"/>
          </a:xfrm>
        </p:grpSpPr>
        <p:cxnSp>
          <p:nvCxnSpPr>
            <p:cNvPr id="15" name="Straight Connector 14"/>
            <p:cNvCxnSpPr>
              <a:stCxn id="17" idx="4"/>
              <a:endCxn id="12" idx="0"/>
            </p:cNvCxnSpPr>
            <p:nvPr/>
          </p:nvCxnSpPr>
          <p:spPr>
            <a:xfrm rot="16200000" flipH="1">
              <a:off x="1697734" y="2818897"/>
              <a:ext cx="596481" cy="111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34241" y="3097417"/>
              <a:ext cx="402003" cy="3140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800546" y="3122712"/>
              <a:ext cx="402003" cy="3140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4" name="Straight Connector 13"/>
            <p:cNvCxnSpPr>
              <a:stCxn id="17" idx="3"/>
              <a:endCxn id="11" idx="0"/>
            </p:cNvCxnSpPr>
            <p:nvPr/>
          </p:nvCxnSpPr>
          <p:spPr>
            <a:xfrm rot="5400000">
              <a:off x="933166" y="2182313"/>
              <a:ext cx="617181" cy="12130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1789398" y="2212158"/>
              <a:ext cx="402003" cy="3140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871293" y="3102478"/>
              <a:ext cx="402003" cy="3140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9" name="Straight Connector 18"/>
            <p:cNvCxnSpPr>
              <a:stCxn id="17" idx="5"/>
              <a:endCxn id="18" idx="0"/>
            </p:cNvCxnSpPr>
            <p:nvPr/>
          </p:nvCxnSpPr>
          <p:spPr>
            <a:xfrm rot="16200000" flipH="1">
              <a:off x="2291291" y="2321473"/>
              <a:ext cx="622242" cy="9397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4156228" y="1877081"/>
            <a:ext cx="418263" cy="1170409"/>
            <a:chOff x="4156228" y="2248137"/>
            <a:chExt cx="418263" cy="1170409"/>
          </a:xfrm>
        </p:grpSpPr>
        <p:sp>
          <p:nvSpPr>
            <p:cNvPr id="20" name="Oval 19"/>
            <p:cNvSpPr/>
            <p:nvPr/>
          </p:nvSpPr>
          <p:spPr>
            <a:xfrm>
              <a:off x="4172488" y="3104473"/>
              <a:ext cx="402003" cy="3140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1" name="Straight Connector 20"/>
            <p:cNvCxnSpPr>
              <a:stCxn id="25" idx="4"/>
              <a:endCxn id="20" idx="0"/>
            </p:cNvCxnSpPr>
            <p:nvPr/>
          </p:nvCxnSpPr>
          <p:spPr>
            <a:xfrm rot="16200000" flipH="1">
              <a:off x="4094229" y="2825211"/>
              <a:ext cx="542263" cy="162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4156228" y="2248137"/>
              <a:ext cx="402003" cy="3140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556198" y="1768215"/>
            <a:ext cx="2110195" cy="1204393"/>
            <a:chOff x="5556198" y="2139271"/>
            <a:chExt cx="2110195" cy="1204393"/>
          </a:xfrm>
        </p:grpSpPr>
        <p:sp>
          <p:nvSpPr>
            <p:cNvPr id="30" name="Oval 29"/>
            <p:cNvSpPr/>
            <p:nvPr/>
          </p:nvSpPr>
          <p:spPr>
            <a:xfrm>
              <a:off x="5556198" y="3024530"/>
              <a:ext cx="402003" cy="3140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H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1" name="Straight Connector 30"/>
            <p:cNvCxnSpPr>
              <a:stCxn id="32" idx="3"/>
              <a:endCxn id="30" idx="0"/>
            </p:cNvCxnSpPr>
            <p:nvPr/>
          </p:nvCxnSpPr>
          <p:spPr>
            <a:xfrm rot="5400000">
              <a:off x="5809962" y="2354588"/>
              <a:ext cx="617181" cy="7227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421031" y="2139271"/>
              <a:ext cx="402003" cy="3140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G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7264390" y="3029591"/>
              <a:ext cx="402003" cy="3140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I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4" name="Straight Connector 33"/>
            <p:cNvCxnSpPr>
              <a:stCxn id="32" idx="5"/>
              <a:endCxn id="33" idx="0"/>
            </p:cNvCxnSpPr>
            <p:nvPr/>
          </p:nvCxnSpPr>
          <p:spPr>
            <a:xfrm rot="16200000" flipH="1">
              <a:off x="6803656" y="2367855"/>
              <a:ext cx="622242" cy="70123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772169" y="4267199"/>
            <a:ext cx="1421079" cy="2363001"/>
            <a:chOff x="772169" y="4127097"/>
            <a:chExt cx="1421079" cy="2450096"/>
          </a:xfrm>
        </p:grpSpPr>
        <p:sp>
          <p:nvSpPr>
            <p:cNvPr id="39" name="Oval 38"/>
            <p:cNvSpPr/>
            <p:nvPr/>
          </p:nvSpPr>
          <p:spPr>
            <a:xfrm>
              <a:off x="772169" y="4840080"/>
              <a:ext cx="402003" cy="3140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0" name="Straight Connector 39"/>
            <p:cNvCxnSpPr>
              <a:stCxn id="41" idx="3"/>
              <a:endCxn id="39" idx="0"/>
            </p:cNvCxnSpPr>
            <p:nvPr/>
          </p:nvCxnSpPr>
          <p:spPr>
            <a:xfrm rot="5400000">
              <a:off x="1006055" y="4362292"/>
              <a:ext cx="444905" cy="5106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1424970" y="4127097"/>
              <a:ext cx="402003" cy="3140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250583" y="5527981"/>
              <a:ext cx="402003" cy="3140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1791245" y="6263120"/>
              <a:ext cx="402003" cy="3140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4" name="Straight Connector 43"/>
            <p:cNvCxnSpPr>
              <a:stCxn id="42" idx="5"/>
              <a:endCxn id="43" idx="0"/>
            </p:cNvCxnSpPr>
            <p:nvPr/>
          </p:nvCxnSpPr>
          <p:spPr>
            <a:xfrm rot="16200000" flipH="1">
              <a:off x="1559450" y="5830322"/>
              <a:ext cx="467061" cy="3985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9" idx="5"/>
              <a:endCxn id="42" idx="0"/>
            </p:cNvCxnSpPr>
            <p:nvPr/>
          </p:nvCxnSpPr>
          <p:spPr>
            <a:xfrm rot="16200000" flipH="1">
              <a:off x="1073531" y="5149926"/>
              <a:ext cx="419823" cy="3362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3296701" y="4306958"/>
            <a:ext cx="1121064" cy="1311965"/>
            <a:chOff x="3296701" y="4239741"/>
            <a:chExt cx="1121064" cy="1093316"/>
          </a:xfrm>
        </p:grpSpPr>
        <p:sp>
          <p:nvSpPr>
            <p:cNvPr id="56" name="Oval 55"/>
            <p:cNvSpPr/>
            <p:nvPr/>
          </p:nvSpPr>
          <p:spPr>
            <a:xfrm>
              <a:off x="3296701" y="5018984"/>
              <a:ext cx="402003" cy="3140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7" name="Straight Connector 56"/>
            <p:cNvCxnSpPr>
              <a:stCxn id="58" idx="3"/>
              <a:endCxn id="56" idx="0"/>
            </p:cNvCxnSpPr>
            <p:nvPr/>
          </p:nvCxnSpPr>
          <p:spPr>
            <a:xfrm rot="5400000">
              <a:off x="3530587" y="4474936"/>
              <a:ext cx="511165" cy="5769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015762" y="4239741"/>
              <a:ext cx="402003" cy="3140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48355" y="4333462"/>
            <a:ext cx="970509" cy="1799782"/>
            <a:chOff x="5748355" y="4213237"/>
            <a:chExt cx="970509" cy="1973015"/>
          </a:xfrm>
        </p:grpSpPr>
        <p:sp>
          <p:nvSpPr>
            <p:cNvPr id="53" name="Oval 52"/>
            <p:cNvSpPr/>
            <p:nvPr/>
          </p:nvSpPr>
          <p:spPr>
            <a:xfrm>
              <a:off x="5748355" y="5032235"/>
              <a:ext cx="402003" cy="3140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H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4" name="Straight Connector 53"/>
            <p:cNvCxnSpPr>
              <a:stCxn id="55" idx="3"/>
              <a:endCxn id="53" idx="0"/>
            </p:cNvCxnSpPr>
            <p:nvPr/>
          </p:nvCxnSpPr>
          <p:spPr>
            <a:xfrm rot="5400000">
              <a:off x="5882848" y="4547824"/>
              <a:ext cx="550920" cy="41790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6308387" y="4213237"/>
              <a:ext cx="402003" cy="3140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G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6316861" y="5872179"/>
              <a:ext cx="402003" cy="3140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I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61" name="Straight Connector 60"/>
            <p:cNvCxnSpPr>
              <a:stCxn id="53" idx="5"/>
              <a:endCxn id="60" idx="0"/>
            </p:cNvCxnSpPr>
            <p:nvPr/>
          </p:nvCxnSpPr>
          <p:spPr>
            <a:xfrm rot="16200000" flipH="1">
              <a:off x="6018741" y="5373057"/>
              <a:ext cx="571866" cy="4263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609600" y="6135756"/>
            <a:ext cx="901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B(T1)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16009" y="6168886"/>
            <a:ext cx="854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B(T2)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08637" y="6129130"/>
            <a:ext cx="881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B(T3)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34280" y="3226909"/>
            <a:ext cx="49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T1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081663" y="3260039"/>
            <a:ext cx="49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T2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308030" y="3220283"/>
            <a:ext cx="49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T3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12155" y="1815368"/>
            <a:ext cx="8261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 STRUCTURES AND ITS APPLICATIONS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81316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Basic Concept and Definitions: Trees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64823"/>
            <a:ext cx="8399417" cy="538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Conversion of a Forest to a Binary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550502"/>
            <a:ext cx="7938053" cy="505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" name="Group 63"/>
          <p:cNvGrpSpPr/>
          <p:nvPr/>
        </p:nvGrpSpPr>
        <p:grpSpPr>
          <a:xfrm>
            <a:off x="527001" y="2490478"/>
            <a:ext cx="1121064" cy="1093316"/>
            <a:chOff x="3296701" y="4239741"/>
            <a:chExt cx="1121064" cy="1093316"/>
          </a:xfrm>
        </p:grpSpPr>
        <p:sp>
          <p:nvSpPr>
            <p:cNvPr id="56" name="Oval 55"/>
            <p:cNvSpPr/>
            <p:nvPr/>
          </p:nvSpPr>
          <p:spPr>
            <a:xfrm>
              <a:off x="3296701" y="5018984"/>
              <a:ext cx="402003" cy="3140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7" name="Straight Connector 56"/>
            <p:cNvCxnSpPr>
              <a:stCxn id="58" idx="3"/>
              <a:endCxn id="56" idx="0"/>
            </p:cNvCxnSpPr>
            <p:nvPr/>
          </p:nvCxnSpPr>
          <p:spPr>
            <a:xfrm rot="5400000">
              <a:off x="3530587" y="4474936"/>
              <a:ext cx="511165" cy="5769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4015762" y="4239741"/>
              <a:ext cx="402003" cy="3140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64"/>
          <p:cNvGrpSpPr/>
          <p:nvPr/>
        </p:nvGrpSpPr>
        <p:grpSpPr>
          <a:xfrm>
            <a:off x="2037760" y="2516984"/>
            <a:ext cx="970509" cy="1946511"/>
            <a:chOff x="5748355" y="4239741"/>
            <a:chExt cx="970509" cy="1946511"/>
          </a:xfrm>
        </p:grpSpPr>
        <p:sp>
          <p:nvSpPr>
            <p:cNvPr id="53" name="Oval 52"/>
            <p:cNvSpPr/>
            <p:nvPr/>
          </p:nvSpPr>
          <p:spPr>
            <a:xfrm>
              <a:off x="5748355" y="5032235"/>
              <a:ext cx="402003" cy="3140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H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4" name="Straight Connector 53"/>
            <p:cNvCxnSpPr>
              <a:stCxn id="55" idx="3"/>
              <a:endCxn id="53" idx="0"/>
            </p:cNvCxnSpPr>
            <p:nvPr/>
          </p:nvCxnSpPr>
          <p:spPr>
            <a:xfrm rot="5400000">
              <a:off x="5896100" y="4561076"/>
              <a:ext cx="524416" cy="41790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6308387" y="4239741"/>
              <a:ext cx="402003" cy="3140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G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6316861" y="5872179"/>
              <a:ext cx="402003" cy="3140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I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61" name="Straight Connector 60"/>
            <p:cNvCxnSpPr>
              <a:stCxn id="53" idx="5"/>
              <a:endCxn id="60" idx="0"/>
            </p:cNvCxnSpPr>
            <p:nvPr/>
          </p:nvCxnSpPr>
          <p:spPr>
            <a:xfrm rot="16200000" flipH="1">
              <a:off x="6018741" y="5373057"/>
              <a:ext cx="571866" cy="42637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Connector 48"/>
          <p:cNvCxnSpPr/>
          <p:nvPr/>
        </p:nvCxnSpPr>
        <p:spPr>
          <a:xfrm>
            <a:off x="1648065" y="2647515"/>
            <a:ext cx="949727" cy="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505739" y="1550506"/>
            <a:ext cx="3684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G becomes 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ight Child of E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5251396" y="2510357"/>
            <a:ext cx="1871666" cy="2754896"/>
            <a:chOff x="5251396" y="2510357"/>
            <a:chExt cx="1871666" cy="2754896"/>
          </a:xfrm>
        </p:grpSpPr>
        <p:grpSp>
          <p:nvGrpSpPr>
            <p:cNvPr id="62" name="Group 63"/>
            <p:cNvGrpSpPr/>
            <p:nvPr/>
          </p:nvGrpSpPr>
          <p:grpSpPr>
            <a:xfrm>
              <a:off x="5251396" y="2510357"/>
              <a:ext cx="1121064" cy="1093316"/>
              <a:chOff x="3296701" y="4239741"/>
              <a:chExt cx="1121064" cy="1093316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3296701" y="5018984"/>
                <a:ext cx="402003" cy="314073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F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4" name="Straight Connector 63"/>
              <p:cNvCxnSpPr>
                <a:stCxn id="65" idx="3"/>
                <a:endCxn id="63" idx="0"/>
              </p:cNvCxnSpPr>
              <p:nvPr/>
            </p:nvCxnSpPr>
            <p:spPr>
              <a:xfrm rot="5400000">
                <a:off x="3530587" y="4474936"/>
                <a:ext cx="511165" cy="57693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4015762" y="4239741"/>
                <a:ext cx="402003" cy="314073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E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66" name="Group 64"/>
            <p:cNvGrpSpPr/>
            <p:nvPr/>
          </p:nvGrpSpPr>
          <p:grpSpPr>
            <a:xfrm>
              <a:off x="6152553" y="3292238"/>
              <a:ext cx="970509" cy="1973015"/>
              <a:chOff x="5748355" y="4213237"/>
              <a:chExt cx="970509" cy="1973015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5748355" y="5032235"/>
                <a:ext cx="402003" cy="314073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H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8" name="Straight Connector 67"/>
              <p:cNvCxnSpPr>
                <a:stCxn id="69" idx="3"/>
                <a:endCxn id="67" idx="0"/>
              </p:cNvCxnSpPr>
              <p:nvPr/>
            </p:nvCxnSpPr>
            <p:spPr>
              <a:xfrm rot="5400000">
                <a:off x="5882848" y="4547824"/>
                <a:ext cx="550920" cy="41790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6308387" y="4213237"/>
                <a:ext cx="402003" cy="314073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G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316861" y="5872179"/>
                <a:ext cx="402003" cy="314073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I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1" name="Straight Connector 70"/>
              <p:cNvCxnSpPr>
                <a:stCxn id="67" idx="5"/>
                <a:endCxn id="70" idx="0"/>
              </p:cNvCxnSpPr>
              <p:nvPr/>
            </p:nvCxnSpPr>
            <p:spPr>
              <a:xfrm rot="16200000" flipH="1">
                <a:off x="6018741" y="5373057"/>
                <a:ext cx="571866" cy="42637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/>
            <p:cNvCxnSpPr/>
            <p:nvPr/>
          </p:nvCxnSpPr>
          <p:spPr>
            <a:xfrm rot="16200000" flipH="1">
              <a:off x="6356686" y="2735336"/>
              <a:ext cx="513803" cy="5999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801756" y="1557131"/>
            <a:ext cx="271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Link B(T2) and B(T3)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810539" y="5559290"/>
            <a:ext cx="355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Corresponding Binary Tree B(T2, T3)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76" grpId="0"/>
      <p:bldP spid="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Conversion of a Forest to a Binary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550502"/>
            <a:ext cx="7938053" cy="505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 </a:t>
            </a: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678017" y="1550506"/>
            <a:ext cx="351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 becomes 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ight Child of A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Group 77"/>
          <p:cNvGrpSpPr/>
          <p:nvPr/>
        </p:nvGrpSpPr>
        <p:grpSpPr>
          <a:xfrm>
            <a:off x="2070857" y="2430844"/>
            <a:ext cx="1871666" cy="2754896"/>
            <a:chOff x="5251396" y="2510357"/>
            <a:chExt cx="1871666" cy="2754896"/>
          </a:xfrm>
        </p:grpSpPr>
        <p:grpSp>
          <p:nvGrpSpPr>
            <p:cNvPr id="5" name="Group 63"/>
            <p:cNvGrpSpPr/>
            <p:nvPr/>
          </p:nvGrpSpPr>
          <p:grpSpPr>
            <a:xfrm>
              <a:off x="5251396" y="2510357"/>
              <a:ext cx="1121064" cy="1093316"/>
              <a:chOff x="3296701" y="4239741"/>
              <a:chExt cx="1121064" cy="1093316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3296701" y="5018984"/>
                <a:ext cx="402003" cy="314073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F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4" name="Straight Connector 63"/>
              <p:cNvCxnSpPr>
                <a:stCxn id="65" idx="3"/>
                <a:endCxn id="63" idx="0"/>
              </p:cNvCxnSpPr>
              <p:nvPr/>
            </p:nvCxnSpPr>
            <p:spPr>
              <a:xfrm rot="5400000">
                <a:off x="3530587" y="4474936"/>
                <a:ext cx="511165" cy="57693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4015762" y="4239741"/>
                <a:ext cx="402003" cy="314073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E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Group 64"/>
            <p:cNvGrpSpPr/>
            <p:nvPr/>
          </p:nvGrpSpPr>
          <p:grpSpPr>
            <a:xfrm>
              <a:off x="6152553" y="3292238"/>
              <a:ext cx="970509" cy="1973015"/>
              <a:chOff x="5748355" y="4213237"/>
              <a:chExt cx="970509" cy="1973015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5748355" y="5032235"/>
                <a:ext cx="402003" cy="314073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H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8" name="Straight Connector 67"/>
              <p:cNvCxnSpPr>
                <a:stCxn id="69" idx="3"/>
                <a:endCxn id="67" idx="0"/>
              </p:cNvCxnSpPr>
              <p:nvPr/>
            </p:nvCxnSpPr>
            <p:spPr>
              <a:xfrm rot="5400000">
                <a:off x="5882848" y="4547824"/>
                <a:ext cx="550920" cy="41790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6308387" y="4213237"/>
                <a:ext cx="402003" cy="314073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G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316861" y="5872179"/>
                <a:ext cx="402003" cy="314073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I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1" name="Straight Connector 70"/>
              <p:cNvCxnSpPr>
                <a:stCxn id="67" idx="5"/>
                <a:endCxn id="70" idx="0"/>
              </p:cNvCxnSpPr>
              <p:nvPr/>
            </p:nvCxnSpPr>
            <p:spPr>
              <a:xfrm rot="16200000" flipH="1">
                <a:off x="6018741" y="5373057"/>
                <a:ext cx="571866" cy="42637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/>
            <p:cNvCxnSpPr/>
            <p:nvPr/>
          </p:nvCxnSpPr>
          <p:spPr>
            <a:xfrm rot="16200000" flipH="1">
              <a:off x="6356686" y="2735336"/>
              <a:ext cx="513803" cy="5999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801756" y="1557131"/>
            <a:ext cx="3134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Link B(T1) and B(T2, T3)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08243" y="6208642"/>
            <a:ext cx="5367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Corresponding Binary Tree B(T1, T2, T3)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  <a:sym typeface="Wingdings" pitchFamily="2" charset="2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67369" y="2425146"/>
            <a:ext cx="1421079" cy="2835967"/>
            <a:chOff x="772169" y="4127097"/>
            <a:chExt cx="1421079" cy="2450096"/>
          </a:xfrm>
        </p:grpSpPr>
        <p:sp>
          <p:nvSpPr>
            <p:cNvPr id="34" name="Oval 33"/>
            <p:cNvSpPr/>
            <p:nvPr/>
          </p:nvSpPr>
          <p:spPr>
            <a:xfrm>
              <a:off x="772169" y="4840080"/>
              <a:ext cx="402003" cy="3140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5" name="Straight Connector 34"/>
            <p:cNvCxnSpPr>
              <a:stCxn id="36" idx="3"/>
              <a:endCxn id="34" idx="0"/>
            </p:cNvCxnSpPr>
            <p:nvPr/>
          </p:nvCxnSpPr>
          <p:spPr>
            <a:xfrm rot="5400000">
              <a:off x="1006055" y="4362292"/>
              <a:ext cx="444905" cy="5106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424970" y="4127097"/>
              <a:ext cx="402003" cy="3140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250583" y="5527981"/>
              <a:ext cx="402003" cy="3140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791245" y="6263120"/>
              <a:ext cx="402003" cy="3140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9" name="Straight Connector 38"/>
            <p:cNvCxnSpPr>
              <a:stCxn id="37" idx="5"/>
              <a:endCxn id="38" idx="0"/>
            </p:cNvCxnSpPr>
            <p:nvPr/>
          </p:nvCxnSpPr>
          <p:spPr>
            <a:xfrm rot="16200000" flipH="1">
              <a:off x="1559450" y="5830322"/>
              <a:ext cx="467061" cy="3985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4" idx="5"/>
              <a:endCxn id="37" idx="0"/>
            </p:cNvCxnSpPr>
            <p:nvPr/>
          </p:nvCxnSpPr>
          <p:spPr>
            <a:xfrm rot="16200000" flipH="1">
              <a:off x="1073531" y="5149926"/>
              <a:ext cx="419823" cy="3362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>
            <a:stCxn id="36" idx="6"/>
            <a:endCxn id="65" idx="2"/>
          </p:cNvCxnSpPr>
          <p:nvPr/>
        </p:nvCxnSpPr>
        <p:spPr>
          <a:xfrm flipV="1">
            <a:off x="1522173" y="2587881"/>
            <a:ext cx="1267745" cy="1903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4568919" y="2378765"/>
            <a:ext cx="3673933" cy="3621984"/>
            <a:chOff x="4568919" y="2378765"/>
            <a:chExt cx="3673933" cy="3621984"/>
          </a:xfrm>
        </p:grpSpPr>
        <p:grpSp>
          <p:nvGrpSpPr>
            <p:cNvPr id="44" name="Group 77"/>
            <p:cNvGrpSpPr/>
            <p:nvPr/>
          </p:nvGrpSpPr>
          <p:grpSpPr>
            <a:xfrm>
              <a:off x="6371186" y="3245853"/>
              <a:ext cx="1871666" cy="2754896"/>
              <a:chOff x="5251396" y="2510357"/>
              <a:chExt cx="1871666" cy="2754896"/>
            </a:xfrm>
          </p:grpSpPr>
          <p:grpSp>
            <p:nvGrpSpPr>
              <p:cNvPr id="45" name="Group 63"/>
              <p:cNvGrpSpPr/>
              <p:nvPr/>
            </p:nvGrpSpPr>
            <p:grpSpPr>
              <a:xfrm>
                <a:off x="5251396" y="2510357"/>
                <a:ext cx="1121064" cy="1093316"/>
                <a:chOff x="3296701" y="4239741"/>
                <a:chExt cx="1121064" cy="1093316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3296701" y="5018984"/>
                  <a:ext cx="402003" cy="314073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F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73" name="Straight Connector 72"/>
                <p:cNvCxnSpPr>
                  <a:stCxn id="74" idx="3"/>
                  <a:endCxn id="66" idx="0"/>
                </p:cNvCxnSpPr>
                <p:nvPr/>
              </p:nvCxnSpPr>
              <p:spPr>
                <a:xfrm rot="5400000">
                  <a:off x="3530587" y="4474936"/>
                  <a:ext cx="511165" cy="57693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Oval 73"/>
                <p:cNvSpPr/>
                <p:nvPr/>
              </p:nvSpPr>
              <p:spPr>
                <a:xfrm>
                  <a:off x="4015762" y="4239741"/>
                  <a:ext cx="402003" cy="314073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E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p:grpSp>
          <p:grpSp>
            <p:nvGrpSpPr>
              <p:cNvPr id="46" name="Group 64"/>
              <p:cNvGrpSpPr/>
              <p:nvPr/>
            </p:nvGrpSpPr>
            <p:grpSpPr>
              <a:xfrm>
                <a:off x="6152553" y="3292238"/>
                <a:ext cx="970509" cy="1973015"/>
                <a:chOff x="5748355" y="4213237"/>
                <a:chExt cx="970509" cy="1973015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5748355" y="5032235"/>
                  <a:ext cx="402003" cy="314073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H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50" name="Straight Connector 49"/>
                <p:cNvCxnSpPr>
                  <a:stCxn id="51" idx="3"/>
                  <a:endCxn id="48" idx="0"/>
                </p:cNvCxnSpPr>
                <p:nvPr/>
              </p:nvCxnSpPr>
              <p:spPr>
                <a:xfrm rot="5400000">
                  <a:off x="5882848" y="4547824"/>
                  <a:ext cx="550920" cy="41790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/>
                <p:cNvSpPr/>
                <p:nvPr/>
              </p:nvSpPr>
              <p:spPr>
                <a:xfrm>
                  <a:off x="6308387" y="4213237"/>
                  <a:ext cx="402003" cy="314073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G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6316861" y="5872179"/>
                  <a:ext cx="402003" cy="314073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accent2">
                          <a:lumMod val="75000"/>
                        </a:schemeClr>
                      </a:solidFill>
                    </a:rPr>
                    <a:t>I</a:t>
                  </a:r>
                  <a:endParaRPr lang="en-IN" sz="2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cxnSp>
              <p:nvCxnSpPr>
                <p:cNvPr id="62" name="Straight Connector 61"/>
                <p:cNvCxnSpPr>
                  <a:stCxn id="48" idx="5"/>
                  <a:endCxn id="52" idx="0"/>
                </p:cNvCxnSpPr>
                <p:nvPr/>
              </p:nvCxnSpPr>
              <p:spPr>
                <a:xfrm rot="16200000" flipH="1">
                  <a:off x="6018741" y="5373057"/>
                  <a:ext cx="571866" cy="42637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>
              <a:xfrm rot="16200000" flipH="1">
                <a:off x="6356686" y="2735336"/>
                <a:ext cx="513803" cy="59999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Oval 77"/>
            <p:cNvSpPr/>
            <p:nvPr/>
          </p:nvSpPr>
          <p:spPr>
            <a:xfrm>
              <a:off x="4568919" y="3349809"/>
              <a:ext cx="402003" cy="363537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79" name="Straight Connector 78"/>
            <p:cNvCxnSpPr>
              <a:stCxn id="80" idx="3"/>
              <a:endCxn id="78" idx="0"/>
            </p:cNvCxnSpPr>
            <p:nvPr/>
          </p:nvCxnSpPr>
          <p:spPr>
            <a:xfrm rot="5400000">
              <a:off x="5026184" y="2432801"/>
              <a:ext cx="660746" cy="11732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5884320" y="2378765"/>
              <a:ext cx="402003" cy="363537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5047333" y="4146049"/>
              <a:ext cx="402003" cy="363537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5587995" y="4996967"/>
              <a:ext cx="402003" cy="363537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83" name="Straight Connector 82"/>
            <p:cNvCxnSpPr>
              <a:stCxn id="81" idx="5"/>
              <a:endCxn id="82" idx="0"/>
            </p:cNvCxnSpPr>
            <p:nvPr/>
          </p:nvCxnSpPr>
          <p:spPr>
            <a:xfrm rot="16200000" flipH="1">
              <a:off x="5319420" y="4527390"/>
              <a:ext cx="540620" cy="3985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78" idx="5"/>
              <a:endCxn id="81" idx="0"/>
            </p:cNvCxnSpPr>
            <p:nvPr/>
          </p:nvCxnSpPr>
          <p:spPr>
            <a:xfrm rot="16200000" flipH="1">
              <a:off x="4837221" y="3734935"/>
              <a:ext cx="485942" cy="3362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80" idx="5"/>
              <a:endCxn id="74" idx="0"/>
            </p:cNvCxnSpPr>
            <p:nvPr/>
          </p:nvCxnSpPr>
          <p:spPr>
            <a:xfrm rot="16200000" flipH="1">
              <a:off x="6480955" y="2435559"/>
              <a:ext cx="556790" cy="10637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76" grpId="0"/>
      <p:bldP spid="7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415883"/>
            <a:ext cx="4506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shylaja.sharath@pes.edu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4544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endParaRPr lang="en-US" sz="2400" b="1" dirty="0" smtClean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35106" y="3565417"/>
            <a:ext cx="4544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&amp;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Trees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4" y="1378228"/>
            <a:ext cx="7832035" cy="584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Non Linear Data Structure</a:t>
            </a: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Finite nonempty set of elements</a:t>
            </a:r>
          </a:p>
          <a:p>
            <a:pPr marL="687600" lvl="1" indent="-2304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One element is the root</a:t>
            </a:r>
          </a:p>
          <a:p>
            <a:pPr marL="687600" lvl="1" indent="-2304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Remaining elements are partitioned into m≥0 disjoint subsets each of which is itself a tree</a:t>
            </a:r>
          </a:p>
          <a:p>
            <a:pPr marL="230400" indent="-2304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  <a:buFont typeface="Arial" pitchFamily="34" charset="0"/>
              <a:buChar char="•"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324622" y="3590753"/>
            <a:ext cx="4540601" cy="2737153"/>
            <a:chOff x="1332182" y="2265553"/>
            <a:chExt cx="3677083" cy="2737153"/>
          </a:xfrm>
        </p:grpSpPr>
        <p:sp>
          <p:nvSpPr>
            <p:cNvPr id="11" name="Oval 10"/>
            <p:cNvSpPr/>
            <p:nvPr/>
          </p:nvSpPr>
          <p:spPr>
            <a:xfrm>
              <a:off x="2099229" y="3504632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31624" y="3498008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25488" y="3531134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4" name="Straight Connector 13"/>
            <p:cNvCxnSpPr>
              <a:stCxn id="17" idx="3"/>
              <a:endCxn id="11" idx="0"/>
            </p:cNvCxnSpPr>
            <p:nvPr/>
          </p:nvCxnSpPr>
          <p:spPr>
            <a:xfrm rot="5400000">
              <a:off x="2515357" y="2439390"/>
              <a:ext cx="887934" cy="12425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7" idx="5"/>
              <a:endCxn id="12" idx="0"/>
            </p:cNvCxnSpPr>
            <p:nvPr/>
          </p:nvCxnSpPr>
          <p:spPr>
            <a:xfrm rot="16200000" flipH="1">
              <a:off x="3903738" y="2631301"/>
              <a:ext cx="881310" cy="8521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7" idx="4"/>
              <a:endCxn id="13" idx="0"/>
            </p:cNvCxnSpPr>
            <p:nvPr/>
          </p:nvCxnSpPr>
          <p:spPr>
            <a:xfrm rot="16200000" flipH="1">
              <a:off x="3329796" y="3096620"/>
              <a:ext cx="854189" cy="148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510650" y="2265553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332182" y="4558184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750146" y="4584686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0" name="Straight Connector 19"/>
            <p:cNvCxnSpPr>
              <a:stCxn id="11" idx="3"/>
              <a:endCxn id="18" idx="0"/>
            </p:cNvCxnSpPr>
            <p:nvPr/>
          </p:nvCxnSpPr>
          <p:spPr>
            <a:xfrm rot="5400000">
              <a:off x="1518888" y="3907893"/>
              <a:ext cx="702407" cy="5981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5"/>
              <a:endCxn id="19" idx="0"/>
            </p:cNvCxnSpPr>
            <p:nvPr/>
          </p:nvCxnSpPr>
          <p:spPr>
            <a:xfrm rot="16200000" flipH="1">
              <a:off x="2383490" y="3979207"/>
              <a:ext cx="728909" cy="48204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524982" y="4591314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G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4" name="Straight Connector 23"/>
            <p:cNvCxnSpPr>
              <a:stCxn id="12" idx="4"/>
              <a:endCxn id="23" idx="0"/>
            </p:cNvCxnSpPr>
            <p:nvPr/>
          </p:nvCxnSpPr>
          <p:spPr>
            <a:xfrm rot="5400000">
              <a:off x="4426167" y="4247036"/>
              <a:ext cx="681914" cy="66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/>
          <p:cNvSpPr/>
          <p:nvPr/>
        </p:nvSpPr>
        <p:spPr>
          <a:xfrm>
            <a:off x="3929267" y="3472066"/>
            <a:ext cx="815008" cy="715615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4896283" y="3564440"/>
            <a:ext cx="802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Root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126436" y="4724396"/>
            <a:ext cx="2769704" cy="206071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3949145" y="4684640"/>
            <a:ext cx="815008" cy="755376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4850295" y="4611753"/>
            <a:ext cx="1470991" cy="206071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 animBg="1"/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Trees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4" y="1497496"/>
            <a:ext cx="7832035" cy="500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30400" indent="-2304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Ordered Tree: a tree in which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subtrees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of each node forms an ordered set</a:t>
            </a:r>
          </a:p>
          <a:p>
            <a:pPr marL="230400" indent="-2304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In such a tree we define first, second, ..., Last child of a particular node</a:t>
            </a:r>
          </a:p>
          <a:p>
            <a:pPr marL="230400" indent="-2304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First child is called the oldest child and the last </a:t>
            </a:r>
            <a:r>
              <a:rPr lang="en-IN" sz="2400" smtClean="0">
                <a:solidFill>
                  <a:schemeClr val="accent1">
                    <a:lumMod val="75000"/>
                  </a:schemeClr>
                </a:solidFill>
              </a:rPr>
              <a:t>child the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youngest child of a node</a:t>
            </a:r>
          </a:p>
          <a:p>
            <a:pPr marL="230400" indent="-2304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576413" y="3869054"/>
            <a:ext cx="4540601" cy="2737153"/>
            <a:chOff x="1332182" y="2265553"/>
            <a:chExt cx="3677083" cy="2737153"/>
          </a:xfrm>
        </p:grpSpPr>
        <p:sp>
          <p:nvSpPr>
            <p:cNvPr id="11" name="Oval 10"/>
            <p:cNvSpPr/>
            <p:nvPr/>
          </p:nvSpPr>
          <p:spPr>
            <a:xfrm>
              <a:off x="2099229" y="3504632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531624" y="3498008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525488" y="3531134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4" name="Straight Connector 13"/>
            <p:cNvCxnSpPr>
              <a:stCxn id="17" idx="3"/>
              <a:endCxn id="11" idx="0"/>
            </p:cNvCxnSpPr>
            <p:nvPr/>
          </p:nvCxnSpPr>
          <p:spPr>
            <a:xfrm rot="5400000">
              <a:off x="2515357" y="2439390"/>
              <a:ext cx="887934" cy="12425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7" idx="5"/>
              <a:endCxn id="12" idx="0"/>
            </p:cNvCxnSpPr>
            <p:nvPr/>
          </p:nvCxnSpPr>
          <p:spPr>
            <a:xfrm rot="16200000" flipH="1">
              <a:off x="3903738" y="2631301"/>
              <a:ext cx="881310" cy="85210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7" idx="4"/>
              <a:endCxn id="13" idx="0"/>
            </p:cNvCxnSpPr>
            <p:nvPr/>
          </p:nvCxnSpPr>
          <p:spPr>
            <a:xfrm rot="16200000" flipH="1">
              <a:off x="3329796" y="3096620"/>
              <a:ext cx="854189" cy="148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510650" y="2265553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332182" y="4558184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750146" y="4584686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0" name="Straight Connector 19"/>
            <p:cNvCxnSpPr>
              <a:stCxn id="11" idx="3"/>
              <a:endCxn id="18" idx="0"/>
            </p:cNvCxnSpPr>
            <p:nvPr/>
          </p:nvCxnSpPr>
          <p:spPr>
            <a:xfrm rot="5400000">
              <a:off x="1518888" y="3907893"/>
              <a:ext cx="702407" cy="5981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5"/>
              <a:endCxn id="19" idx="0"/>
            </p:cNvCxnSpPr>
            <p:nvPr/>
          </p:nvCxnSpPr>
          <p:spPr>
            <a:xfrm rot="16200000" flipH="1">
              <a:off x="2383490" y="3979207"/>
              <a:ext cx="728909" cy="48204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524982" y="4591314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G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4" name="Straight Connector 23"/>
            <p:cNvCxnSpPr>
              <a:stCxn id="12" idx="4"/>
              <a:endCxn id="23" idx="0"/>
            </p:cNvCxnSpPr>
            <p:nvPr/>
          </p:nvCxnSpPr>
          <p:spPr>
            <a:xfrm rot="5400000">
              <a:off x="4426167" y="4247036"/>
              <a:ext cx="681914" cy="66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8067" y="4951485"/>
            <a:ext cx="530087" cy="530087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744583" y="4911636"/>
            <a:ext cx="1541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Oldest Child of A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14073" y="4802776"/>
            <a:ext cx="1541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Youngest Child of A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8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5379" y="4932072"/>
            <a:ext cx="473525" cy="480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Trees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4" y="1497496"/>
            <a:ext cx="7832035" cy="500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30400" indent="-2304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As unordered trees the below figures are equivalent but as ordered trees, they are different</a:t>
            </a:r>
          </a:p>
          <a:p>
            <a:pPr marL="230400" indent="-2304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34"/>
          <p:cNvGrpSpPr/>
          <p:nvPr/>
        </p:nvGrpSpPr>
        <p:grpSpPr>
          <a:xfrm>
            <a:off x="857956" y="2888975"/>
            <a:ext cx="2799644" cy="1865896"/>
            <a:chOff x="857956" y="2888975"/>
            <a:chExt cx="2799644" cy="1865896"/>
          </a:xfrm>
        </p:grpSpPr>
        <p:sp>
          <p:nvSpPr>
            <p:cNvPr id="11" name="Oval 10"/>
            <p:cNvSpPr/>
            <p:nvPr/>
          </p:nvSpPr>
          <p:spPr>
            <a:xfrm>
              <a:off x="1441967" y="3692903"/>
              <a:ext cx="363665" cy="33591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293935" y="3688477"/>
              <a:ext cx="363665" cy="33591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475635" y="3710610"/>
              <a:ext cx="363665" cy="33591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4" name="Straight Connector 13"/>
            <p:cNvCxnSpPr>
              <a:stCxn id="17" idx="3"/>
              <a:endCxn id="11" idx="0"/>
            </p:cNvCxnSpPr>
            <p:nvPr/>
          </p:nvCxnSpPr>
          <p:spPr>
            <a:xfrm rot="5400000">
              <a:off x="1801872" y="2977179"/>
              <a:ext cx="537652" cy="8937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7" idx="5"/>
              <a:endCxn id="12" idx="0"/>
            </p:cNvCxnSpPr>
            <p:nvPr/>
          </p:nvCxnSpPr>
          <p:spPr>
            <a:xfrm rot="16200000" flipH="1">
              <a:off x="2858643" y="3071352"/>
              <a:ext cx="533226" cy="7010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7" idx="4"/>
              <a:endCxn id="13" idx="0"/>
            </p:cNvCxnSpPr>
            <p:nvPr/>
          </p:nvCxnSpPr>
          <p:spPr>
            <a:xfrm rot="16200000" flipH="1">
              <a:off x="2396983" y="3450124"/>
              <a:ext cx="509673" cy="112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464338" y="2888975"/>
              <a:ext cx="363665" cy="31196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857956" y="4396823"/>
              <a:ext cx="363665" cy="33591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937560" y="4414530"/>
              <a:ext cx="363665" cy="33591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0" name="Straight Connector 19"/>
            <p:cNvCxnSpPr>
              <a:stCxn id="11" idx="3"/>
              <a:endCxn id="18" idx="0"/>
            </p:cNvCxnSpPr>
            <p:nvPr/>
          </p:nvCxnSpPr>
          <p:spPr>
            <a:xfrm rot="5400000">
              <a:off x="1058907" y="3960504"/>
              <a:ext cx="417201" cy="4554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1" idx="5"/>
              <a:endCxn id="19" idx="0"/>
            </p:cNvCxnSpPr>
            <p:nvPr/>
          </p:nvCxnSpPr>
          <p:spPr>
            <a:xfrm rot="16200000" flipH="1">
              <a:off x="1718429" y="4013566"/>
              <a:ext cx="434908" cy="3670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288878" y="4418959"/>
              <a:ext cx="363665" cy="33591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G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4" name="Straight Connector 23"/>
            <p:cNvCxnSpPr>
              <a:stCxn id="12" idx="4"/>
              <a:endCxn id="23" idx="0"/>
            </p:cNvCxnSpPr>
            <p:nvPr/>
          </p:nvCxnSpPr>
          <p:spPr>
            <a:xfrm rot="5400000">
              <a:off x="3275955" y="4219146"/>
              <a:ext cx="394570" cy="505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60"/>
          <p:cNvGrpSpPr/>
          <p:nvPr/>
        </p:nvGrpSpPr>
        <p:grpSpPr>
          <a:xfrm>
            <a:off x="4364509" y="2843243"/>
            <a:ext cx="3068292" cy="2011778"/>
            <a:chOff x="4364509" y="2843243"/>
            <a:chExt cx="3068292" cy="2011778"/>
          </a:xfrm>
        </p:grpSpPr>
        <p:sp>
          <p:nvSpPr>
            <p:cNvPr id="40" name="Oval 39"/>
            <p:cNvSpPr/>
            <p:nvPr/>
          </p:nvSpPr>
          <p:spPr>
            <a:xfrm>
              <a:off x="4364509" y="3705390"/>
              <a:ext cx="380640" cy="369074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6616438" y="3700781"/>
              <a:ext cx="380640" cy="369074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501119" y="3723830"/>
              <a:ext cx="380640" cy="369074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3" name="Straight Connector 42"/>
            <p:cNvCxnSpPr>
              <a:stCxn id="46" idx="3"/>
              <a:endCxn id="40" idx="0"/>
            </p:cNvCxnSpPr>
            <p:nvPr/>
          </p:nvCxnSpPr>
          <p:spPr>
            <a:xfrm rot="5400000">
              <a:off x="4776373" y="2936724"/>
              <a:ext cx="547123" cy="99020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6" idx="5"/>
              <a:endCxn id="41" idx="0"/>
            </p:cNvCxnSpPr>
            <p:nvPr/>
          </p:nvCxnSpPr>
          <p:spPr>
            <a:xfrm rot="16200000" flipH="1">
              <a:off x="6039218" y="2933241"/>
              <a:ext cx="542514" cy="9925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6" idx="4"/>
              <a:endCxn id="42" idx="0"/>
            </p:cNvCxnSpPr>
            <p:nvPr/>
          </p:nvCxnSpPr>
          <p:spPr>
            <a:xfrm rot="16200000" flipH="1">
              <a:off x="5429771" y="3462161"/>
              <a:ext cx="511513" cy="1182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89295" y="2843243"/>
              <a:ext cx="380640" cy="369074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6314051" y="4426226"/>
              <a:ext cx="380640" cy="369074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7052161" y="4444666"/>
              <a:ext cx="380640" cy="369074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9" name="Straight Connector 48"/>
            <p:cNvCxnSpPr>
              <a:stCxn id="41" idx="3"/>
              <a:endCxn id="47" idx="0"/>
            </p:cNvCxnSpPr>
            <p:nvPr/>
          </p:nvCxnSpPr>
          <p:spPr>
            <a:xfrm rot="5400000">
              <a:off x="6383066" y="4137110"/>
              <a:ext cx="410421" cy="1678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1" idx="5"/>
              <a:endCxn id="48" idx="0"/>
            </p:cNvCxnSpPr>
            <p:nvPr/>
          </p:nvCxnSpPr>
          <p:spPr>
            <a:xfrm rot="16200000" flipH="1">
              <a:off x="6877478" y="4079662"/>
              <a:ext cx="428861" cy="3011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5499507" y="4485947"/>
              <a:ext cx="380640" cy="369074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G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4" name="Straight Connector 53"/>
            <p:cNvCxnSpPr>
              <a:stCxn id="42" idx="4"/>
              <a:endCxn id="53" idx="0"/>
            </p:cNvCxnSpPr>
            <p:nvPr/>
          </p:nvCxnSpPr>
          <p:spPr>
            <a:xfrm rot="5400000">
              <a:off x="5494112" y="4288619"/>
              <a:ext cx="393043" cy="16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N-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ary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Tree &amp; Forest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298716"/>
            <a:ext cx="763804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n-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ary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tree: A rooted tree in which each node has no more than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children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A binary tree is an n-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ary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tree with n=2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n-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ary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tree with n=5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Forest: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is an ordered set of ordered trees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124"/>
          <p:cNvGrpSpPr/>
          <p:nvPr/>
        </p:nvGrpSpPr>
        <p:grpSpPr>
          <a:xfrm>
            <a:off x="874044" y="2808895"/>
            <a:ext cx="6679643" cy="3333501"/>
            <a:chOff x="874044" y="3153447"/>
            <a:chExt cx="6679643" cy="3333501"/>
          </a:xfrm>
        </p:grpSpPr>
        <p:sp>
          <p:nvSpPr>
            <p:cNvPr id="52" name="Oval 51"/>
            <p:cNvSpPr/>
            <p:nvPr/>
          </p:nvSpPr>
          <p:spPr>
            <a:xfrm>
              <a:off x="1967346" y="4313012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3590724" y="4346145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1477010" y="5214158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G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6" name="Straight Connector 55"/>
            <p:cNvCxnSpPr>
              <a:stCxn id="60" idx="3"/>
              <a:endCxn id="52" idx="0"/>
            </p:cNvCxnSpPr>
            <p:nvPr/>
          </p:nvCxnSpPr>
          <p:spPr>
            <a:xfrm rot="5400000">
              <a:off x="2522587" y="3188172"/>
              <a:ext cx="808420" cy="14412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0" idx="4"/>
              <a:endCxn id="53" idx="0"/>
            </p:cNvCxnSpPr>
            <p:nvPr/>
          </p:nvCxnSpPr>
          <p:spPr>
            <a:xfrm rot="16200000" flipH="1">
              <a:off x="3432269" y="3948869"/>
              <a:ext cx="781306" cy="132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2" idx="3"/>
              <a:endCxn id="55" idx="0"/>
            </p:cNvCxnSpPr>
            <p:nvPr/>
          </p:nvCxnSpPr>
          <p:spPr>
            <a:xfrm rot="5400000">
              <a:off x="1601563" y="4778425"/>
              <a:ext cx="550001" cy="3214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/>
            <p:nvPr/>
          </p:nvSpPr>
          <p:spPr>
            <a:xfrm>
              <a:off x="3577478" y="3153447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4862934" y="4319641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84" name="Straight Connector 83"/>
            <p:cNvCxnSpPr>
              <a:stCxn id="60" idx="5"/>
              <a:endCxn id="80" idx="0"/>
            </p:cNvCxnSpPr>
            <p:nvPr/>
          </p:nvCxnSpPr>
          <p:spPr>
            <a:xfrm rot="16200000" flipH="1">
              <a:off x="4135938" y="3353823"/>
              <a:ext cx="815049" cy="11165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2504046" y="5207536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H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88" name="Straight Connector 87"/>
            <p:cNvCxnSpPr>
              <a:stCxn id="52" idx="5"/>
              <a:endCxn id="87" idx="0"/>
            </p:cNvCxnSpPr>
            <p:nvPr/>
          </p:nvCxnSpPr>
          <p:spPr>
            <a:xfrm rot="16200000" flipH="1">
              <a:off x="2287263" y="4751931"/>
              <a:ext cx="543379" cy="3678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4862935" y="5207537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I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91" name="Straight Connector 90"/>
            <p:cNvCxnSpPr>
              <a:stCxn id="80" idx="4"/>
              <a:endCxn id="90" idx="0"/>
            </p:cNvCxnSpPr>
            <p:nvPr/>
          </p:nvCxnSpPr>
          <p:spPr>
            <a:xfrm rot="16200000" flipH="1">
              <a:off x="4863503" y="4969284"/>
              <a:ext cx="476504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400185" y="4319641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99" name="Straight Connector 98"/>
            <p:cNvCxnSpPr>
              <a:stCxn id="60" idx="6"/>
              <a:endCxn id="98" idx="0"/>
            </p:cNvCxnSpPr>
            <p:nvPr/>
          </p:nvCxnSpPr>
          <p:spPr>
            <a:xfrm>
              <a:off x="4055119" y="3359143"/>
              <a:ext cx="2583887" cy="9604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5803838" y="5234041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J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03" name="Straight Connector 102"/>
            <p:cNvCxnSpPr>
              <a:stCxn id="98" idx="3"/>
              <a:endCxn id="102" idx="0"/>
            </p:cNvCxnSpPr>
            <p:nvPr/>
          </p:nvCxnSpPr>
          <p:spPr>
            <a:xfrm rot="5400000">
              <a:off x="5974770" y="4738676"/>
              <a:ext cx="563255" cy="42747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/>
            <p:nvPr/>
          </p:nvSpPr>
          <p:spPr>
            <a:xfrm>
              <a:off x="6420064" y="5253920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K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05" name="Straight Connector 104"/>
            <p:cNvCxnSpPr>
              <a:stCxn id="98" idx="4"/>
              <a:endCxn id="104" idx="0"/>
            </p:cNvCxnSpPr>
            <p:nvPr/>
          </p:nvCxnSpPr>
          <p:spPr>
            <a:xfrm rot="16200000" flipH="1">
              <a:off x="6387502" y="4982536"/>
              <a:ext cx="522887" cy="198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7076046" y="5207537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L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07" name="Straight Connector 106"/>
            <p:cNvCxnSpPr>
              <a:stCxn id="98" idx="5"/>
              <a:endCxn id="106" idx="0"/>
            </p:cNvCxnSpPr>
            <p:nvPr/>
          </p:nvCxnSpPr>
          <p:spPr>
            <a:xfrm rot="16200000" flipH="1">
              <a:off x="6792997" y="4685666"/>
              <a:ext cx="536751" cy="5069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4882813" y="6075556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M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17" name="Straight Connector 116"/>
            <p:cNvCxnSpPr>
              <a:stCxn id="90" idx="4"/>
              <a:endCxn id="116" idx="0"/>
            </p:cNvCxnSpPr>
            <p:nvPr/>
          </p:nvCxnSpPr>
          <p:spPr>
            <a:xfrm rot="16200000" flipH="1">
              <a:off x="4883382" y="5837303"/>
              <a:ext cx="456627" cy="198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874044" y="4306385"/>
              <a:ext cx="477641" cy="41139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2" name="Straight Connector 121"/>
            <p:cNvCxnSpPr>
              <a:stCxn id="60" idx="2"/>
              <a:endCxn id="121" idx="0"/>
            </p:cNvCxnSpPr>
            <p:nvPr/>
          </p:nvCxnSpPr>
          <p:spPr>
            <a:xfrm rot="10800000" flipV="1">
              <a:off x="1112866" y="3359143"/>
              <a:ext cx="2464613" cy="9472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Tree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550502"/>
            <a:ext cx="7938053" cy="421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Representation of trees: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Tree node options:</a:t>
            </a:r>
          </a:p>
          <a:p>
            <a:pPr algn="just">
              <a:lnSpc>
                <a:spcPct val="114000"/>
              </a:lnSpc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treenode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	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info;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	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treenode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*child[MAX];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};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where MAX is a constant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Restrictions with the above implementation:</a:t>
            </a:r>
          </a:p>
          <a:p>
            <a:pPr marL="230400" indent="-2304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 node cannot have more than MAX children. Therefore cannot expand the tree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550502"/>
            <a:ext cx="7938053" cy="421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2nd implementation:</a:t>
            </a:r>
          </a:p>
          <a:p>
            <a:pPr marL="230400" indent="-2304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All the children of a given node are linked and only the oldest child is linked to the parent</a:t>
            </a:r>
          </a:p>
          <a:p>
            <a:pPr marL="230400" indent="-2304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 node has link to first child and a link to immediate sibling</a:t>
            </a:r>
          </a:p>
          <a:p>
            <a:pPr algn="just">
              <a:lnSpc>
                <a:spcPct val="114000"/>
              </a:lnSpc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treenode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	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info;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treenode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*child;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treenode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*sibling;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};</a:t>
            </a: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Conversion of an n-ary Tree to a Binary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328431"/>
            <a:ext cx="7938053" cy="547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Left Child – Right Sibling Representation</a:t>
            </a: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Link all the siblings of a node</a:t>
            </a: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Delete all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links from a node to its children except for the link to its leftmost child</a:t>
            </a: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The left child in binary tree is the node which is the oldest child of the given node in an n-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ary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tree, and the right child is the node to the immediate right of the given node on the same horizontal line.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Such a binary tree will not have a right sub tree</a:t>
            </a: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The node structure corresponds to that of</a:t>
            </a: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467177" y="5614773"/>
            <a:ext cx="3591340" cy="830997"/>
            <a:chOff x="2467177" y="4753182"/>
            <a:chExt cx="3591340" cy="830997"/>
          </a:xfrm>
        </p:grpSpPr>
        <p:sp>
          <p:nvSpPr>
            <p:cNvPr id="12" name="TextBox 11"/>
            <p:cNvSpPr txBox="1"/>
            <p:nvPr/>
          </p:nvSpPr>
          <p:spPr>
            <a:xfrm>
              <a:off x="2467178" y="4753182"/>
              <a:ext cx="3591339" cy="83099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Data</a:t>
              </a:r>
            </a:p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Left Child        Right Sibling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3" name="Straight Connector 12"/>
            <p:cNvCxnSpPr>
              <a:stCxn id="12" idx="1"/>
              <a:endCxn id="12" idx="3"/>
            </p:cNvCxnSpPr>
            <p:nvPr/>
          </p:nvCxnSpPr>
          <p:spPr>
            <a:xfrm rot="10800000" flipH="1">
              <a:off x="2467177" y="5168681"/>
              <a:ext cx="3591339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3969934" y="5370776"/>
              <a:ext cx="420179" cy="6626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8799</TotalTime>
  <Words>1166</Words>
  <Application>Microsoft Office PowerPoint</Application>
  <PresentationFormat>Custom</PresentationFormat>
  <Paragraphs>499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Shylaja S S</dc:creator>
  <cp:lastModifiedBy>Kusuma K V</cp:lastModifiedBy>
  <cp:revision>855</cp:revision>
  <dcterms:created xsi:type="dcterms:W3CDTF">2020-06-03T14:19:11Z</dcterms:created>
  <dcterms:modified xsi:type="dcterms:W3CDTF">2022-09-26T02:11:27Z</dcterms:modified>
</cp:coreProperties>
</file>