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7" r:id="rId2"/>
    <p:sldId id="358" r:id="rId3"/>
    <p:sldId id="419" r:id="rId4"/>
    <p:sldId id="428" r:id="rId5"/>
    <p:sldId id="429" r:id="rId6"/>
    <p:sldId id="431" r:id="rId7"/>
    <p:sldId id="433" r:id="rId8"/>
    <p:sldId id="430" r:id="rId9"/>
    <p:sldId id="434" r:id="rId10"/>
    <p:sldId id="447" r:id="rId11"/>
    <p:sldId id="448" r:id="rId12"/>
    <p:sldId id="449" r:id="rId13"/>
    <p:sldId id="437" r:id="rId14"/>
    <p:sldId id="464" r:id="rId15"/>
    <p:sldId id="465" r:id="rId16"/>
    <p:sldId id="466" r:id="rId17"/>
    <p:sldId id="432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1" r:id="rId27"/>
    <p:sldId id="462" r:id="rId28"/>
    <p:sldId id="463" r:id="rId29"/>
    <p:sldId id="4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F712-4529-4B06-91C5-8A0F9BF1DB87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6F031-2B93-49FB-A9C9-1C018DFEE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&amp;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UE20CS202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7726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RR imbalance : Left rotation (Single rotation)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2667000"/>
            <a:ext cx="7772400" cy="3276600"/>
            <a:chOff x="720" y="1920"/>
            <a:chExt cx="4049" cy="1734"/>
          </a:xfrm>
        </p:grpSpPr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720" y="1920"/>
            <a:ext cx="4049" cy="1734"/>
          </p:xfrm>
          <a:graphic>
            <a:graphicData uri="http://schemas.openxmlformats.org/presentationml/2006/ole">
              <p:oleObj spid="_x0000_s32770" name="Bitmap Image" r:id="rId4" imgW="6428571" imgH="2752381" progId="PBrush">
                <p:embed/>
              </p:oleObj>
            </a:graphicData>
          </a:graphic>
        </p:graphicFrame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216" y="2200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344" y="2304"/>
              <a:ext cx="288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28" y="2544"/>
              <a:ext cx="19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LR imbalance : LR rotation (Double rotation)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48748" y="2272748"/>
          <a:ext cx="7467600" cy="3276600"/>
        </p:xfrm>
        <a:graphic>
          <a:graphicData uri="http://schemas.openxmlformats.org/presentationml/2006/ole">
            <p:oleObj spid="_x0000_s33795" name="Bitmap Image" r:id="rId4" imgW="6771429" imgH="2715004" progId="PBrush">
              <p:embed/>
            </p:oleObj>
          </a:graphicData>
        </a:graphic>
      </p:graphicFrame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2205499" y="2717293"/>
            <a:ext cx="252130" cy="27592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2009398" y="2916571"/>
            <a:ext cx="252130" cy="27592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2009398" y="3468420"/>
            <a:ext cx="84043" cy="18394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RL imbalance : RL rotation (Double rotation)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79783" y="2242931"/>
          <a:ext cx="7696200" cy="3219450"/>
        </p:xfrm>
        <a:graphic>
          <a:graphicData uri="http://schemas.openxmlformats.org/presentationml/2006/ole">
            <p:oleObj spid="_x0000_s34819" name="Bitmap Image" r:id="rId4" imgW="6897063" imgH="2762636" progId="PBrush">
              <p:embed/>
            </p:oleObj>
          </a:graphicData>
        </a:graphic>
      </p:graphicFrame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600039" y="2731399"/>
            <a:ext cx="255064" cy="266437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1855103" y="2886821"/>
            <a:ext cx="510128" cy="3552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2110167" y="3419695"/>
            <a:ext cx="255064" cy="2664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Sequentially insert 5, 6, 8, 3, 2, 4, 7 to an AVL 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Self-Balancing Binary Search Trees: 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Sequentially insert 5, 6, 8, 3, 2, 4, 7 to an AVL 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Self-Balancing Binary Search Trees: 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Sequentially insert A, Z, B, Y, C, X to an AVL 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 steps the following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visualization site may help, as said in the class !!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https://www.cs.usfca.edu/~galles/visualization/AVLtree.html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Sequentially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insert A, Z, B, Y, C, X, D, W to an AVL 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21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AVL trees are often compared with red–black trees because both support the same set of operations and take O(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logn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 time for the basic operations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For lookup-intensive applications, AVL trees are faster than red–black trees because they are more strictly balanced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506" y="6279082"/>
            <a:ext cx="2630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https://en.wikipedia.org/wiki/AVL_tree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25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AVL trees are used extensively in database applications in which insertions and deletions are fewer but there are frequent lookups for data required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It is used in applications that require improved searching apart from the database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489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Given graph G = (V , E )</a:t>
            </a:r>
          </a:p>
          <a:p>
            <a:pPr marL="226800" lvl="1" indent="-2268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May be either directed or undirected</a:t>
            </a:r>
          </a:p>
          <a:p>
            <a:pPr marL="226800" lvl="1" indent="-2268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• Two common ways to represent: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1. Adjacency lists</a:t>
            </a:r>
          </a:p>
          <a:p>
            <a:pPr marL="226800" lvl="1" indent="-2268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2. Adjacency matrix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Adjacency-list representation provides a compact way to represent sparse graphs—those for which |E| much less than |V|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 it is usually the method of choice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Adjacency matrix representation is preferred when the graph is dense - |E| close to |V|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2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or when we need to be able to tell quickly if there is an edge connecting two given vertices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&amp;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AVL Trees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Graphs -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54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Two representations of an undirected graph</a:t>
            </a: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indent="-457200" algn="just">
              <a:lnSpc>
                <a:spcPct val="114000"/>
              </a:lnSpc>
              <a:buAutoNum type="alphaLcParenBoth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 undirected graph G with 5 vertices and 7 edges</a:t>
            </a:r>
          </a:p>
          <a:p>
            <a:pPr lvl="1" indent="-457200" algn="just">
              <a:lnSpc>
                <a:spcPct val="114000"/>
              </a:lnSpc>
              <a:buAutoNum type="alphaLcParenBoth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 adjacency – list representation of G</a:t>
            </a:r>
          </a:p>
          <a:p>
            <a:pPr lvl="1" indent="-457200" algn="just">
              <a:lnSpc>
                <a:spcPct val="114000"/>
              </a:lnSpc>
              <a:buAutoNum type="alphaLcParenBoth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adjacency matrix representation of G</a:t>
            </a:r>
          </a:p>
          <a:p>
            <a:pPr lvl="1" indent="-457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adjacency-list representation of a graph G=(V,E) consists of an array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Adj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of |V| lists, one for each vertex in V</a:t>
            </a:r>
          </a:p>
          <a:p>
            <a:pPr lvl="1" indent="-457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Adj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[u] consists of all the vertices adjacent to u in G (Alternatively, it may contain pointers to these vertices) </a:t>
            </a:r>
            <a:endParaRPr lang="en-IN" sz="24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654" y="1505207"/>
            <a:ext cx="7467191" cy="22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8"/>
          <p:cNvGrpSpPr/>
          <p:nvPr/>
        </p:nvGrpSpPr>
        <p:grpSpPr>
          <a:xfrm>
            <a:off x="8322366" y="1974573"/>
            <a:ext cx="3697354" cy="3672870"/>
            <a:chOff x="8375374" y="1974573"/>
            <a:chExt cx="3697354" cy="3672870"/>
          </a:xfrm>
        </p:grpSpPr>
        <p:sp>
          <p:nvSpPr>
            <p:cNvPr id="13" name="TextBox 12"/>
            <p:cNvSpPr txBox="1"/>
            <p:nvPr/>
          </p:nvSpPr>
          <p:spPr>
            <a:xfrm>
              <a:off x="8375374" y="1974573"/>
              <a:ext cx="369735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If vertices are numbered 1, 2, … , |V| in some arbitrary manner then the adjacency matrix representation of a graph G consists of a         |V| x |V| matrix A=(</a:t>
              </a:r>
              <a:r>
                <a:rPr lang="en-IN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r>
                <a:rPr lang="en-IN" sz="24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ij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) such that </a:t>
              </a:r>
            </a:p>
            <a:p>
              <a:pPr algn="just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8742168" y="4622561"/>
              <a:ext cx="2808210" cy="1024882"/>
              <a:chOff x="8583142" y="5404438"/>
              <a:chExt cx="2808210" cy="1024882"/>
            </a:xfrm>
          </p:grpSpPr>
          <p:sp>
            <p:nvSpPr>
              <p:cNvPr id="14" name="Left Brace 13"/>
              <p:cNvSpPr/>
              <p:nvPr/>
            </p:nvSpPr>
            <p:spPr>
              <a:xfrm>
                <a:off x="9210257" y="5446643"/>
                <a:ext cx="331308" cy="94090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83142" y="5669481"/>
                <a:ext cx="628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IN" sz="2400" baseline="-25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ij</a:t>
                </a:r>
                <a:r>
                  <a:rPr lang="en-IN" sz="2400" baseline="-25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=</a:t>
                </a:r>
                <a:endParaRPr lang="en-IN" sz="2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22026" y="5404438"/>
                <a:ext cx="1531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if(</a:t>
                </a:r>
                <a:r>
                  <a:rPr lang="en-IN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i,j</a:t>
                </a:r>
                <a:r>
                  <a:rPr lang="en-IN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 ∈  E</a:t>
                </a:r>
                <a:endParaRPr lang="en-IN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28653" y="5967655"/>
                <a:ext cx="1662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 otherwise</a:t>
                </a:r>
                <a:endParaRPr lang="en-IN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Graphs -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46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Two representations of a directed graph</a:t>
            </a: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indent="-457200" algn="just">
              <a:lnSpc>
                <a:spcPct val="114000"/>
              </a:lnSpc>
              <a:buAutoNum type="alphaLcParenBoth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directed graph G with 6 vertices and 8 edges</a:t>
            </a:r>
          </a:p>
          <a:p>
            <a:pPr lvl="1" indent="-457200" algn="just">
              <a:lnSpc>
                <a:spcPct val="114000"/>
              </a:lnSpc>
              <a:buAutoNum type="alphaLcParenBoth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 adjacency – list representation of G</a:t>
            </a:r>
          </a:p>
          <a:p>
            <a:pPr lvl="1" indent="-457200" algn="just">
              <a:lnSpc>
                <a:spcPct val="114000"/>
              </a:lnSpc>
              <a:buAutoNum type="alphaLcParenBoth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adjacency matrix representation of G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530" y="1906904"/>
            <a:ext cx="6825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Graphs -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G is a directed graph, the sum of the lengths of all the adjacency lists is |E| since an edge of the form 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u,v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is represented by having v appear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Adj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[u]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G is an undirected graph, the sum of the lengths of all the adjacency lists is 2|E| ,since if 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u,v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is an undirected edge, then u appears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v’s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adjacency list and vice versa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For both directed and undirected graphs, the adjacency-list representation has the desirable property that the amount of memory it requires is ‚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 Θ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(V+E)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Graphs -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potential disadvantage of the adjacency-list representation is that it provides no quicker way to determine whether a given edge 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u,v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is present in the graph than to search for v in the adjacency list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Adj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[u]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 adjacency-matrix representation of the graph remedies this disadvantage, but at the cost of using asymptotically more memory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adjacency matrix of a graph requires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(V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memory, independent of the number of edges in the graph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Breadth 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46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Breadth First Search (BFS)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Algorithm used for traversing a graph data structure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It starts at the tree root (or some arbitrary node of a graph) and explores all of the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neighbor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nodes at the present depth prior to moving on to the nodes at the next depth level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Moore discovered BFS in the context of finding paths through mazes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Lee independently discovered the same algorithm in the context of routing wires on circuit boards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Similar to level order traversal on trees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Depth 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1118102"/>
            <a:ext cx="8140303" cy="378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Depth First Search (DFS)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Algorithm for traversing (or searching) tree (or graph) data structures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algorithm starts at the root node (selecting some arbitrary node as the root node in the case of a graph) and explores as far as possible along each branch before backtracking</a:t>
            </a:r>
          </a:p>
          <a:p>
            <a:pPr marL="226800" lvl="1" indent="-2268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DFS is widely used in artificial intelligence problems</a:t>
            </a:r>
          </a:p>
          <a:p>
            <a:pPr marL="226800" lvl="1" indent="-2268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Similar to pre order traversal in trees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46750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Applications of BFS, DFS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93744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79" y="935220"/>
            <a:ext cx="8140303" cy="587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6800" lvl="1" indent="-2268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Applications of Breadth First Search (BFS)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Path Finding Algorithms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Finding shortest path between two nodes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social networks, we can find people within a given distance ‘k’ from a person using Breadth First Search till ‘k’ levels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Applications of Depth First Search (DFS)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Path Finding Algorithms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find the connected components in a graph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Topological sorting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detect cycles in a graph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226800" lvl="1" indent="-2268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5421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46750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BFS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93744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5421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775" y="1232654"/>
            <a:ext cx="7787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BFS example: Consider 3 to be the source vertex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069" y="2006781"/>
            <a:ext cx="2524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361" y="4519614"/>
            <a:ext cx="2859677" cy="17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559" y="4268617"/>
            <a:ext cx="2811890" cy="177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68146" y="3819100"/>
            <a:ext cx="4425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Consider s to be the source vertex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97794" y="3792974"/>
            <a:ext cx="4466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Consider u to be the source vertex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46750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DFS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93744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5421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447" y="1418952"/>
            <a:ext cx="2524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670" y="4258357"/>
            <a:ext cx="2859677" cy="17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3799" y="4203302"/>
            <a:ext cx="2811890" cy="177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52697" y="1102025"/>
            <a:ext cx="6180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DFS example: Consider 3 to be the source vertex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8146" y="3819100"/>
            <a:ext cx="4425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Consider s to be the source vertex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97794" y="3792974"/>
            <a:ext cx="4466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Consider u to be the source vertex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Self-Balancing Binary Search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5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self-balancing binary search tree or height-balanced binary search tree is a binary search tree (BST) that attempts to keep its height, or the number of levels of nodes beneath the root, as small as possible at all times, automatically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disadvantage of a binary search tree is that its height can be as large as N-1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Most operations on a BST take time proportional to the height of the tree, so it is desirable to keep the height small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means that the time needed to perform insertion, deletion and many other operations can be O(N) in the worst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Self-Balancing Binary Search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5" cy="378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We want a tree with small height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binary tree with N nodes has height at least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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(log N) 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Thus, our goal is to keep the height of a binary search tree O(log N)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Such trees are called balanced binary search trees.  Examples are AVL tree, red-black tree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typical operation done by trees to maintain balance is rotation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5" cy="54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 AVL tree (named after inventors 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Adelson-Velsky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and Landis) is a self-balancing binary search tree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It was the first such data structure to be invented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In an AVL tree, the heights of the two child subtrees of any node differ by at most one; if at any time they differ by more than one, rebalancing is done to restore this property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Lookup, insertion, and deletion all take O(log n) time in both the average and worst cases, where n is the number of nodes in the tree prior to the operation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Insertions and deletions may require the tree to be rebalanced by one or more tree rotations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506" y="6438106"/>
            <a:ext cx="2630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https://en.wikipedia.org/wiki/AVL_tree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5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Balance Factor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a binary tree the balance factor of a node X is defined to be the height difference</a:t>
            </a:r>
          </a:p>
          <a:p>
            <a:pPr marL="241200" indent="-2412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BF(X) := Height(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RightSubtree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(X)) - Height(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LeftSubtree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(X)) 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of its two child sub-trees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binary tree is defined to be an AVL tree if the invariant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BF(X) = {-1,0,1} holds for every node X in the tree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node X with BF(X) &lt; 0 is called "left-heavy", one with BF(X) &gt; 0 is called "right-heavy", and  one  with      BF(X) = 0 is sometimes simply called "balanced"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pic>
        <p:nvPicPr>
          <p:cNvPr id="1028" name="Picture 4" descr="https://upload.wikimedia.org/wikipedia/commons/thumb/a/ad/AVL-tree-wBalance_K.svg/262px-AVL-tree-wBalance_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9687" y="2662375"/>
            <a:ext cx="3114951" cy="200239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88506" y="6438106"/>
            <a:ext cx="2630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https://en.wikipedia.org/wiki/AVL_tree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370" y="5653092"/>
            <a:ext cx="8904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Note: It can also be BF(X) := Height(</a:t>
            </a:r>
            <a:r>
              <a:rPr lang="en-IN" dirty="0" err="1" smtClean="0">
                <a:solidFill>
                  <a:srgbClr val="FF0000"/>
                </a:solidFill>
              </a:rPr>
              <a:t>LeftSubtree</a:t>
            </a:r>
            <a:r>
              <a:rPr lang="en-IN" dirty="0" smtClean="0">
                <a:solidFill>
                  <a:srgbClr val="FF0000"/>
                </a:solidFill>
              </a:rPr>
              <a:t>(X)) - Height(</a:t>
            </a:r>
            <a:r>
              <a:rPr lang="en-IN" dirty="0" err="1" smtClean="0">
                <a:solidFill>
                  <a:srgbClr val="FF0000"/>
                </a:solidFill>
              </a:rPr>
              <a:t>RightSubtree</a:t>
            </a:r>
            <a:r>
              <a:rPr lang="en-IN" dirty="0" smtClean="0">
                <a:solidFill>
                  <a:srgbClr val="FF0000"/>
                </a:solidFill>
              </a:rPr>
              <a:t>(X))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In which case, the terminologies left heavy and right heavy will mean in reverse way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506" y="6438106"/>
            <a:ext cx="2630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https://en.wikipedia.org/wiki/AVL_tree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57" y="1909349"/>
            <a:ext cx="6582465" cy="2592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037863" y="4821343"/>
            <a:ext cx="1236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AVL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5428" y="4761708"/>
            <a:ext cx="214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Not an AVL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21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Types of imbalance and Rotations involved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LL imbalance : Right rotation (Single rotation)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RR imbalance: Left rotation (Single rotation)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LR imbalance: LR rotation (Double rotation)</a:t>
            </a:r>
          </a:p>
          <a:p>
            <a:pPr marL="241200" indent="-2412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RL imbalance: RL rotation (Double rotation)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AVL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6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41200" indent="-241200"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LL imbalance : Right rotation (Single rotation)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83708" y="2468232"/>
            <a:ext cx="7696200" cy="3048000"/>
            <a:chOff x="768" y="2424"/>
            <a:chExt cx="4147" cy="1560"/>
          </a:xfrm>
        </p:grpSpPr>
        <p:graphicFrame>
          <p:nvGraphicFramePr>
            <p:cNvPr id="17" name="Object 3"/>
            <p:cNvGraphicFramePr>
              <a:graphicFrameLocks noChangeAspect="1"/>
            </p:cNvGraphicFramePr>
            <p:nvPr/>
          </p:nvGraphicFramePr>
          <p:xfrm>
            <a:off x="768" y="2424"/>
            <a:ext cx="4147" cy="1560"/>
          </p:xfrm>
          <a:graphic>
            <a:graphicData uri="http://schemas.openxmlformats.org/presentationml/2006/ole">
              <p:oleObj spid="_x0000_s10242" name="Bitmap Image" r:id="rId4" imgW="6582694" imgH="2476190" progId="PBrush">
                <p:embed/>
              </p:oleObj>
            </a:graphicData>
          </a:graphic>
        </p:graphicFrame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680" y="261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536" y="2760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275" y="2979"/>
              <a:ext cx="19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1248</Words>
  <Application>Microsoft Office PowerPoint</Application>
  <PresentationFormat>Custom</PresentationFormat>
  <Paragraphs>196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965</cp:revision>
  <dcterms:created xsi:type="dcterms:W3CDTF">2020-06-03T14:19:11Z</dcterms:created>
  <dcterms:modified xsi:type="dcterms:W3CDTF">2022-07-20T06:58:20Z</dcterms:modified>
</cp:coreProperties>
</file>