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0" r:id="rId2"/>
    <p:sldId id="358" r:id="rId3"/>
    <p:sldId id="359" r:id="rId4"/>
    <p:sldId id="391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392" r:id="rId16"/>
    <p:sldId id="3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99"/>
    <a:srgbClr val="4726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1299" autoAdjust="0"/>
  </p:normalViewPr>
  <p:slideViewPr>
    <p:cSldViewPr snapToGrid="0">
      <p:cViewPr varScale="1">
        <p:scale>
          <a:sx n="84" d="100"/>
          <a:sy n="84" d="100"/>
        </p:scale>
        <p:origin x="-62" y="-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26741-DD79-4DBC-8299-B744E774A76B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AE7AB-DFD2-4FD5-88E1-B568145F3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Zig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steps exist to deal with the parity issue, will be done only as the last step in a splay operation, and only when 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 has odd depth at the beginning of the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E7AB-DFD2-4FD5-88E1-B568145F3B0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1106" y="1781906"/>
            <a:ext cx="2385041" cy="36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451072" cy="144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896981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Zig-Zig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step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  this step is done when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is not the root and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and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are either both right children or are both left children. The picture below shows the case where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and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are both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right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children. The tree is rotated on the edge joining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with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its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parent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then rotated on the edge joining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with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ight Arrow 30"/>
          <p:cNvSpPr/>
          <p:nvPr/>
        </p:nvSpPr>
        <p:spPr>
          <a:xfrm>
            <a:off x="3754316" y="5020408"/>
            <a:ext cx="1063869" cy="360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89"/>
          <p:cNvGrpSpPr/>
          <p:nvPr/>
        </p:nvGrpSpPr>
        <p:grpSpPr>
          <a:xfrm>
            <a:off x="5226609" y="3331141"/>
            <a:ext cx="2860139" cy="3359243"/>
            <a:chOff x="174775" y="3023334"/>
            <a:chExt cx="2860139" cy="3359243"/>
          </a:xfrm>
        </p:grpSpPr>
        <p:sp>
          <p:nvSpPr>
            <p:cNvPr id="9" name="Oval 8"/>
            <p:cNvSpPr/>
            <p:nvPr/>
          </p:nvSpPr>
          <p:spPr>
            <a:xfrm>
              <a:off x="1856744" y="3023334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x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255618" y="4027804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p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454622" y="4060827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174775" y="5872623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912430" y="5022120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3"/>
              <a:endCxn id="13" idx="0"/>
            </p:cNvCxnSpPr>
            <p:nvPr/>
          </p:nvCxnSpPr>
          <p:spPr>
            <a:xfrm rot="5400000">
              <a:off x="1508149" y="3583926"/>
              <a:ext cx="516664" cy="37109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5"/>
              <a:endCxn id="14" idx="0"/>
            </p:cNvCxnSpPr>
            <p:nvPr/>
          </p:nvCxnSpPr>
          <p:spPr>
            <a:xfrm rot="16200000" flipH="1">
              <a:off x="2303587" y="3619645"/>
              <a:ext cx="549687" cy="33267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32" idx="0"/>
            </p:cNvCxnSpPr>
            <p:nvPr/>
          </p:nvCxnSpPr>
          <p:spPr>
            <a:xfrm rot="5400000">
              <a:off x="931222" y="4575337"/>
              <a:ext cx="479407" cy="35995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5"/>
              <a:endCxn id="16" idx="0"/>
            </p:cNvCxnSpPr>
            <p:nvPr/>
          </p:nvCxnSpPr>
          <p:spPr>
            <a:xfrm rot="16200000" flipH="1">
              <a:off x="1753516" y="4573060"/>
              <a:ext cx="506510" cy="39161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65633" y="4995017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g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1204751" y="5853530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B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32" idx="3"/>
              <a:endCxn id="15" idx="0"/>
            </p:cNvCxnSpPr>
            <p:nvPr/>
          </p:nvCxnSpPr>
          <p:spPr>
            <a:xfrm rot="5400000">
              <a:off x="418019" y="5529726"/>
              <a:ext cx="389800" cy="29599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2" idx="5"/>
              <a:endCxn id="45" idx="0"/>
            </p:cNvCxnSpPr>
            <p:nvPr/>
          </p:nvCxnSpPr>
          <p:spPr>
            <a:xfrm rot="16200000" flipH="1">
              <a:off x="1172586" y="5531218"/>
              <a:ext cx="370707" cy="27391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8"/>
          <p:cNvGrpSpPr/>
          <p:nvPr/>
        </p:nvGrpSpPr>
        <p:grpSpPr>
          <a:xfrm>
            <a:off x="463081" y="3300504"/>
            <a:ext cx="3212497" cy="3431901"/>
            <a:chOff x="6193821" y="2983640"/>
            <a:chExt cx="3212497" cy="3431901"/>
          </a:xfrm>
        </p:grpSpPr>
        <p:sp>
          <p:nvSpPr>
            <p:cNvPr id="36" name="Isosceles Triangle 35"/>
            <p:cNvSpPr/>
            <p:nvPr/>
          </p:nvSpPr>
          <p:spPr>
            <a:xfrm>
              <a:off x="7595104" y="5905587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8826026" y="5896795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>
              <a:endCxn id="37" idx="0"/>
            </p:cNvCxnSpPr>
            <p:nvPr/>
          </p:nvCxnSpPr>
          <p:spPr>
            <a:xfrm rot="16200000" flipH="1">
              <a:off x="8653010" y="5433632"/>
              <a:ext cx="532103" cy="3942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7547165" y="3961383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p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8157549" y="4885940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x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7037996" y="4918180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B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79" idx="3"/>
              <a:endCxn id="81" idx="0"/>
            </p:cNvCxnSpPr>
            <p:nvPr/>
          </p:nvCxnSpPr>
          <p:spPr>
            <a:xfrm rot="5400000">
              <a:off x="7250800" y="4526531"/>
              <a:ext cx="468991" cy="31430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5"/>
              <a:endCxn id="80" idx="0"/>
            </p:cNvCxnSpPr>
            <p:nvPr/>
          </p:nvCxnSpPr>
          <p:spPr>
            <a:xfrm rot="16200000" flipH="1">
              <a:off x="8074314" y="4477388"/>
              <a:ext cx="436751" cy="38035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0" idx="3"/>
            </p:cNvCxnSpPr>
            <p:nvPr/>
          </p:nvCxnSpPr>
          <p:spPr>
            <a:xfrm rot="5400000">
              <a:off x="7794068" y="5455876"/>
              <a:ext cx="540895" cy="3766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Isosceles Triangle 84"/>
            <p:cNvSpPr/>
            <p:nvPr/>
          </p:nvSpPr>
          <p:spPr>
            <a:xfrm>
              <a:off x="6193821" y="4024208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6820481" y="2983640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g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86" idx="3"/>
              <a:endCxn id="85" idx="0"/>
            </p:cNvCxnSpPr>
            <p:nvPr/>
          </p:nvCxnSpPr>
          <p:spPr>
            <a:xfrm rot="5400000">
              <a:off x="6423485" y="3531929"/>
              <a:ext cx="552762" cy="43179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6" idx="5"/>
              <a:endCxn id="79" idx="0"/>
            </p:cNvCxnSpPr>
            <p:nvPr/>
          </p:nvCxnSpPr>
          <p:spPr>
            <a:xfrm rot="16200000" flipH="1">
              <a:off x="7379187" y="3468088"/>
              <a:ext cx="489937" cy="49665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451072" cy="144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89698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Zig-Zag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step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  this step is done when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is not the root and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is a right child and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is a left child or vice versa (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is left,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is right). The tree is rotated on the edge between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and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and then rotated on the resulting edge between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and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ight Arrow 30"/>
          <p:cNvSpPr/>
          <p:nvPr/>
        </p:nvSpPr>
        <p:spPr>
          <a:xfrm>
            <a:off x="3754316" y="5020408"/>
            <a:ext cx="1063869" cy="360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4048" y="3200916"/>
            <a:ext cx="2488371" cy="3440954"/>
            <a:chOff x="220840" y="3219023"/>
            <a:chExt cx="2488371" cy="3440954"/>
          </a:xfrm>
        </p:grpSpPr>
        <p:sp>
          <p:nvSpPr>
            <p:cNvPr id="36" name="Isosceles Triangle 35"/>
            <p:cNvSpPr/>
            <p:nvPr/>
          </p:nvSpPr>
          <p:spPr>
            <a:xfrm>
              <a:off x="777948" y="6150023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B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2008870" y="6141231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>
              <a:endCxn id="37" idx="0"/>
            </p:cNvCxnSpPr>
            <p:nvPr/>
          </p:nvCxnSpPr>
          <p:spPr>
            <a:xfrm rot="16200000" flipH="1">
              <a:off x="1835854" y="5678068"/>
              <a:ext cx="532103" cy="3942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730009" y="4205819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p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40393" y="5130376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x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220840" y="5162616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79" idx="3"/>
              <a:endCxn id="81" idx="0"/>
            </p:cNvCxnSpPr>
            <p:nvPr/>
          </p:nvCxnSpPr>
          <p:spPr>
            <a:xfrm rot="5400000">
              <a:off x="433644" y="4770967"/>
              <a:ext cx="468991" cy="31430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5"/>
              <a:endCxn id="80" idx="0"/>
            </p:cNvCxnSpPr>
            <p:nvPr/>
          </p:nvCxnSpPr>
          <p:spPr>
            <a:xfrm rot="16200000" flipH="1">
              <a:off x="1257158" y="4721824"/>
              <a:ext cx="436751" cy="38035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0" idx="3"/>
              <a:endCxn id="36" idx="0"/>
            </p:cNvCxnSpPr>
            <p:nvPr/>
          </p:nvCxnSpPr>
          <p:spPr>
            <a:xfrm rot="5400000">
              <a:off x="985965" y="5700311"/>
              <a:ext cx="531841" cy="367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Isosceles Triangle 84"/>
            <p:cNvSpPr/>
            <p:nvPr/>
          </p:nvSpPr>
          <p:spPr>
            <a:xfrm>
              <a:off x="2128919" y="4205271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1479039" y="3219023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g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86" idx="3"/>
              <a:endCxn id="79" idx="0"/>
            </p:cNvCxnSpPr>
            <p:nvPr/>
          </p:nvCxnSpPr>
          <p:spPr>
            <a:xfrm rot="5400000">
              <a:off x="1065329" y="3696826"/>
              <a:ext cx="498990" cy="51899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6" idx="5"/>
              <a:endCxn id="85" idx="0"/>
            </p:cNvCxnSpPr>
            <p:nvPr/>
          </p:nvCxnSpPr>
          <p:spPr>
            <a:xfrm rot="16200000" flipH="1">
              <a:off x="1977505" y="3763711"/>
              <a:ext cx="498442" cy="38467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944325" y="3584639"/>
            <a:ext cx="3676085" cy="2443740"/>
            <a:chOff x="5786298" y="3340195"/>
            <a:chExt cx="3676085" cy="2443740"/>
          </a:xfrm>
        </p:grpSpPr>
        <p:sp>
          <p:nvSpPr>
            <p:cNvPr id="74" name="Oval 73"/>
            <p:cNvSpPr/>
            <p:nvPr/>
          </p:nvSpPr>
          <p:spPr>
            <a:xfrm>
              <a:off x="7325038" y="3340195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x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307452" y="4335611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p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5786298" y="5273981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7779687" y="5256977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964264" y="5266553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B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89" name="Straight Arrow Connector 88"/>
            <p:cNvCxnSpPr>
              <a:stCxn id="74" idx="3"/>
              <a:endCxn id="75" idx="0"/>
            </p:cNvCxnSpPr>
            <p:nvPr/>
          </p:nvCxnSpPr>
          <p:spPr>
            <a:xfrm rot="5400000">
              <a:off x="6772740" y="3688030"/>
              <a:ext cx="507610" cy="78755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4" idx="5"/>
              <a:endCxn id="93" idx="0"/>
            </p:cNvCxnSpPr>
            <p:nvPr/>
          </p:nvCxnSpPr>
          <p:spPr>
            <a:xfrm rot="16200000" flipH="1">
              <a:off x="7985072" y="3723314"/>
              <a:ext cx="487996" cy="69736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5" idx="3"/>
              <a:endCxn id="76" idx="0"/>
            </p:cNvCxnSpPr>
            <p:nvPr/>
          </p:nvCxnSpPr>
          <p:spPr>
            <a:xfrm rot="5400000">
              <a:off x="6014308" y="4885554"/>
              <a:ext cx="450564" cy="3262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5" idx="5"/>
              <a:endCxn id="78" idx="0"/>
            </p:cNvCxnSpPr>
            <p:nvPr/>
          </p:nvCxnSpPr>
          <p:spPr>
            <a:xfrm rot="16200000" flipH="1">
              <a:off x="6837037" y="4849180"/>
              <a:ext cx="443136" cy="39161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8252439" y="4315997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g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8882091" y="5228830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95" name="Straight Arrow Connector 94"/>
            <p:cNvCxnSpPr>
              <a:stCxn id="93" idx="3"/>
              <a:endCxn id="77" idx="0"/>
            </p:cNvCxnSpPr>
            <p:nvPr/>
          </p:nvCxnSpPr>
          <p:spPr>
            <a:xfrm rot="5400000">
              <a:off x="7982191" y="4891446"/>
              <a:ext cx="453174" cy="27788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3" idx="5"/>
              <a:endCxn id="94" idx="0"/>
            </p:cNvCxnSpPr>
            <p:nvPr/>
          </p:nvCxnSpPr>
          <p:spPr>
            <a:xfrm rot="16200000" flipH="1">
              <a:off x="8777499" y="4834091"/>
              <a:ext cx="425027" cy="36445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451072" cy="144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89698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Zig-Zag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step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  this step is done when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is not the root and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is a left child and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is a right child or vice versa (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is right,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is left). The tree is rotated on the edge between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and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and then rotated on the resulting edge between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and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ight Arrow 30"/>
          <p:cNvSpPr/>
          <p:nvPr/>
        </p:nvSpPr>
        <p:spPr>
          <a:xfrm>
            <a:off x="3754316" y="5020408"/>
            <a:ext cx="1063869" cy="360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26035" y="3318611"/>
            <a:ext cx="2863969" cy="3413794"/>
            <a:chOff x="463081" y="3318611"/>
            <a:chExt cx="2863969" cy="3413794"/>
          </a:xfrm>
        </p:grpSpPr>
        <p:sp>
          <p:nvSpPr>
            <p:cNvPr id="36" name="Isosceles Triangle 35"/>
            <p:cNvSpPr/>
            <p:nvPr/>
          </p:nvSpPr>
          <p:spPr>
            <a:xfrm>
              <a:off x="859481" y="6222451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B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2090403" y="6213659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80" idx="5"/>
              <a:endCxn id="37" idx="0"/>
            </p:cNvCxnSpPr>
            <p:nvPr/>
          </p:nvCxnSpPr>
          <p:spPr>
            <a:xfrm rot="16200000" flipH="1">
              <a:off x="1917387" y="5750496"/>
              <a:ext cx="523049" cy="40327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1997494" y="4287300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p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421926" y="5202804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x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2746758" y="5180723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79" idx="3"/>
              <a:endCxn id="80" idx="0"/>
            </p:cNvCxnSpPr>
            <p:nvPr/>
          </p:nvCxnSpPr>
          <p:spPr>
            <a:xfrm rot="5400000">
              <a:off x="1706161" y="4816188"/>
              <a:ext cx="427698" cy="3455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5"/>
              <a:endCxn id="81" idx="0"/>
            </p:cNvCxnSpPr>
            <p:nvPr/>
          </p:nvCxnSpPr>
          <p:spPr>
            <a:xfrm rot="16200000" flipH="1">
              <a:off x="2592065" y="4735883"/>
              <a:ext cx="405617" cy="48406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0" idx="3"/>
              <a:endCxn id="36" idx="0"/>
            </p:cNvCxnSpPr>
            <p:nvPr/>
          </p:nvCxnSpPr>
          <p:spPr>
            <a:xfrm rot="5400000">
              <a:off x="1067498" y="5772739"/>
              <a:ext cx="531841" cy="367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Isosceles Triangle 84"/>
            <p:cNvSpPr/>
            <p:nvPr/>
          </p:nvSpPr>
          <p:spPr>
            <a:xfrm>
              <a:off x="463081" y="4341072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1225543" y="3318611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g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86" idx="3"/>
              <a:endCxn id="85" idx="0"/>
            </p:cNvCxnSpPr>
            <p:nvPr/>
          </p:nvCxnSpPr>
          <p:spPr>
            <a:xfrm rot="5400000">
              <a:off x="769700" y="3789945"/>
              <a:ext cx="534655" cy="56759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6" idx="5"/>
              <a:endCxn id="79" idx="0"/>
            </p:cNvCxnSpPr>
            <p:nvPr/>
          </p:nvCxnSpPr>
          <p:spPr>
            <a:xfrm rot="16200000" flipH="1">
              <a:off x="1811409" y="3775898"/>
              <a:ext cx="480883" cy="54191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944325" y="3584639"/>
            <a:ext cx="3676085" cy="2443740"/>
            <a:chOff x="5786298" y="3340195"/>
            <a:chExt cx="3676085" cy="2443740"/>
          </a:xfrm>
        </p:grpSpPr>
        <p:sp>
          <p:nvSpPr>
            <p:cNvPr id="58" name="Oval 57"/>
            <p:cNvSpPr/>
            <p:nvPr/>
          </p:nvSpPr>
          <p:spPr>
            <a:xfrm>
              <a:off x="7325038" y="3340195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x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307452" y="4335611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g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5786298" y="5273981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7779687" y="5256977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6964264" y="5266553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B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58" idx="3"/>
              <a:endCxn id="59" idx="0"/>
            </p:cNvCxnSpPr>
            <p:nvPr/>
          </p:nvCxnSpPr>
          <p:spPr>
            <a:xfrm rot="5400000">
              <a:off x="6772740" y="3688030"/>
              <a:ext cx="507610" cy="78755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8" idx="5"/>
              <a:endCxn id="67" idx="0"/>
            </p:cNvCxnSpPr>
            <p:nvPr/>
          </p:nvCxnSpPr>
          <p:spPr>
            <a:xfrm rot="16200000" flipH="1">
              <a:off x="7985072" y="3723314"/>
              <a:ext cx="487996" cy="69736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9" idx="3"/>
              <a:endCxn id="60" idx="0"/>
            </p:cNvCxnSpPr>
            <p:nvPr/>
          </p:nvCxnSpPr>
          <p:spPr>
            <a:xfrm rot="5400000">
              <a:off x="6014308" y="4885554"/>
              <a:ext cx="450564" cy="3262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9" idx="5"/>
              <a:endCxn id="62" idx="0"/>
            </p:cNvCxnSpPr>
            <p:nvPr/>
          </p:nvCxnSpPr>
          <p:spPr>
            <a:xfrm rot="16200000" flipH="1">
              <a:off x="6837037" y="4849180"/>
              <a:ext cx="443136" cy="39161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8252439" y="4315997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p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8882091" y="5228830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67" idx="3"/>
              <a:endCxn id="61" idx="0"/>
            </p:cNvCxnSpPr>
            <p:nvPr/>
          </p:nvCxnSpPr>
          <p:spPr>
            <a:xfrm rot="5400000">
              <a:off x="7982191" y="4891446"/>
              <a:ext cx="453174" cy="27788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7" idx="5"/>
              <a:endCxn id="68" idx="0"/>
            </p:cNvCxnSpPr>
            <p:nvPr/>
          </p:nvCxnSpPr>
          <p:spPr>
            <a:xfrm rot="16200000" flipH="1">
              <a:off x="8777499" y="4834091"/>
              <a:ext cx="425027" cy="36445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451072" cy="144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8969812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Insertion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 insert a value x into a splay tree: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Insert x as with a normal binary search tree.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when an item is inserted, a splay is performed.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As a result, the newly inserted node x becomes the root of the tree.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451072" cy="144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8969812" cy="4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Deletion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 delete a node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use the same method as with a binary search tree: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If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has two children: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Swap its value with that of either the rightmost node of its left sub tree (its in-order predecessor) or the leftmost node of its right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subtree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(its in-order successor).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Remove that node instead.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 this way, deletion is reduced to the problem of removing a node with 0 or 1 children.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Unlike a binary search tree, in a splay tree after deletion, we splay the parent of the removed node to the top of the tree.</a:t>
            </a:r>
          </a:p>
          <a:p>
            <a:pPr algn="just">
              <a:spcAft>
                <a:spcPts val="600"/>
              </a:spcAft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638047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https://en.wikipedia.org/wiki/Splay_tree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"Data Structures and Program Design in C", Robert Kruse, Bruce Leung, C.L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Tondo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Shashi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Mogalla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Pearson, 2nd Edition, 2019.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kusumakv@pes.edu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322" y="1535723"/>
            <a:ext cx="2385041" cy="36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02938" y="2888778"/>
            <a:ext cx="8140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Splay Tree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638047" cy="503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A splay tree is a binary search tree with the additional property that recently accessed elements are quick to access again.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Example: Hospital records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Like self-balancing binary search trees, a splay tree performs basic operations such as insertion, look-up and removal in O(log n) amortized time.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All normal operations on a binary search tree are combined with one basic operation, called splaying.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638047" cy="334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Splaying the tree for a certain element rearranges the tree so that the element is placed at the root of the tree.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One way to do this with the basic search operation is to first perform a standard binary tree search for the element in question, and then use tree rotations in a specific fashion to bring the element to the top.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638047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Splaying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Each splay step depends on three factors:</a:t>
            </a:r>
          </a:p>
          <a:p>
            <a:pPr lvl="1" algn="just"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whether x is the left or right child of its parent 	node, p,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	whether p is the root or not, and if not</a:t>
            </a:r>
          </a:p>
          <a:p>
            <a:pPr lvl="1" algn="just"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	whether p is the left or right child 	of its parent, g (the grandparent of x).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638047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Splaying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There are three types of splay steps, each of which has two symmetric variants: left- and right-handed. 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Zig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step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this step is done when p is the root. 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Zig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Zig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step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this step is done when p is not the root and x and p are either both right children or are both left children.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Zig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Zag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step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this step is done when p is not the root and x is a right child and p is a left child or vice versa (x is left, p is right). 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63804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Zig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step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  this step is done when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is the root. The tree is rotated on the edge between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and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9"/>
          <p:cNvGrpSpPr/>
          <p:nvPr/>
        </p:nvGrpSpPr>
        <p:grpSpPr>
          <a:xfrm>
            <a:off x="899748" y="3736731"/>
            <a:ext cx="2362199" cy="2526324"/>
            <a:chOff x="697524" y="3657600"/>
            <a:chExt cx="2362199" cy="2526324"/>
          </a:xfrm>
        </p:grpSpPr>
        <p:sp>
          <p:nvSpPr>
            <p:cNvPr id="9" name="Oval 8"/>
            <p:cNvSpPr/>
            <p:nvPr/>
          </p:nvSpPr>
          <p:spPr>
            <a:xfrm>
              <a:off x="1881553" y="3657600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p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189892" y="4689231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x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479431" y="4695093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97524" y="5673970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937239" y="5656386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B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3"/>
              <a:endCxn id="13" idx="0"/>
            </p:cNvCxnSpPr>
            <p:nvPr/>
          </p:nvCxnSpPr>
          <p:spPr>
            <a:xfrm rot="5400000">
              <a:off x="1474110" y="4186504"/>
              <a:ext cx="543825" cy="46162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5"/>
              <a:endCxn id="14" idx="0"/>
            </p:cNvCxnSpPr>
            <p:nvPr/>
          </p:nvCxnSpPr>
          <p:spPr>
            <a:xfrm rot="16200000" flipH="1">
              <a:off x="2328396" y="4253911"/>
              <a:ext cx="549687" cy="33267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5" idx="0"/>
            </p:cNvCxnSpPr>
            <p:nvPr/>
          </p:nvCxnSpPr>
          <p:spPr>
            <a:xfrm rot="5400000">
              <a:off x="887957" y="5276751"/>
              <a:ext cx="496933" cy="29750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5"/>
              <a:endCxn id="16" idx="0"/>
            </p:cNvCxnSpPr>
            <p:nvPr/>
          </p:nvCxnSpPr>
          <p:spPr>
            <a:xfrm rot="16200000" flipH="1">
              <a:off x="1746638" y="5175638"/>
              <a:ext cx="479349" cy="48214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ight Arrow 30"/>
          <p:cNvSpPr/>
          <p:nvPr/>
        </p:nvSpPr>
        <p:spPr>
          <a:xfrm>
            <a:off x="3754316" y="5020408"/>
            <a:ext cx="1063869" cy="360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52"/>
          <p:cNvGrpSpPr/>
          <p:nvPr/>
        </p:nvGrpSpPr>
        <p:grpSpPr>
          <a:xfrm>
            <a:off x="5392615" y="3660531"/>
            <a:ext cx="2359269" cy="2517532"/>
            <a:chOff x="6632331" y="3563816"/>
            <a:chExt cx="2359269" cy="2517532"/>
          </a:xfrm>
        </p:grpSpPr>
        <p:sp>
          <p:nvSpPr>
            <p:cNvPr id="33" name="Oval 32"/>
            <p:cNvSpPr/>
            <p:nvPr/>
          </p:nvSpPr>
          <p:spPr>
            <a:xfrm>
              <a:off x="7168661" y="3563816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x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751884" y="4542693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p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6632331" y="4574933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7180386" y="5571394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B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8411308" y="5562602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3" idx="3"/>
              <a:endCxn id="35" idx="0"/>
            </p:cNvCxnSpPr>
            <p:nvPr/>
          </p:nvCxnSpPr>
          <p:spPr>
            <a:xfrm rot="5400000">
              <a:off x="6831556" y="4142544"/>
              <a:ext cx="523311" cy="34146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5"/>
              <a:endCxn id="34" idx="0"/>
            </p:cNvCxnSpPr>
            <p:nvPr/>
          </p:nvCxnSpPr>
          <p:spPr>
            <a:xfrm rot="16200000" flipH="1">
              <a:off x="7655069" y="4120561"/>
              <a:ext cx="491071" cy="3531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3"/>
              <a:endCxn id="36" idx="0"/>
            </p:cNvCxnSpPr>
            <p:nvPr/>
          </p:nvCxnSpPr>
          <p:spPr>
            <a:xfrm rot="5400000">
              <a:off x="7388403" y="5112629"/>
              <a:ext cx="540895" cy="3766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5"/>
              <a:endCxn id="37" idx="0"/>
            </p:cNvCxnSpPr>
            <p:nvPr/>
          </p:nvCxnSpPr>
          <p:spPr>
            <a:xfrm rot="16200000" flipH="1">
              <a:off x="8238292" y="5099439"/>
              <a:ext cx="532103" cy="3942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63804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Zig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step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 this step is done when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is the root. The tree is rotated on the edge between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and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9"/>
          <p:cNvGrpSpPr/>
          <p:nvPr/>
        </p:nvGrpSpPr>
        <p:grpSpPr>
          <a:xfrm>
            <a:off x="5190395" y="3675184"/>
            <a:ext cx="2362199" cy="2526324"/>
            <a:chOff x="697524" y="3657600"/>
            <a:chExt cx="2362199" cy="2526324"/>
          </a:xfrm>
        </p:grpSpPr>
        <p:sp>
          <p:nvSpPr>
            <p:cNvPr id="9" name="Oval 8"/>
            <p:cNvSpPr/>
            <p:nvPr/>
          </p:nvSpPr>
          <p:spPr>
            <a:xfrm>
              <a:off x="1881553" y="3657600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x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189892" y="4689231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p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479431" y="4695093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97524" y="5673970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937239" y="5656386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B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3"/>
              <a:endCxn id="13" idx="0"/>
            </p:cNvCxnSpPr>
            <p:nvPr/>
          </p:nvCxnSpPr>
          <p:spPr>
            <a:xfrm rot="5400000">
              <a:off x="1474110" y="4186504"/>
              <a:ext cx="543825" cy="46162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5"/>
              <a:endCxn id="14" idx="0"/>
            </p:cNvCxnSpPr>
            <p:nvPr/>
          </p:nvCxnSpPr>
          <p:spPr>
            <a:xfrm rot="16200000" flipH="1">
              <a:off x="2328396" y="4253911"/>
              <a:ext cx="549687" cy="33267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5" idx="0"/>
            </p:cNvCxnSpPr>
            <p:nvPr/>
          </p:nvCxnSpPr>
          <p:spPr>
            <a:xfrm rot="5400000">
              <a:off x="887957" y="5276751"/>
              <a:ext cx="496933" cy="29750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5"/>
              <a:endCxn id="16" idx="0"/>
            </p:cNvCxnSpPr>
            <p:nvPr/>
          </p:nvCxnSpPr>
          <p:spPr>
            <a:xfrm rot="16200000" flipH="1">
              <a:off x="1746638" y="5175638"/>
              <a:ext cx="479349" cy="48214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ight Arrow 30"/>
          <p:cNvSpPr/>
          <p:nvPr/>
        </p:nvSpPr>
        <p:spPr>
          <a:xfrm>
            <a:off x="3754316" y="5020408"/>
            <a:ext cx="1063869" cy="360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52"/>
          <p:cNvGrpSpPr/>
          <p:nvPr/>
        </p:nvGrpSpPr>
        <p:grpSpPr>
          <a:xfrm>
            <a:off x="899746" y="3590192"/>
            <a:ext cx="2359269" cy="2517532"/>
            <a:chOff x="6632331" y="3563816"/>
            <a:chExt cx="2359269" cy="2517532"/>
          </a:xfrm>
        </p:grpSpPr>
        <p:sp>
          <p:nvSpPr>
            <p:cNvPr id="33" name="Oval 32"/>
            <p:cNvSpPr/>
            <p:nvPr/>
          </p:nvSpPr>
          <p:spPr>
            <a:xfrm>
              <a:off x="7168661" y="3563816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p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751884" y="4542693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x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6632331" y="4574933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7180386" y="5571394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B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8411308" y="5562602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3" idx="3"/>
              <a:endCxn id="35" idx="0"/>
            </p:cNvCxnSpPr>
            <p:nvPr/>
          </p:nvCxnSpPr>
          <p:spPr>
            <a:xfrm rot="5400000">
              <a:off x="6831556" y="4142544"/>
              <a:ext cx="523311" cy="34146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5"/>
              <a:endCxn id="34" idx="0"/>
            </p:cNvCxnSpPr>
            <p:nvPr/>
          </p:nvCxnSpPr>
          <p:spPr>
            <a:xfrm rot="16200000" flipH="1">
              <a:off x="7655069" y="4120561"/>
              <a:ext cx="491071" cy="3531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3"/>
              <a:endCxn id="36" idx="0"/>
            </p:cNvCxnSpPr>
            <p:nvPr/>
          </p:nvCxnSpPr>
          <p:spPr>
            <a:xfrm rot="5400000">
              <a:off x="7388403" y="5112629"/>
              <a:ext cx="540895" cy="3766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5"/>
              <a:endCxn id="37" idx="0"/>
            </p:cNvCxnSpPr>
            <p:nvPr/>
          </p:nvCxnSpPr>
          <p:spPr>
            <a:xfrm rot="16200000" flipH="1">
              <a:off x="8238292" y="5099439"/>
              <a:ext cx="532103" cy="3942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451072" cy="144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896981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Zig-Zig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step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  this step is done when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is not the root and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and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are either both right children or are both left children. The picture below shows the case where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and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are both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left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children. The tree is rotated on the edge joining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with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its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parent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then rotated on the edge joining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with 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ight Arrow 30"/>
          <p:cNvSpPr/>
          <p:nvPr/>
        </p:nvSpPr>
        <p:spPr>
          <a:xfrm>
            <a:off x="3754316" y="5020408"/>
            <a:ext cx="1063869" cy="360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73128" y="3276820"/>
            <a:ext cx="2860139" cy="3359243"/>
            <a:chOff x="174775" y="3023334"/>
            <a:chExt cx="2860139" cy="3359243"/>
          </a:xfrm>
        </p:grpSpPr>
        <p:sp>
          <p:nvSpPr>
            <p:cNvPr id="9" name="Oval 8"/>
            <p:cNvSpPr/>
            <p:nvPr/>
          </p:nvSpPr>
          <p:spPr>
            <a:xfrm>
              <a:off x="1856744" y="3023334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g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255618" y="4027804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p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454622" y="4060827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174775" y="5872623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912430" y="5022120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3"/>
              <a:endCxn id="13" idx="0"/>
            </p:cNvCxnSpPr>
            <p:nvPr/>
          </p:nvCxnSpPr>
          <p:spPr>
            <a:xfrm rot="5400000">
              <a:off x="1508149" y="3583926"/>
              <a:ext cx="516664" cy="37109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5"/>
              <a:endCxn id="14" idx="0"/>
            </p:cNvCxnSpPr>
            <p:nvPr/>
          </p:nvCxnSpPr>
          <p:spPr>
            <a:xfrm rot="16200000" flipH="1">
              <a:off x="2303587" y="3619645"/>
              <a:ext cx="549687" cy="33267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32" idx="0"/>
            </p:cNvCxnSpPr>
            <p:nvPr/>
          </p:nvCxnSpPr>
          <p:spPr>
            <a:xfrm rot="5400000">
              <a:off x="931222" y="4575337"/>
              <a:ext cx="479407" cy="35995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5"/>
              <a:endCxn id="16" idx="0"/>
            </p:cNvCxnSpPr>
            <p:nvPr/>
          </p:nvCxnSpPr>
          <p:spPr>
            <a:xfrm rot="16200000" flipH="1">
              <a:off x="1753516" y="4573060"/>
              <a:ext cx="506510" cy="39161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65633" y="4995017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x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1204751" y="5853530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B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32" idx="3"/>
              <a:endCxn id="15" idx="0"/>
            </p:cNvCxnSpPr>
            <p:nvPr/>
          </p:nvCxnSpPr>
          <p:spPr>
            <a:xfrm rot="5400000">
              <a:off x="418019" y="5529726"/>
              <a:ext cx="389800" cy="29599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2" idx="5"/>
              <a:endCxn id="45" idx="0"/>
            </p:cNvCxnSpPr>
            <p:nvPr/>
          </p:nvCxnSpPr>
          <p:spPr>
            <a:xfrm rot="16200000" flipH="1">
              <a:off x="1172586" y="5531218"/>
              <a:ext cx="370707" cy="27391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216151" y="3282397"/>
            <a:ext cx="3212497" cy="3431901"/>
            <a:chOff x="6193821" y="2983640"/>
            <a:chExt cx="3212497" cy="3431901"/>
          </a:xfrm>
        </p:grpSpPr>
        <p:sp>
          <p:nvSpPr>
            <p:cNvPr id="36" name="Isosceles Triangle 35"/>
            <p:cNvSpPr/>
            <p:nvPr/>
          </p:nvSpPr>
          <p:spPr>
            <a:xfrm>
              <a:off x="7595104" y="5905587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8826026" y="5896795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>
              <a:endCxn id="37" idx="0"/>
            </p:cNvCxnSpPr>
            <p:nvPr/>
          </p:nvCxnSpPr>
          <p:spPr>
            <a:xfrm rot="16200000" flipH="1">
              <a:off x="8653010" y="5433632"/>
              <a:ext cx="532103" cy="3942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7547165" y="3961383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p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8157549" y="4885940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g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7037996" y="4918180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B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79" idx="3"/>
              <a:endCxn id="81" idx="0"/>
            </p:cNvCxnSpPr>
            <p:nvPr/>
          </p:nvCxnSpPr>
          <p:spPr>
            <a:xfrm rot="5400000">
              <a:off x="7250800" y="4526531"/>
              <a:ext cx="468991" cy="31430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5"/>
              <a:endCxn id="80" idx="0"/>
            </p:cNvCxnSpPr>
            <p:nvPr/>
          </p:nvCxnSpPr>
          <p:spPr>
            <a:xfrm rot="16200000" flipH="1">
              <a:off x="8074314" y="4477388"/>
              <a:ext cx="436751" cy="38035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0" idx="3"/>
            </p:cNvCxnSpPr>
            <p:nvPr/>
          </p:nvCxnSpPr>
          <p:spPr>
            <a:xfrm rot="5400000">
              <a:off x="7794068" y="5455876"/>
              <a:ext cx="540895" cy="3766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Isosceles Triangle 84"/>
            <p:cNvSpPr/>
            <p:nvPr/>
          </p:nvSpPr>
          <p:spPr>
            <a:xfrm>
              <a:off x="6193821" y="4024208"/>
              <a:ext cx="580292" cy="509954"/>
            </a:xfrm>
            <a:prstGeom prst="triangle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6820481" y="2983640"/>
              <a:ext cx="650631" cy="5715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x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86" idx="3"/>
              <a:endCxn id="85" idx="0"/>
            </p:cNvCxnSpPr>
            <p:nvPr/>
          </p:nvCxnSpPr>
          <p:spPr>
            <a:xfrm rot="5400000">
              <a:off x="6423485" y="3531929"/>
              <a:ext cx="552762" cy="43179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6" idx="5"/>
              <a:endCxn id="79" idx="0"/>
            </p:cNvCxnSpPr>
            <p:nvPr/>
          </p:nvCxnSpPr>
          <p:spPr>
            <a:xfrm rot="16200000" flipH="1">
              <a:off x="7379187" y="3468088"/>
              <a:ext cx="489937" cy="49665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6798</TotalTime>
  <Words>386</Words>
  <Application>Microsoft Office PowerPoint</Application>
  <PresentationFormat>Custom</PresentationFormat>
  <Paragraphs>154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Shylaja S S</dc:creator>
  <cp:lastModifiedBy>Kusuma K V</cp:lastModifiedBy>
  <cp:revision>880</cp:revision>
  <dcterms:created xsi:type="dcterms:W3CDTF">2020-06-03T14:19:11Z</dcterms:created>
  <dcterms:modified xsi:type="dcterms:W3CDTF">2022-10-16T20:08:21Z</dcterms:modified>
</cp:coreProperties>
</file>