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12192000"/>
  <p:notesSz cx="6858000" cy="9144000"/>
  <p:embeddedFontLst>
    <p:embeddedFont>
      <p:font typeface="Quattrocento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53" roundtripDataSignature="AMtx7mhZOkut0uyG8kANkOwjleVXRjJK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Quattrocento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QuattrocentoSans-italic.fntdata"/><Relationship Id="rId50" Type="http://schemas.openxmlformats.org/officeDocument/2006/relationships/font" Target="fonts/QuattrocentoSans-bold.fntdata"/><Relationship Id="rId53" Type="http://customschemas.google.com/relationships/presentationmetadata" Target="metadata"/><Relationship Id="rId52" Type="http://schemas.openxmlformats.org/officeDocument/2006/relationships/font" Target="fonts/Quattrocen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8" name="Google Shape;428;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 name="Google Shape;442;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8" name="Google Shape;468;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1" name="Google Shape;481;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7" name="Google Shape;507;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0" name="Google Shape;52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3" name="Google Shape;533;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6" name="Google Shape;546;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9" name="Google Shape;559;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2" name="Google Shape;572;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5" name="Google Shape;58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2" name="Google Shape;60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5" name="Google Shape;61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9" name="Google Shape;62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642" name="Google Shape;64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30"/>
          <p:cNvSpPr/>
          <p:nvPr>
            <p:ph idx="2" type="pic"/>
          </p:nvPr>
        </p:nvSpPr>
        <p:spPr>
          <a:xfrm>
            <a:off x="5183188" y="987425"/>
            <a:ext cx="6172200" cy="4873625"/>
          </a:xfrm>
          <a:prstGeom prst="rect">
            <a:avLst/>
          </a:prstGeom>
          <a:noFill/>
          <a:ln>
            <a:noFill/>
          </a:ln>
        </p:spPr>
      </p:sp>
      <p:sp>
        <p:nvSpPr>
          <p:cNvPr id="68" name="Google Shape;68;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png"/><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4.png"/><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4781916" y="1706929"/>
            <a:ext cx="749721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Arial"/>
                <a:ea typeface="Arial"/>
                <a:cs typeface="Arial"/>
                <a:sym typeface="Arial"/>
              </a:rPr>
              <a:t>WEB TECHNOLOGIES</a:t>
            </a:r>
            <a:endParaRPr b="1" i="0" sz="3600" u="none" cap="none" strike="noStrike">
              <a:solidFill>
                <a:srgbClr val="C55A11"/>
              </a:solidFill>
              <a:latin typeface="Arial"/>
              <a:ea typeface="Arial"/>
              <a:cs typeface="Arial"/>
              <a:sym typeface="Arial"/>
            </a:endParaRPr>
          </a:p>
        </p:txBody>
      </p:sp>
      <p:sp>
        <p:nvSpPr>
          <p:cNvPr id="89" name="Google Shape;89;p1"/>
          <p:cNvSpPr/>
          <p:nvPr/>
        </p:nvSpPr>
        <p:spPr>
          <a:xfrm>
            <a:off x="4781916" y="2841955"/>
            <a:ext cx="699444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2F5496"/>
                </a:solidFill>
                <a:latin typeface="Arial"/>
                <a:ea typeface="Arial"/>
                <a:cs typeface="Arial"/>
                <a:sym typeface="Arial"/>
              </a:rPr>
              <a:t>Web Development Stack</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4781916" y="4415503"/>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Prof. Vinay Joshi and Prof. Sindhu R Pai</a:t>
            </a:r>
            <a:endParaRPr b="1" i="0" sz="2400" u="none" cap="none" strike="noStrike">
              <a:solidFill>
                <a:schemeClr val="dk1"/>
              </a:solidFill>
              <a:latin typeface="Arial"/>
              <a:ea typeface="Arial"/>
              <a:cs typeface="Arial"/>
              <a:sym typeface="Arial"/>
            </a:endParaRPr>
          </a:p>
        </p:txBody>
      </p:sp>
      <p:sp>
        <p:nvSpPr>
          <p:cNvPr id="91" name="Google Shape;91;p1"/>
          <p:cNvSpPr/>
          <p:nvPr/>
        </p:nvSpPr>
        <p:spPr>
          <a:xfrm>
            <a:off x="4781916" y="4813108"/>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Department of Computer Science and Engineering</a:t>
            </a:r>
            <a:endParaRPr b="0" i="0" sz="2400" u="none" cap="none" strike="noStrike">
              <a:solidFill>
                <a:schemeClr val="dk1"/>
              </a:solidFill>
              <a:latin typeface="Arial"/>
              <a:ea typeface="Arial"/>
              <a:cs typeface="Arial"/>
              <a:sym typeface="Arial"/>
            </a:endParaRPr>
          </a:p>
        </p:txBody>
      </p:sp>
      <p:grpSp>
        <p:nvGrpSpPr>
          <p:cNvPr id="92" name="Google Shape;92;p1"/>
          <p:cNvGrpSpPr/>
          <p:nvPr/>
        </p:nvGrpSpPr>
        <p:grpSpPr>
          <a:xfrm>
            <a:off x="313844" y="5489699"/>
            <a:ext cx="1066895" cy="1078155"/>
            <a:chOff x="313844" y="5489699"/>
            <a:chExt cx="1066895" cy="1078155"/>
          </a:xfrm>
        </p:grpSpPr>
        <p:sp>
          <p:nvSpPr>
            <p:cNvPr id="93" name="Google Shape;93;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4" name="Google Shape;94;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95" name="Google Shape;95;p1"/>
          <p:cNvCxnSpPr/>
          <p:nvPr/>
        </p:nvCxnSpPr>
        <p:spPr>
          <a:xfrm flipH="1" rot="10800000">
            <a:off x="4781916" y="4112436"/>
            <a:ext cx="4581449" cy="1"/>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96" name="Google Shape;96;p1"/>
          <p:cNvPicPr preferRelativeResize="0"/>
          <p:nvPr/>
        </p:nvPicPr>
        <p:blipFill rotWithShape="1">
          <a:blip r:embed="rId3">
            <a:alphaModFix/>
          </a:blip>
          <a:srcRect b="0" l="0" r="0" t="0"/>
          <a:stretch/>
        </p:blipFill>
        <p:spPr>
          <a:xfrm>
            <a:off x="1745722" y="1606241"/>
            <a:ext cx="2369218" cy="3550188"/>
          </a:xfrm>
          <a:prstGeom prst="rect">
            <a:avLst/>
          </a:prstGeom>
          <a:noFill/>
          <a:ln>
            <a:noFill/>
          </a:ln>
        </p:spPr>
      </p:pic>
      <p:grpSp>
        <p:nvGrpSpPr>
          <p:cNvPr id="97" name="Google Shape;97;p1"/>
          <p:cNvGrpSpPr/>
          <p:nvPr/>
        </p:nvGrpSpPr>
        <p:grpSpPr>
          <a:xfrm rot="10800000">
            <a:off x="10855702" y="266068"/>
            <a:ext cx="1066895" cy="1078155"/>
            <a:chOff x="313844" y="5489699"/>
            <a:chExt cx="1066895" cy="1078155"/>
          </a:xfrm>
        </p:grpSpPr>
        <p:sp>
          <p:nvSpPr>
            <p:cNvPr id="98" name="Google Shape;98;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descr="A close up of a logo&#10;&#10;Description automatically generated" id="208" name="Google Shape;208;p10"/>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209" name="Google Shape;209;p10"/>
          <p:cNvCxnSpPr/>
          <p:nvPr/>
        </p:nvCxnSpPr>
        <p:spPr>
          <a:xfrm>
            <a:off x="0" y="125253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210" name="Google Shape;210;p10"/>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Why React?</a:t>
            </a:r>
            <a:endParaRPr b="1" i="0" sz="2400" u="none" cap="none" strike="noStrike">
              <a:solidFill>
                <a:srgbClr val="C55A11"/>
              </a:solidFill>
              <a:latin typeface="Arial"/>
              <a:ea typeface="Arial"/>
              <a:cs typeface="Arial"/>
              <a:sym typeface="Arial"/>
            </a:endParaRPr>
          </a:p>
        </p:txBody>
      </p:sp>
      <p:sp>
        <p:nvSpPr>
          <p:cNvPr id="211" name="Google Shape;211;p10"/>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212" name="Google Shape;212;p1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13" name="Google Shape;213;p1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14" name="Google Shape;214;p1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 name="Google Shape;215;p10"/>
          <p:cNvSpPr txBox="1"/>
          <p:nvPr/>
        </p:nvSpPr>
        <p:spPr>
          <a:xfrm>
            <a:off x="155563" y="1252550"/>
            <a:ext cx="8347200" cy="4802400"/>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Properties</a:t>
            </a:r>
            <a:endParaRPr b="0" i="0" sz="1400" u="none" cap="none" strike="noStrike">
              <a:solidFill>
                <a:srgbClr val="000000"/>
              </a:solidFill>
              <a:latin typeface="Arial"/>
              <a:ea typeface="Arial"/>
              <a:cs typeface="Arial"/>
              <a:sym typeface="Arial"/>
            </a:endParaRPr>
          </a:p>
          <a:p>
            <a:pPr indent="-234950" lvl="1" marL="692150" marR="0" rtl="0" algn="just">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Declarative,  Simple, Component based, Supports server side, Mobile support, Extensive, Fast , Easy to learn</a:t>
            </a:r>
            <a:endParaRPr b="0" i="0" sz="1400" u="none" cap="none" strike="noStrike">
              <a:solidFill>
                <a:srgbClr val="000000"/>
              </a:solidFill>
              <a:latin typeface="Arial"/>
              <a:ea typeface="Arial"/>
              <a:cs typeface="Arial"/>
              <a:sym typeface="Arial"/>
            </a:endParaRPr>
          </a:p>
          <a:p>
            <a:pPr indent="-234950" lvl="1" marL="69215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234950" lvl="0" marL="234950" marR="0" rtl="0" algn="just">
              <a:lnSpc>
                <a:spcPct val="15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 Single way data flow</a:t>
            </a:r>
            <a:endParaRPr b="0" i="0" sz="1400" u="none" cap="none" strike="noStrike">
              <a:solidFill>
                <a:srgbClr val="000000"/>
              </a:solidFill>
              <a:latin typeface="Arial"/>
              <a:ea typeface="Arial"/>
              <a:cs typeface="Arial"/>
              <a:sym typeface="Arial"/>
            </a:endParaRPr>
          </a:p>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 React JS we cannot make any change to a component directly if needed we provide a callback.</a:t>
            </a:r>
            <a:endParaRPr b="0" i="0" sz="1400" u="none" cap="none" strike="noStrike">
              <a:solidFill>
                <a:srgbClr val="000000"/>
              </a:solidFill>
              <a:latin typeface="Arial"/>
              <a:ea typeface="Arial"/>
              <a:cs typeface="Arial"/>
              <a:sym typeface="Arial"/>
            </a:endParaRPr>
          </a:p>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Actions flow up and properties flow down</a:t>
            </a:r>
            <a:endParaRPr b="0" i="0" sz="1400" u="none" cap="none" strike="noStrike">
              <a:solidFill>
                <a:srgbClr val="000000"/>
              </a:solidFill>
              <a:latin typeface="Arial"/>
              <a:ea typeface="Arial"/>
              <a:cs typeface="Arial"/>
              <a:sym typeface="Arial"/>
            </a:endParaRPr>
          </a:p>
          <a:p>
            <a:pPr indent="-234950" lvl="1" marL="6921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property of passing a value in the component and rendering it as HTML tags properties</a:t>
            </a:r>
            <a:endParaRPr b="0" i="0" sz="1400" u="none" cap="none" strike="noStrike">
              <a:solidFill>
                <a:srgbClr val="000000"/>
              </a:solidFill>
              <a:latin typeface="Arial"/>
              <a:ea typeface="Arial"/>
              <a:cs typeface="Arial"/>
              <a:sym typeface="Arial"/>
            </a:endParaRPr>
          </a:p>
        </p:txBody>
      </p:sp>
      <p:pic>
        <p:nvPicPr>
          <p:cNvPr descr="https://www.devrabbit.com/images/reactjs-1.png" id="216" name="Google Shape;216;p10"/>
          <p:cNvPicPr preferRelativeResize="0"/>
          <p:nvPr/>
        </p:nvPicPr>
        <p:blipFill rotWithShape="1">
          <a:blip r:embed="rId4">
            <a:alphaModFix/>
          </a:blip>
          <a:srcRect b="0" l="0" r="0" t="0"/>
          <a:stretch/>
        </p:blipFill>
        <p:spPr>
          <a:xfrm>
            <a:off x="8396288" y="3638550"/>
            <a:ext cx="3582987" cy="26146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descr="A close up of a logo&#10;&#10;Description automatically generated" id="221" name="Google Shape;221;p11"/>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222" name="Google Shape;222;p11"/>
          <p:cNvCxnSpPr/>
          <p:nvPr/>
        </p:nvCxnSpPr>
        <p:spPr>
          <a:xfrm>
            <a:off x="0" y="125253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223" name="Google Shape;223;p11"/>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Why React?</a:t>
            </a:r>
            <a:endParaRPr b="1" i="0" sz="2400" u="none" cap="none" strike="noStrike">
              <a:solidFill>
                <a:srgbClr val="C55A11"/>
              </a:solidFill>
              <a:latin typeface="Arial"/>
              <a:ea typeface="Arial"/>
              <a:cs typeface="Arial"/>
              <a:sym typeface="Arial"/>
            </a:endParaRPr>
          </a:p>
        </p:txBody>
      </p:sp>
      <p:sp>
        <p:nvSpPr>
          <p:cNvPr id="224" name="Google Shape;224;p11"/>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225" name="Google Shape;225;p1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26" name="Google Shape;226;p1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27" name="Google Shape;227;p1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 name="Google Shape;228;p11"/>
          <p:cNvSpPr/>
          <p:nvPr/>
        </p:nvSpPr>
        <p:spPr>
          <a:xfrm>
            <a:off x="425450" y="1376363"/>
            <a:ext cx="9882188" cy="48942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Virtual DOM</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152400" lvl="0" marL="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React maintains a in-memory copy of the actual DOM known as the </a:t>
            </a:r>
            <a:r>
              <a:rPr b="1" i="1" lang="en-US" sz="2400" u="none" cap="none" strike="noStrike">
                <a:solidFill>
                  <a:schemeClr val="dk1"/>
                </a:solidFill>
                <a:latin typeface="Calibri"/>
                <a:ea typeface="Calibri"/>
                <a:cs typeface="Calibri"/>
                <a:sym typeface="Calibri"/>
              </a:rPr>
              <a:t>virtual DOM</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52400" lvl="0" marL="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Manipulating this virtual DOM is extremely fast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52400" lvl="0" marL="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React takes care of updating the real DOM when the time is right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52400" lvl="0" marL="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Compares the changes between your virtual DOM and the real DOM</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52400" lvl="0" marL="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Figuring out which changes actually matter, and making the least amount of DOM changes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descr="A close up of a logo&#10;&#10;Description automatically generated" id="233" name="Google Shape;233;p12"/>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234" name="Google Shape;234;p12"/>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235" name="Google Shape;235;p12"/>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How to create a React App? </a:t>
            </a:r>
            <a:endParaRPr b="1" i="0" sz="2400" u="none" cap="none" strike="noStrike">
              <a:solidFill>
                <a:srgbClr val="C55A11"/>
              </a:solidFill>
              <a:latin typeface="Arial"/>
              <a:ea typeface="Arial"/>
              <a:cs typeface="Arial"/>
              <a:sym typeface="Arial"/>
            </a:endParaRPr>
          </a:p>
        </p:txBody>
      </p:sp>
      <p:sp>
        <p:nvSpPr>
          <p:cNvPr id="236" name="Google Shape;236;p12"/>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237" name="Google Shape;237;p1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38" name="Google Shape;238;p1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39" name="Google Shape;239;p1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12"/>
          <p:cNvSpPr txBox="1"/>
          <p:nvPr/>
        </p:nvSpPr>
        <p:spPr>
          <a:xfrm>
            <a:off x="0" y="1090613"/>
            <a:ext cx="11906250" cy="5862637"/>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Two ways:</a:t>
            </a:r>
            <a:endParaRPr b="0" i="0" sz="1400" u="none" cap="none" strike="noStrike">
              <a:solidFill>
                <a:srgbClr val="000000"/>
              </a:solidFill>
              <a:latin typeface="Arial"/>
              <a:ea typeface="Arial"/>
              <a:cs typeface="Arial"/>
              <a:sym typeface="Arial"/>
            </a:endParaRPr>
          </a:p>
          <a:p>
            <a:pPr indent="-234950" lvl="1" marL="692150" marR="0" rtl="0" algn="just">
              <a:lnSpc>
                <a:spcPct val="15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Using node package manager(npm): </a:t>
            </a:r>
            <a:endParaRPr b="0" i="0" sz="1400" u="none" cap="none" strike="noStrike">
              <a:solidFill>
                <a:srgbClr val="000000"/>
              </a:solidFill>
              <a:latin typeface="Arial"/>
              <a:ea typeface="Arial"/>
              <a:cs typeface="Arial"/>
              <a:sym typeface="Arial"/>
            </a:endParaRPr>
          </a:p>
          <a:p>
            <a:pPr indent="-234950" lvl="2" marL="1149350" marR="0" rtl="0" algn="just">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To setup a build environment for React involves use of npm (node package manager), webpack, and Babel</a:t>
            </a:r>
            <a:endParaRPr b="0" i="0" sz="1400" u="none" cap="none" strike="noStrike">
              <a:solidFill>
                <a:srgbClr val="000000"/>
              </a:solidFill>
              <a:latin typeface="Arial"/>
              <a:ea typeface="Arial"/>
              <a:cs typeface="Arial"/>
              <a:sym typeface="Arial"/>
            </a:endParaRPr>
          </a:p>
          <a:p>
            <a:pPr indent="-234950" lvl="1" marL="692150" marR="0" rtl="0" algn="just">
              <a:lnSpc>
                <a:spcPct val="15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Directly importing Reactjs library in HTML Code.</a:t>
            </a:r>
            <a:endParaRPr b="0" i="0" sz="1400" u="none" cap="none" strike="noStrike">
              <a:solidFill>
                <a:srgbClr val="000000"/>
              </a:solidFill>
              <a:latin typeface="Arial"/>
              <a:ea typeface="Arial"/>
              <a:cs typeface="Arial"/>
              <a:sym typeface="Arial"/>
            </a:endParaRPr>
          </a:p>
          <a:p>
            <a:pPr indent="-234950" lvl="1" marL="6921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a:t>
            </a:r>
            <a:r>
              <a:rPr b="0" i="0" lang="en-US" sz="2200" u="none" cap="none" strike="noStrike">
                <a:solidFill>
                  <a:schemeClr val="dk1"/>
                </a:solidFill>
                <a:latin typeface="Calibri"/>
                <a:ea typeface="Calibri"/>
                <a:cs typeface="Calibri"/>
                <a:sym typeface="Calibri"/>
              </a:rPr>
              <a:t>Defined in two .js files (</a:t>
            </a:r>
            <a:r>
              <a:rPr b="1" i="0" lang="en-US" sz="2200" u="none" cap="none" strike="noStrike">
                <a:solidFill>
                  <a:schemeClr val="dk1"/>
                </a:solidFill>
                <a:latin typeface="Calibri"/>
                <a:ea typeface="Calibri"/>
                <a:cs typeface="Calibri"/>
                <a:sym typeface="Calibri"/>
              </a:rPr>
              <a:t>React</a:t>
            </a:r>
            <a:r>
              <a:rPr b="0" i="0" lang="en-US" sz="2200" u="none" cap="none" strike="noStrike">
                <a:solidFill>
                  <a:schemeClr val="dk1"/>
                </a:solidFill>
                <a:latin typeface="Calibri"/>
                <a:ea typeface="Calibri"/>
                <a:cs typeface="Calibri"/>
                <a:sym typeface="Calibri"/>
              </a:rPr>
              <a:t> and </a:t>
            </a:r>
            <a:r>
              <a:rPr b="1" i="0" lang="en-US" sz="2200" u="none" cap="none" strike="noStrike">
                <a:solidFill>
                  <a:schemeClr val="dk1"/>
                </a:solidFill>
                <a:latin typeface="Calibri"/>
                <a:ea typeface="Calibri"/>
                <a:cs typeface="Calibri"/>
                <a:sym typeface="Calibri"/>
              </a:rPr>
              <a:t>ReactDOM</a:t>
            </a:r>
            <a:r>
              <a:rPr b="0" i="0" lang="en-US" sz="2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234950" lvl="2" marL="11493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&lt;script src="https://unpkg.com/react@17/umd/react.development.js" crossorigin&gt;&lt;/script&gt;  </a:t>
            </a:r>
            <a:endParaRPr b="0" i="0" sz="1400" u="none" cap="none" strike="noStrike">
              <a:solidFill>
                <a:srgbClr val="000000"/>
              </a:solidFill>
              <a:latin typeface="Arial"/>
              <a:ea typeface="Arial"/>
              <a:cs typeface="Arial"/>
              <a:sym typeface="Arial"/>
            </a:endParaRPr>
          </a:p>
          <a:p>
            <a:pPr indent="-234950" lvl="2" marL="11493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&lt;script src="https://unpkg.com/react-dom@17/umd/react-dom.development.js" crossorigin&gt; &lt;/script&gt;</a:t>
            </a:r>
            <a:endParaRPr b="0" i="0" sz="1400" u="none" cap="none" strike="noStrike">
              <a:solidFill>
                <a:srgbClr val="000000"/>
              </a:solidFill>
              <a:latin typeface="Arial"/>
              <a:ea typeface="Arial"/>
              <a:cs typeface="Arial"/>
              <a:sym typeface="Arial"/>
            </a:endParaRPr>
          </a:p>
          <a:p>
            <a:pPr indent="-234950" lvl="2" marL="11493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files differ for development and production.</a:t>
            </a:r>
            <a:endParaRPr b="0" i="0" sz="1400" u="none" cap="none" strike="noStrike">
              <a:solidFill>
                <a:srgbClr val="000000"/>
              </a:solidFill>
              <a:latin typeface="Arial"/>
              <a:ea typeface="Arial"/>
              <a:cs typeface="Arial"/>
              <a:sym typeface="Arial"/>
            </a:endParaRPr>
          </a:p>
          <a:p>
            <a:pPr indent="-234950" lvl="2" marL="11493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When deploying, replace "development.js" with "production.min.js”</a:t>
            </a:r>
            <a:endParaRPr b="1" i="0" sz="2400" u="none" cap="none" strike="noStrike">
              <a:solidFill>
                <a:schemeClr val="dk1"/>
              </a:solidFill>
              <a:latin typeface="Calibri"/>
              <a:ea typeface="Calibri"/>
              <a:cs typeface="Calibri"/>
              <a:sym typeface="Calibri"/>
            </a:endParaRPr>
          </a:p>
        </p:txBody>
      </p:sp>
      <p:pic>
        <p:nvPicPr>
          <p:cNvPr id="241" name="Google Shape;241;p12"/>
          <p:cNvPicPr preferRelativeResize="0"/>
          <p:nvPr/>
        </p:nvPicPr>
        <p:blipFill rotWithShape="1">
          <a:blip r:embed="rId4">
            <a:alphaModFix/>
          </a:blip>
          <a:srcRect b="0" l="0" r="0" t="0"/>
          <a:stretch/>
        </p:blipFill>
        <p:spPr>
          <a:xfrm>
            <a:off x="11245850" y="6178550"/>
            <a:ext cx="685800" cy="679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descr="A close up of a logo&#10;&#10;Description automatically generated" id="246" name="Google Shape;246;p16"/>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247" name="Google Shape;247;p16"/>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248" name="Google Shape;248;p16"/>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What is JSX?(JAVASCRIPT XML)</a:t>
            </a:r>
            <a:endParaRPr b="1" i="0" sz="2400" u="none" cap="none" strike="noStrike">
              <a:solidFill>
                <a:srgbClr val="C55A11"/>
              </a:solidFill>
              <a:latin typeface="Arial"/>
              <a:ea typeface="Arial"/>
              <a:cs typeface="Arial"/>
              <a:sym typeface="Arial"/>
            </a:endParaRPr>
          </a:p>
        </p:txBody>
      </p:sp>
      <p:sp>
        <p:nvSpPr>
          <p:cNvPr id="249" name="Google Shape;249;p16"/>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250" name="Google Shape;250;p1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51" name="Google Shape;251;p1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52" name="Google Shape;252;p1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 name="Google Shape;253;p16"/>
          <p:cNvSpPr txBox="1"/>
          <p:nvPr/>
        </p:nvSpPr>
        <p:spPr>
          <a:xfrm>
            <a:off x="168275" y="1311275"/>
            <a:ext cx="12023725" cy="5078413"/>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JavaScript Extension Syntax used to </a:t>
            </a:r>
            <a:r>
              <a:rPr b="1" i="0" lang="en-US" sz="2400" u="none" cap="none" strike="noStrike">
                <a:solidFill>
                  <a:schemeClr val="dk1"/>
                </a:solidFill>
                <a:latin typeface="Calibri"/>
                <a:ea typeface="Calibri"/>
                <a:cs typeface="Calibri"/>
                <a:sym typeface="Calibri"/>
              </a:rPr>
              <a:t>mix HTML with JavaScript</a:t>
            </a:r>
            <a:endParaRPr b="0" i="0" sz="1400" u="none" cap="none" strike="noStrike">
              <a:solidFill>
                <a:srgbClr val="000000"/>
              </a:solidFill>
              <a:latin typeface="Arial"/>
              <a:ea typeface="Arial"/>
              <a:cs typeface="Arial"/>
              <a:sym typeface="Arial"/>
            </a:endParaRPr>
          </a:p>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Uses HTML syntax to create elements and components.</a:t>
            </a:r>
            <a:endParaRPr b="0" i="0" sz="1400" u="none" cap="none" strike="noStrike">
              <a:solidFill>
                <a:srgbClr val="000000"/>
              </a:solidFill>
              <a:latin typeface="Arial"/>
              <a:ea typeface="Arial"/>
              <a:cs typeface="Arial"/>
              <a:sym typeface="Arial"/>
            </a:endParaRPr>
          </a:p>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Has tag name, attributes, and children. </a:t>
            </a:r>
            <a:endParaRPr b="0" i="0" sz="1400" u="none" cap="none" strike="noStrike">
              <a:solidFill>
                <a:srgbClr val="000000"/>
              </a:solidFill>
              <a:latin typeface="Arial"/>
              <a:ea typeface="Arial"/>
              <a:cs typeface="Arial"/>
              <a:sym typeface="Arial"/>
            </a:endParaRPr>
          </a:p>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JSX compiles the code into pure JavaScript which can be understood by the browser.</a:t>
            </a:r>
            <a:endParaRPr b="0" i="0" sz="1400" u="none" cap="none" strike="noStrike">
              <a:solidFill>
                <a:srgbClr val="000000"/>
              </a:solidFill>
              <a:latin typeface="Arial"/>
              <a:ea typeface="Arial"/>
              <a:cs typeface="Arial"/>
              <a:sym typeface="Arial"/>
            </a:endParaRPr>
          </a:p>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Include the library: &lt;script src="https://unpkg.com/babel-standalone@6.15.0/babel.min.js"&gt; &lt;/script&gt;</a:t>
            </a:r>
            <a:endParaRPr b="0" i="0" sz="1400" u="none" cap="none" strike="noStrike">
              <a:solidFill>
                <a:srgbClr val="000000"/>
              </a:solidFill>
              <a:latin typeface="Arial"/>
              <a:ea typeface="Arial"/>
              <a:cs typeface="Arial"/>
              <a:sym typeface="Arial"/>
            </a:endParaRPr>
          </a:p>
          <a:p>
            <a:pPr indent="-82550" lvl="0" marL="234950" marR="0" rtl="0" algn="just">
              <a:lnSpc>
                <a:spcPct val="15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82550" lvl="0" marL="234950" marR="0" rtl="0" algn="just">
              <a:lnSpc>
                <a:spcPct val="15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82550" lvl="0" marL="234950" marR="0" rtl="0" algn="just">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Calibri"/>
              <a:ea typeface="Calibri"/>
              <a:cs typeface="Calibri"/>
              <a:sym typeface="Calibri"/>
            </a:endParaRPr>
          </a:p>
        </p:txBody>
      </p:sp>
      <p:pic>
        <p:nvPicPr>
          <p:cNvPr id="254" name="Google Shape;254;p16"/>
          <p:cNvPicPr preferRelativeResize="0"/>
          <p:nvPr/>
        </p:nvPicPr>
        <p:blipFill rotWithShape="1">
          <a:blip r:embed="rId4">
            <a:alphaModFix/>
          </a:blip>
          <a:srcRect b="0" l="0" r="0" t="0"/>
          <a:stretch/>
        </p:blipFill>
        <p:spPr>
          <a:xfrm>
            <a:off x="11245850" y="6178550"/>
            <a:ext cx="685800" cy="679450"/>
          </a:xfrm>
          <a:prstGeom prst="rect">
            <a:avLst/>
          </a:prstGeom>
          <a:noFill/>
          <a:ln>
            <a:noFill/>
          </a:ln>
        </p:spPr>
      </p:pic>
      <p:sp>
        <p:nvSpPr>
          <p:cNvPr id="255" name="Google Shape;255;p16"/>
          <p:cNvSpPr/>
          <p:nvPr/>
        </p:nvSpPr>
        <p:spPr>
          <a:xfrm>
            <a:off x="3002288" y="5021288"/>
            <a:ext cx="8653500" cy="1478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&lt;script type="text/babel"&gt;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ReactDOM.render(&lt;h1&gt;Welcome	to REACTJS&lt;/h1&gt;,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document.getElementById('root'));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descr="A close up of a logo&#10;&#10;Description automatically generated" id="260" name="Google Shape;260;p39"/>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261" name="Google Shape;261;p39"/>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262" name="Google Shape;262;p39"/>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React JSX</a:t>
            </a:r>
            <a:endParaRPr b="1" i="0" sz="2400" u="none" cap="none" strike="noStrike">
              <a:solidFill>
                <a:srgbClr val="C55A11"/>
              </a:solidFill>
              <a:latin typeface="Arial"/>
              <a:ea typeface="Arial"/>
              <a:cs typeface="Arial"/>
              <a:sym typeface="Arial"/>
            </a:endParaRPr>
          </a:p>
        </p:txBody>
      </p:sp>
      <p:sp>
        <p:nvSpPr>
          <p:cNvPr id="263" name="Google Shape;263;p39"/>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264" name="Google Shape;264;p3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65" name="Google Shape;265;p3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66" name="Google Shape;266;p3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67" name="Google Shape;267;p39"/>
          <p:cNvPicPr preferRelativeResize="0"/>
          <p:nvPr/>
        </p:nvPicPr>
        <p:blipFill rotWithShape="1">
          <a:blip r:embed="rId4">
            <a:alphaModFix/>
          </a:blip>
          <a:srcRect b="0" l="0" r="0" t="0"/>
          <a:stretch/>
        </p:blipFill>
        <p:spPr>
          <a:xfrm>
            <a:off x="10953750" y="4681538"/>
            <a:ext cx="1117600" cy="1106487"/>
          </a:xfrm>
          <a:prstGeom prst="rect">
            <a:avLst/>
          </a:prstGeom>
          <a:noFill/>
          <a:ln>
            <a:noFill/>
          </a:ln>
        </p:spPr>
      </p:pic>
      <p:sp>
        <p:nvSpPr>
          <p:cNvPr id="268" name="Google Shape;268;p39"/>
          <p:cNvSpPr txBox="1"/>
          <p:nvPr/>
        </p:nvSpPr>
        <p:spPr>
          <a:xfrm>
            <a:off x="678802" y="1631951"/>
            <a:ext cx="9127671" cy="32316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Noto San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a:buChar char="⮚"/>
            </a:pPr>
            <a:r>
              <a:rPr b="0" i="0" lang="en-US" sz="2000" u="none" cap="none" strike="noStrike">
                <a:solidFill>
                  <a:srgbClr val="000000"/>
                </a:solidFill>
                <a:latin typeface="Arial"/>
                <a:ea typeface="Arial"/>
                <a:cs typeface="Arial"/>
                <a:sym typeface="Arial"/>
              </a:rPr>
              <a:t>JSX(JavaScript Extension), is a React extension which allows writing JavaScript code that looks like HTML</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Noto Sans"/>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JSX stands for JavaScript XML.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JSX allows us to write HTML in React.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JSX makes it easier to write and add HTML in React.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descr="A close up of a logo&#10;&#10;Description automatically generated" id="273" name="Google Shape;273;p40"/>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274" name="Google Shape;274;p40"/>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275" name="Google Shape;275;p40"/>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JSX</a:t>
            </a:r>
            <a:endParaRPr b="1" i="0" sz="2400" u="none" cap="none" strike="noStrike">
              <a:solidFill>
                <a:srgbClr val="C55A11"/>
              </a:solidFill>
              <a:latin typeface="Arial"/>
              <a:ea typeface="Arial"/>
              <a:cs typeface="Arial"/>
              <a:sym typeface="Arial"/>
            </a:endParaRPr>
          </a:p>
        </p:txBody>
      </p:sp>
      <p:sp>
        <p:nvSpPr>
          <p:cNvPr id="276" name="Google Shape;276;p40"/>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277" name="Google Shape;277;p4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78" name="Google Shape;278;p4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79" name="Google Shape;279;p4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80" name="Google Shape;280;p40"/>
          <p:cNvPicPr preferRelativeResize="0"/>
          <p:nvPr/>
        </p:nvPicPr>
        <p:blipFill rotWithShape="1">
          <a:blip r:embed="rId4">
            <a:alphaModFix/>
          </a:blip>
          <a:srcRect b="0" l="0" r="0" t="0"/>
          <a:stretch/>
        </p:blipFill>
        <p:spPr>
          <a:xfrm>
            <a:off x="10953750" y="4681538"/>
            <a:ext cx="1117600" cy="1106487"/>
          </a:xfrm>
          <a:prstGeom prst="rect">
            <a:avLst/>
          </a:prstGeom>
          <a:noFill/>
          <a:ln>
            <a:noFill/>
          </a:ln>
        </p:spPr>
      </p:pic>
      <p:sp>
        <p:nvSpPr>
          <p:cNvPr id="281" name="Google Shape;281;p40"/>
          <p:cNvSpPr txBox="1"/>
          <p:nvPr/>
        </p:nvSpPr>
        <p:spPr>
          <a:xfrm>
            <a:off x="781439" y="1708934"/>
            <a:ext cx="7709418" cy="258532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a:buChar char="⮚"/>
            </a:pPr>
            <a:r>
              <a:rPr b="0" i="0" lang="en-US" sz="1800" u="none" cap="none" strike="noStrike">
                <a:solidFill>
                  <a:srgbClr val="000000"/>
                </a:solidFill>
                <a:latin typeface="Arial"/>
                <a:ea typeface="Arial"/>
                <a:cs typeface="Arial"/>
                <a:sym typeface="Arial"/>
              </a:rPr>
              <a:t>JSX allows us to write HTML elements in JavaScript and place them in the DOM without any createElement()  and/or appendChild() methods.</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Noto Sans"/>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a:buChar char="⮚"/>
            </a:pPr>
            <a:r>
              <a:rPr b="0" i="0" lang="en-US" sz="1800" u="none" cap="none" strike="noStrike">
                <a:solidFill>
                  <a:srgbClr val="000000"/>
                </a:solidFill>
                <a:latin typeface="Arial"/>
                <a:ea typeface="Arial"/>
                <a:cs typeface="Arial"/>
                <a:sym typeface="Arial"/>
              </a:rPr>
              <a:t>JSX converts HTML tags into react elements.</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Noto Sans"/>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const myelement = &lt;h1&gt;I Love JSX!&lt;/h1&gt;;</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Noto Sans"/>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ReactDOM.render(myelement, document.getElementById('root'));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2" name="Google Shape;282;p40"/>
          <p:cNvSpPr txBox="1"/>
          <p:nvPr/>
        </p:nvSpPr>
        <p:spPr>
          <a:xfrm>
            <a:off x="781438" y="4670405"/>
            <a:ext cx="8325239" cy="120032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Noto Sans"/>
              <a:buChar char="⮚"/>
            </a:pPr>
            <a:r>
              <a:rPr b="0" i="0" lang="en-US" sz="14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JSX allows us to write HTML directly within the JavaScript code.</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Noto Sans"/>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a:buChar char="⮚"/>
            </a:pPr>
            <a:r>
              <a:rPr b="0" i="0" lang="en-US" sz="1800" u="none" cap="none" strike="noStrike">
                <a:solidFill>
                  <a:srgbClr val="000000"/>
                </a:solidFill>
                <a:latin typeface="Arial"/>
                <a:ea typeface="Arial"/>
                <a:cs typeface="Arial"/>
                <a:sym typeface="Arial"/>
              </a:rPr>
              <a:t>JSX is an extension of the JavaScript language based on ES6, and is translated into regular JavaScript at runtime.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descr="A close up of a logo&#10;&#10;Description automatically generated" id="287" name="Google Shape;287;p41"/>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288" name="Google Shape;288;p41"/>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289" name="Google Shape;289;p41"/>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ReactDOM.Render</a:t>
            </a:r>
            <a:endParaRPr b="1" i="0" sz="2400" u="none" cap="none" strike="noStrike">
              <a:solidFill>
                <a:srgbClr val="C55A11"/>
              </a:solidFill>
              <a:latin typeface="Arial"/>
              <a:ea typeface="Arial"/>
              <a:cs typeface="Arial"/>
              <a:sym typeface="Arial"/>
            </a:endParaRPr>
          </a:p>
        </p:txBody>
      </p:sp>
      <p:sp>
        <p:nvSpPr>
          <p:cNvPr id="290" name="Google Shape;290;p41"/>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291" name="Google Shape;291;p4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92" name="Google Shape;292;p4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93" name="Google Shape;293;p4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94" name="Google Shape;294;p41"/>
          <p:cNvPicPr preferRelativeResize="0"/>
          <p:nvPr/>
        </p:nvPicPr>
        <p:blipFill rotWithShape="1">
          <a:blip r:embed="rId4">
            <a:alphaModFix/>
          </a:blip>
          <a:srcRect b="0" l="0" r="0" t="0"/>
          <a:stretch/>
        </p:blipFill>
        <p:spPr>
          <a:xfrm>
            <a:off x="10953750" y="4681538"/>
            <a:ext cx="1117600" cy="1106487"/>
          </a:xfrm>
          <a:prstGeom prst="rect">
            <a:avLst/>
          </a:prstGeom>
          <a:noFill/>
          <a:ln>
            <a:noFill/>
          </a:ln>
        </p:spPr>
      </p:pic>
      <p:sp>
        <p:nvSpPr>
          <p:cNvPr id="295" name="Google Shape;295;p41"/>
          <p:cNvSpPr txBox="1"/>
          <p:nvPr/>
        </p:nvSpPr>
        <p:spPr>
          <a:xfrm>
            <a:off x="629687" y="1752602"/>
            <a:ext cx="8887537" cy="424731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Noto Sans"/>
              <a:buChar char="⮚"/>
            </a:pPr>
            <a:r>
              <a:rPr b="0" i="0" lang="en-US" sz="1800" u="none" cap="none" strike="noStrike">
                <a:solidFill>
                  <a:srgbClr val="000000"/>
                </a:solidFill>
                <a:latin typeface="Arial"/>
                <a:ea typeface="Arial"/>
                <a:cs typeface="Arial"/>
                <a:sym typeface="Arial"/>
              </a:rPr>
              <a:t>React's goal is in many ways to render HTML in a web page.</a:t>
            </a:r>
            <a:endParaRPr b="0" i="0" sz="1400" u="none" cap="none" strike="noStrike">
              <a:solidFill>
                <a:srgbClr val="000000"/>
              </a:solidFill>
              <a:latin typeface="Arial"/>
              <a:ea typeface="Arial"/>
              <a:cs typeface="Arial"/>
              <a:sym typeface="Arial"/>
            </a:endParaRPr>
          </a:p>
          <a:p>
            <a:pPr indent="-171450" lvl="0" marL="285750" marR="0" rtl="0" algn="just">
              <a:lnSpc>
                <a:spcPct val="100000"/>
              </a:lnSpc>
              <a:spcBef>
                <a:spcPts val="0"/>
              </a:spcBef>
              <a:spcAft>
                <a:spcPts val="0"/>
              </a:spcAft>
              <a:buClr>
                <a:srgbClr val="000000"/>
              </a:buClr>
              <a:buSzPts val="1800"/>
              <a:buFont typeface="Noto Sans"/>
              <a:buNone/>
            </a:pPr>
            <a:r>
              <a:t/>
            </a:r>
            <a:endParaRPr b="0" i="0" sz="18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Noto Sans"/>
              <a:buChar char="⮚"/>
            </a:pPr>
            <a:r>
              <a:rPr b="1" i="0" lang="en-US" sz="1800" u="none" cap="none" strike="noStrike">
                <a:solidFill>
                  <a:srgbClr val="000000"/>
                </a:solidFill>
                <a:latin typeface="Arial"/>
                <a:ea typeface="Arial"/>
                <a:cs typeface="Arial"/>
                <a:sym typeface="Arial"/>
              </a:rPr>
              <a:t>React renders HTML to the web page by using a function called ReactDOM.render().</a:t>
            </a:r>
            <a:endParaRPr b="0" i="0" sz="1400" u="none" cap="none" strike="noStrike">
              <a:solidFill>
                <a:srgbClr val="000000"/>
              </a:solidFill>
              <a:latin typeface="Arial"/>
              <a:ea typeface="Arial"/>
              <a:cs typeface="Arial"/>
              <a:sym typeface="Arial"/>
            </a:endParaRPr>
          </a:p>
          <a:p>
            <a:pPr indent="-171450" lvl="0" marL="285750" marR="0" rtl="0" algn="just">
              <a:lnSpc>
                <a:spcPct val="100000"/>
              </a:lnSpc>
              <a:spcBef>
                <a:spcPts val="0"/>
              </a:spcBef>
              <a:spcAft>
                <a:spcPts val="0"/>
              </a:spcAft>
              <a:buClr>
                <a:srgbClr val="000000"/>
              </a:buClr>
              <a:buSzPts val="1800"/>
              <a:buFont typeface="Noto Sans"/>
              <a:buNone/>
            </a:pPr>
            <a:r>
              <a:t/>
            </a:r>
            <a:endParaRPr b="1" i="0" sz="18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Noto Sans"/>
              <a:buChar char="⮚"/>
            </a:pPr>
            <a:r>
              <a:rPr b="0" i="0" lang="en-US" sz="1800" u="none" cap="none" strike="noStrike">
                <a:solidFill>
                  <a:srgbClr val="000000"/>
                </a:solidFill>
                <a:latin typeface="Arial"/>
                <a:ea typeface="Arial"/>
                <a:cs typeface="Arial"/>
                <a:sym typeface="Arial"/>
              </a:rPr>
              <a:t>The ReactDOM.render() function takes two arguments, </a:t>
            </a:r>
            <a:r>
              <a:rPr b="1" i="0" lang="en-US" sz="1800" u="none" cap="none" strike="noStrike">
                <a:solidFill>
                  <a:srgbClr val="000000"/>
                </a:solidFill>
                <a:latin typeface="Arial"/>
                <a:ea typeface="Arial"/>
                <a:cs typeface="Arial"/>
                <a:sym typeface="Arial"/>
              </a:rPr>
              <a:t>HTML code and an HTML element.</a:t>
            </a:r>
            <a:endParaRPr b="0" i="0" sz="1400" u="none" cap="none" strike="noStrike">
              <a:solidFill>
                <a:srgbClr val="000000"/>
              </a:solidFill>
              <a:latin typeface="Arial"/>
              <a:ea typeface="Arial"/>
              <a:cs typeface="Arial"/>
              <a:sym typeface="Arial"/>
            </a:endParaRPr>
          </a:p>
          <a:p>
            <a:pPr indent="-171450" lvl="0" marL="285750" marR="0" rtl="0" algn="just">
              <a:lnSpc>
                <a:spcPct val="100000"/>
              </a:lnSpc>
              <a:spcBef>
                <a:spcPts val="0"/>
              </a:spcBef>
              <a:spcAft>
                <a:spcPts val="0"/>
              </a:spcAft>
              <a:buClr>
                <a:srgbClr val="000000"/>
              </a:buClr>
              <a:buSzPts val="1800"/>
              <a:buFont typeface="Noto Sans"/>
              <a:buNone/>
            </a:pPr>
            <a:r>
              <a:t/>
            </a:r>
            <a:endParaRPr b="0" i="0" sz="18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Noto Sans"/>
              <a:buChar char="⮚"/>
            </a:pPr>
            <a:r>
              <a:rPr b="1" i="0" lang="en-US" sz="1800" u="none" cap="none" strike="noStrike">
                <a:solidFill>
                  <a:srgbClr val="000000"/>
                </a:solidFill>
                <a:latin typeface="Arial"/>
                <a:ea typeface="Arial"/>
                <a:cs typeface="Arial"/>
                <a:sym typeface="Arial"/>
              </a:rPr>
              <a:t>The purpose of the function is to display the specified HTML code inside the specified HTML element.</a:t>
            </a:r>
            <a:endParaRPr b="0" i="0" sz="1400" u="none" cap="none" strike="noStrike">
              <a:solidFill>
                <a:srgbClr val="000000"/>
              </a:solidFill>
              <a:latin typeface="Arial"/>
              <a:ea typeface="Arial"/>
              <a:cs typeface="Arial"/>
              <a:sym typeface="Arial"/>
            </a:endParaRPr>
          </a:p>
          <a:p>
            <a:pPr indent="-171450" lvl="0" marL="285750" marR="0" rtl="0" algn="just">
              <a:lnSpc>
                <a:spcPct val="100000"/>
              </a:lnSpc>
              <a:spcBef>
                <a:spcPts val="0"/>
              </a:spcBef>
              <a:spcAft>
                <a:spcPts val="0"/>
              </a:spcAft>
              <a:buClr>
                <a:srgbClr val="000000"/>
              </a:buClr>
              <a:buSzPts val="1800"/>
              <a:buFont typeface="Noto Sans"/>
              <a:buNone/>
            </a:pPr>
            <a:r>
              <a:t/>
            </a:r>
            <a:endParaRPr b="1" i="0" sz="18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Noto Sans"/>
              <a:buChar char="⮚"/>
            </a:pPr>
            <a:r>
              <a:rPr b="0" i="0" lang="en-US" sz="1800" u="none" cap="none" strike="noStrike">
                <a:solidFill>
                  <a:srgbClr val="000000"/>
                </a:solidFill>
                <a:latin typeface="Arial"/>
                <a:ea typeface="Arial"/>
                <a:cs typeface="Arial"/>
                <a:sym typeface="Arial"/>
              </a:rPr>
              <a:t>But render where?</a:t>
            </a:r>
            <a:endParaRPr b="0" i="0" sz="1400" u="none" cap="none" strike="noStrike">
              <a:solidFill>
                <a:srgbClr val="000000"/>
              </a:solidFill>
              <a:latin typeface="Arial"/>
              <a:ea typeface="Arial"/>
              <a:cs typeface="Arial"/>
              <a:sym typeface="Arial"/>
            </a:endParaRPr>
          </a:p>
          <a:p>
            <a:pPr indent="-171450" lvl="0" marL="285750" marR="0" rtl="0" algn="just">
              <a:lnSpc>
                <a:spcPct val="100000"/>
              </a:lnSpc>
              <a:spcBef>
                <a:spcPts val="0"/>
              </a:spcBef>
              <a:spcAft>
                <a:spcPts val="0"/>
              </a:spcAft>
              <a:buClr>
                <a:srgbClr val="000000"/>
              </a:buClr>
              <a:buSzPts val="1800"/>
              <a:buFont typeface="Noto Sans"/>
              <a:buNone/>
            </a:pPr>
            <a:r>
              <a:t/>
            </a:r>
            <a:endParaRPr b="0" i="0" sz="18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Noto Sans"/>
              <a:buChar char="⮚"/>
            </a:pPr>
            <a:r>
              <a:rPr b="0" i="0" lang="en-US" sz="1800" u="none" cap="none" strike="noStrike">
                <a:solidFill>
                  <a:srgbClr val="000000"/>
                </a:solidFill>
                <a:latin typeface="Arial"/>
                <a:ea typeface="Arial"/>
                <a:cs typeface="Arial"/>
                <a:sym typeface="Arial"/>
              </a:rPr>
              <a:t>You'll notice a single &lt;div&gt; in the body of this file. This is where our React application will be rendered</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descr="A close up of a logo&#10;&#10;Description automatically generated" id="300" name="Google Shape;300;p42"/>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301" name="Google Shape;301;p42"/>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302" name="Google Shape;302;p42"/>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JSX</a:t>
            </a:r>
            <a:endParaRPr b="1" i="0" sz="2400" u="none" cap="none" strike="noStrike">
              <a:solidFill>
                <a:srgbClr val="C55A11"/>
              </a:solidFill>
              <a:latin typeface="Arial"/>
              <a:ea typeface="Arial"/>
              <a:cs typeface="Arial"/>
              <a:sym typeface="Arial"/>
            </a:endParaRPr>
          </a:p>
        </p:txBody>
      </p:sp>
      <p:sp>
        <p:nvSpPr>
          <p:cNvPr id="303" name="Google Shape;303;p42"/>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304" name="Google Shape;304;p4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05" name="Google Shape;305;p4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06" name="Google Shape;306;p4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07" name="Google Shape;307;p42"/>
          <p:cNvPicPr preferRelativeResize="0"/>
          <p:nvPr/>
        </p:nvPicPr>
        <p:blipFill rotWithShape="1">
          <a:blip r:embed="rId4">
            <a:alphaModFix/>
          </a:blip>
          <a:srcRect b="0" l="0" r="0" t="0"/>
          <a:stretch/>
        </p:blipFill>
        <p:spPr>
          <a:xfrm>
            <a:off x="10953750" y="4681538"/>
            <a:ext cx="1117600" cy="1106487"/>
          </a:xfrm>
          <a:prstGeom prst="rect">
            <a:avLst/>
          </a:prstGeom>
          <a:noFill/>
          <a:ln>
            <a:noFill/>
          </a:ln>
        </p:spPr>
      </p:pic>
      <p:sp>
        <p:nvSpPr>
          <p:cNvPr id="308" name="Google Shape;308;p42"/>
          <p:cNvSpPr txBox="1"/>
          <p:nvPr/>
        </p:nvSpPr>
        <p:spPr>
          <a:xfrm>
            <a:off x="790768" y="1787525"/>
            <a:ext cx="8119965"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ReactDOM.render(&lt;p&gt;Hello&lt;/p&gt;, document.getElementById('root’));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The result is displayed 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&lt;div id="root"&gt;&lt;/div&gt;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descr="A close up of a logo&#10;&#10;Description automatically generated" id="313" name="Google Shape;313;p43"/>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314" name="Google Shape;314;p43"/>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315" name="Google Shape;315;p43"/>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JSX</a:t>
            </a:r>
            <a:endParaRPr b="1" i="0" sz="2400" u="none" cap="none" strike="noStrike">
              <a:solidFill>
                <a:srgbClr val="C55A11"/>
              </a:solidFill>
              <a:latin typeface="Arial"/>
              <a:ea typeface="Arial"/>
              <a:cs typeface="Arial"/>
              <a:sym typeface="Arial"/>
            </a:endParaRPr>
          </a:p>
        </p:txBody>
      </p:sp>
      <p:sp>
        <p:nvSpPr>
          <p:cNvPr id="316" name="Google Shape;316;p43"/>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317" name="Google Shape;317;p4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18" name="Google Shape;318;p4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19" name="Google Shape;319;p4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20" name="Google Shape;320;p43"/>
          <p:cNvPicPr preferRelativeResize="0"/>
          <p:nvPr/>
        </p:nvPicPr>
        <p:blipFill rotWithShape="1">
          <a:blip r:embed="rId4">
            <a:alphaModFix/>
          </a:blip>
          <a:srcRect b="0" l="0" r="0" t="0"/>
          <a:stretch/>
        </p:blipFill>
        <p:spPr>
          <a:xfrm>
            <a:off x="10953750" y="4681538"/>
            <a:ext cx="1117600" cy="1106487"/>
          </a:xfrm>
          <a:prstGeom prst="rect">
            <a:avLst/>
          </a:prstGeom>
          <a:noFill/>
          <a:ln>
            <a:noFill/>
          </a:ln>
        </p:spPr>
      </p:pic>
      <p:sp>
        <p:nvSpPr>
          <p:cNvPr id="321" name="Google Shape;321;p43"/>
          <p:cNvSpPr txBox="1"/>
          <p:nvPr/>
        </p:nvSpPr>
        <p:spPr>
          <a:xfrm>
            <a:off x="773663" y="1512888"/>
            <a:ext cx="8258369" cy="44935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Create a variable that contains HTML code and display it in the "root" node: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const myelement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&lt;table&gt;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&lt;th&gt;Name&lt;/th&gt;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&lt;td&gt;John&lt;/td&gt;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&lt;td&gt;Elsa&lt;/td&gt;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&lt;/table&gt;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ReactDOM.render(myelement, document.getElementById('root'));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descr="A close up of a logo&#10;&#10;Description automatically generated" id="326" name="Google Shape;326;p44"/>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327" name="Google Shape;327;p44"/>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328" name="Google Shape;328;p44"/>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EXAMPLE</a:t>
            </a:r>
            <a:endParaRPr b="1" i="0" sz="2400" u="none" cap="none" strike="noStrike">
              <a:solidFill>
                <a:srgbClr val="C55A11"/>
              </a:solidFill>
              <a:latin typeface="Arial"/>
              <a:ea typeface="Arial"/>
              <a:cs typeface="Arial"/>
              <a:sym typeface="Arial"/>
            </a:endParaRPr>
          </a:p>
        </p:txBody>
      </p:sp>
      <p:sp>
        <p:nvSpPr>
          <p:cNvPr id="329" name="Google Shape;329;p44"/>
          <p:cNvSpPr/>
          <p:nvPr/>
        </p:nvSpPr>
        <p:spPr>
          <a:xfrm>
            <a:off x="460375" y="248558"/>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330" name="Google Shape;330;p4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31" name="Google Shape;331;p4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32" name="Google Shape;332;p4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33" name="Google Shape;333;p44"/>
          <p:cNvPicPr preferRelativeResize="0"/>
          <p:nvPr/>
        </p:nvPicPr>
        <p:blipFill rotWithShape="1">
          <a:blip r:embed="rId4">
            <a:alphaModFix/>
          </a:blip>
          <a:srcRect b="0" l="0" r="0" t="0"/>
          <a:stretch/>
        </p:blipFill>
        <p:spPr>
          <a:xfrm>
            <a:off x="10953750" y="4681538"/>
            <a:ext cx="1117600" cy="1106487"/>
          </a:xfrm>
          <a:prstGeom prst="rect">
            <a:avLst/>
          </a:prstGeom>
          <a:noFill/>
          <a:ln>
            <a:noFill/>
          </a:ln>
        </p:spPr>
      </p:pic>
      <p:sp>
        <p:nvSpPr>
          <p:cNvPr id="334" name="Google Shape;334;p44"/>
          <p:cNvSpPr txBox="1"/>
          <p:nvPr/>
        </p:nvSpPr>
        <p:spPr>
          <a:xfrm>
            <a:off x="913623" y="1441127"/>
            <a:ext cx="8001000" cy="646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&lt;html&gt;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&lt;head&gt;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&lt;script src="https://unpkg.com/react@17/umd/react.development.js" crossorigin&gt;&lt;/script&gt;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&lt;script src="https://unpkg.com/react-dom@17/umd/react-dom.development.js" crossorigin&gt;&lt;/script&gt;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&lt;script src="https://unpkg.com/@babel/standalone/babel.min.js"&gt;&lt;/script&gt;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&lt;/head&gt;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&lt;body&gt;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&lt;div id="mydiv"&gt;&lt;/div&gt;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&lt;script type="text/babel"&gt;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function Hello()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return &lt;h1&gt;Hello World!&lt;/h1&gt;;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ReactDOM.render(&lt;Hello /&gt;, document.getElementById('mydiv'))</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&lt;/script&gt;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&lt;/body&gt;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&lt;/html&gt;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A close up of a logo&#10;&#10;Description automatically generated" id="104" name="Google Shape;104;p8"/>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105" name="Google Shape;105;p8"/>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106" name="Google Shape;106;p8"/>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a:t>
            </a:r>
            <a:endParaRPr b="1" i="0" sz="2400" u="none" cap="none" strike="noStrike">
              <a:solidFill>
                <a:srgbClr val="C55A11"/>
              </a:solidFill>
              <a:latin typeface="Arial"/>
              <a:ea typeface="Arial"/>
              <a:cs typeface="Arial"/>
              <a:sym typeface="Arial"/>
            </a:endParaRPr>
          </a:p>
        </p:txBody>
      </p:sp>
      <p:sp>
        <p:nvSpPr>
          <p:cNvPr id="107" name="Google Shape;107;p8"/>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108" name="Google Shape;108;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09" name="Google Shape;109;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10" name="Google Shape;110;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11" name="Google Shape;111;p8"/>
          <p:cNvPicPr preferRelativeResize="0"/>
          <p:nvPr/>
        </p:nvPicPr>
        <p:blipFill rotWithShape="1">
          <a:blip r:embed="rId4">
            <a:alphaModFix/>
          </a:blip>
          <a:srcRect b="0" l="0" r="0" t="0"/>
          <a:stretch/>
        </p:blipFill>
        <p:spPr>
          <a:xfrm>
            <a:off x="10953750" y="4681538"/>
            <a:ext cx="1117600" cy="1106487"/>
          </a:xfrm>
          <a:prstGeom prst="rect">
            <a:avLst/>
          </a:prstGeom>
          <a:noFill/>
          <a:ln>
            <a:noFill/>
          </a:ln>
        </p:spPr>
      </p:pic>
      <p:pic>
        <p:nvPicPr>
          <p:cNvPr id="112" name="Google Shape;112;p8"/>
          <p:cNvPicPr preferRelativeResize="0"/>
          <p:nvPr/>
        </p:nvPicPr>
        <p:blipFill rotWithShape="1">
          <a:blip r:embed="rId5">
            <a:alphaModFix/>
          </a:blip>
          <a:srcRect b="0" l="0" r="0" t="0"/>
          <a:stretch/>
        </p:blipFill>
        <p:spPr>
          <a:xfrm>
            <a:off x="3013789" y="2306639"/>
            <a:ext cx="4876086" cy="362762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descr="A close up of a logo&#10;&#10;Description automatically generated" id="339" name="Google Shape;339;p45"/>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340" name="Google Shape;340;p45"/>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341" name="Google Shape;341;p45"/>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JSX</a:t>
            </a:r>
            <a:endParaRPr b="1" i="0" sz="2400" u="none" cap="none" strike="noStrike">
              <a:solidFill>
                <a:srgbClr val="C55A11"/>
              </a:solidFill>
              <a:latin typeface="Arial"/>
              <a:ea typeface="Arial"/>
              <a:cs typeface="Arial"/>
              <a:sym typeface="Arial"/>
            </a:endParaRPr>
          </a:p>
        </p:txBody>
      </p:sp>
      <p:sp>
        <p:nvSpPr>
          <p:cNvPr id="342" name="Google Shape;342;p45"/>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343" name="Google Shape;343;p4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44" name="Google Shape;344;p4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45" name="Google Shape;345;p4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46" name="Google Shape;346;p45"/>
          <p:cNvPicPr preferRelativeResize="0"/>
          <p:nvPr/>
        </p:nvPicPr>
        <p:blipFill rotWithShape="1">
          <a:blip r:embed="rId4">
            <a:alphaModFix/>
          </a:blip>
          <a:srcRect b="0" l="0" r="0" t="0"/>
          <a:stretch/>
        </p:blipFill>
        <p:spPr>
          <a:xfrm>
            <a:off x="10953750" y="4681538"/>
            <a:ext cx="1117600" cy="1106487"/>
          </a:xfrm>
          <a:prstGeom prst="rect">
            <a:avLst/>
          </a:prstGeom>
          <a:noFill/>
          <a:ln>
            <a:noFill/>
          </a:ln>
        </p:spPr>
      </p:pic>
      <p:sp>
        <p:nvSpPr>
          <p:cNvPr id="347" name="Google Shape;347;p45"/>
          <p:cNvSpPr txBox="1"/>
          <p:nvPr/>
        </p:nvSpPr>
        <p:spPr>
          <a:xfrm>
            <a:off x="846750" y="1752600"/>
            <a:ext cx="8754300" cy="252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With JSX you can write expressions inside curly braces {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The expression can be a React variable, or property, or any other valid JavaScript expression. JSX will execute the expression and return the result: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const myelement = &lt;h1&gt;React is {5 + 5} times better with JSX&lt;/h1&gt;;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descr="A close up of a logo&#10;&#10;Description automatically generated" id="352" name="Google Shape;352;p46"/>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353" name="Google Shape;353;p46"/>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354" name="Google Shape;354;p46"/>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JSX</a:t>
            </a:r>
            <a:endParaRPr b="1" i="0" sz="2400" u="none" cap="none" strike="noStrike">
              <a:solidFill>
                <a:srgbClr val="C55A11"/>
              </a:solidFill>
              <a:latin typeface="Arial"/>
              <a:ea typeface="Arial"/>
              <a:cs typeface="Arial"/>
              <a:sym typeface="Arial"/>
            </a:endParaRPr>
          </a:p>
        </p:txBody>
      </p:sp>
      <p:sp>
        <p:nvSpPr>
          <p:cNvPr id="355" name="Google Shape;355;p46"/>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356" name="Google Shape;356;p4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57" name="Google Shape;357;p4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58" name="Google Shape;358;p4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59" name="Google Shape;359;p46"/>
          <p:cNvPicPr preferRelativeResize="0"/>
          <p:nvPr/>
        </p:nvPicPr>
        <p:blipFill rotWithShape="1">
          <a:blip r:embed="rId4">
            <a:alphaModFix/>
          </a:blip>
          <a:srcRect b="0" l="0" r="0" t="0"/>
          <a:stretch/>
        </p:blipFill>
        <p:spPr>
          <a:xfrm>
            <a:off x="10953750" y="4681538"/>
            <a:ext cx="1117600" cy="1106487"/>
          </a:xfrm>
          <a:prstGeom prst="rect">
            <a:avLst/>
          </a:prstGeom>
          <a:noFill/>
          <a:ln>
            <a:noFill/>
          </a:ln>
        </p:spPr>
      </p:pic>
      <p:sp>
        <p:nvSpPr>
          <p:cNvPr id="360" name="Google Shape;360;p46"/>
          <p:cNvSpPr txBox="1"/>
          <p:nvPr/>
        </p:nvSpPr>
        <p:spPr>
          <a:xfrm>
            <a:off x="678801" y="1633929"/>
            <a:ext cx="8138627" cy="39395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Inserting a Large Block of HTML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To write HTML on multiple lines, put the HTML inside parentheses: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const myelement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&lt;ul&gt;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&lt;li&gt;Apples&lt;/li&gt;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&lt;li&gt;Bananas&lt;/li&gt;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&lt;li&gt;Cherries&lt;/li&gt;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&lt;/ul&gt;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ReactDOM.render(myelement, document.getElementById('root'));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descr="A close up of a logo&#10;&#10;Description automatically generated" id="365" name="Google Shape;365;p47"/>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366" name="Google Shape;366;p47"/>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367" name="Google Shape;367;p47"/>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JSX</a:t>
            </a:r>
            <a:endParaRPr b="1" i="0" sz="2400" u="none" cap="none" strike="noStrike">
              <a:solidFill>
                <a:srgbClr val="C55A11"/>
              </a:solidFill>
              <a:latin typeface="Arial"/>
              <a:ea typeface="Arial"/>
              <a:cs typeface="Arial"/>
              <a:sym typeface="Arial"/>
            </a:endParaRPr>
          </a:p>
        </p:txBody>
      </p:sp>
      <p:sp>
        <p:nvSpPr>
          <p:cNvPr id="368" name="Google Shape;368;p47"/>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369" name="Google Shape;369;p4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70" name="Google Shape;370;p4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71" name="Google Shape;371;p4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72" name="Google Shape;372;p47"/>
          <p:cNvPicPr preferRelativeResize="0"/>
          <p:nvPr/>
        </p:nvPicPr>
        <p:blipFill rotWithShape="1">
          <a:blip r:embed="rId4">
            <a:alphaModFix/>
          </a:blip>
          <a:srcRect b="0" l="0" r="0" t="0"/>
          <a:stretch/>
        </p:blipFill>
        <p:spPr>
          <a:xfrm>
            <a:off x="10953750" y="4681538"/>
            <a:ext cx="1117600" cy="1106487"/>
          </a:xfrm>
          <a:prstGeom prst="rect">
            <a:avLst/>
          </a:prstGeom>
          <a:noFill/>
          <a:ln>
            <a:noFill/>
          </a:ln>
        </p:spPr>
      </p:pic>
      <p:sp>
        <p:nvSpPr>
          <p:cNvPr id="373" name="Google Shape;373;p47"/>
          <p:cNvSpPr txBox="1"/>
          <p:nvPr/>
        </p:nvSpPr>
        <p:spPr>
          <a:xfrm>
            <a:off x="650809" y="1631951"/>
            <a:ext cx="8605157" cy="45243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rgbClr val="000000"/>
                </a:solidFill>
                <a:latin typeface="Arial"/>
                <a:ea typeface="Arial"/>
                <a:cs typeface="Arial"/>
                <a:sym typeface="Arial"/>
              </a:rPr>
              <a:t>One Top Level Element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HTML code must be wrapped in ONE top level element.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So if you like to write two paragraphs, you must put them inside a parent element, like a div element.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Example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Wrap two paragraphs inside one DIV element: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const myelement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&lt;div&gt;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&lt;p&gt;I am a paragraph.&lt;/p&gt;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&lt;p&gt;I am a paragraph too.&lt;/p&gt;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&lt;/div&gt;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descr="A close up of a logo&#10;&#10;Description automatically generated" id="378" name="Google Shape;378;p48"/>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379" name="Google Shape;379;p48"/>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380" name="Google Shape;380;p48"/>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JSX</a:t>
            </a:r>
            <a:endParaRPr b="1" i="0" sz="2400" u="none" cap="none" strike="noStrike">
              <a:solidFill>
                <a:srgbClr val="C55A11"/>
              </a:solidFill>
              <a:latin typeface="Arial"/>
              <a:ea typeface="Arial"/>
              <a:cs typeface="Arial"/>
              <a:sym typeface="Arial"/>
            </a:endParaRPr>
          </a:p>
        </p:txBody>
      </p:sp>
      <p:sp>
        <p:nvSpPr>
          <p:cNvPr id="381" name="Google Shape;381;p48"/>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382" name="Google Shape;382;p4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83" name="Google Shape;383;p4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84" name="Google Shape;384;p4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85" name="Google Shape;385;p48"/>
          <p:cNvPicPr preferRelativeResize="0"/>
          <p:nvPr/>
        </p:nvPicPr>
        <p:blipFill rotWithShape="1">
          <a:blip r:embed="rId4">
            <a:alphaModFix/>
          </a:blip>
          <a:srcRect b="0" l="0" r="0" t="0"/>
          <a:stretch/>
        </p:blipFill>
        <p:spPr>
          <a:xfrm>
            <a:off x="10953750" y="4681538"/>
            <a:ext cx="1117600" cy="1106487"/>
          </a:xfrm>
          <a:prstGeom prst="rect">
            <a:avLst/>
          </a:prstGeom>
          <a:noFill/>
          <a:ln>
            <a:noFill/>
          </a:ln>
        </p:spPr>
      </p:pic>
      <p:sp>
        <p:nvSpPr>
          <p:cNvPr id="386" name="Google Shape;386;p48"/>
          <p:cNvSpPr txBox="1"/>
          <p:nvPr/>
        </p:nvSpPr>
        <p:spPr>
          <a:xfrm>
            <a:off x="828092" y="1939575"/>
            <a:ext cx="7585658" cy="258532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a:buChar char="⮚"/>
            </a:pPr>
            <a:r>
              <a:rPr b="0" i="0" lang="en-US" sz="1800" u="none" cap="none" strike="noStrike">
                <a:solidFill>
                  <a:srgbClr val="000000"/>
                </a:solidFill>
                <a:latin typeface="Arial"/>
                <a:ea typeface="Arial"/>
                <a:cs typeface="Arial"/>
                <a:sym typeface="Arial"/>
              </a:rPr>
              <a:t>Elements Must be Closed</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Noto Sans"/>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a:buChar char="⮚"/>
            </a:pPr>
            <a:r>
              <a:rPr b="0" i="0" lang="en-US" sz="1800" u="none" cap="none" strike="noStrike">
                <a:solidFill>
                  <a:srgbClr val="000000"/>
                </a:solidFill>
                <a:latin typeface="Arial"/>
                <a:ea typeface="Arial"/>
                <a:cs typeface="Arial"/>
                <a:sym typeface="Arial"/>
              </a:rPr>
              <a:t>JSX follows XML rules, and therefore HTML elements must be properly closed.</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Noto Sans"/>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a:buChar char="⮚"/>
            </a:pPr>
            <a:r>
              <a:rPr b="1" i="0" lang="en-US" sz="1800" u="none" cap="none" strike="noStrike">
                <a:solidFill>
                  <a:srgbClr val="000000"/>
                </a:solidFill>
                <a:latin typeface="Arial"/>
                <a:ea typeface="Arial"/>
                <a:cs typeface="Arial"/>
                <a:sym typeface="Arial"/>
              </a:rPr>
              <a:t>const myelement = &lt;input type="text" /&gt;;</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Noto Sans"/>
              <a:buNone/>
            </a:pPr>
            <a:r>
              <a:t/>
            </a:r>
            <a:endParaRPr b="1"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a:buChar char="⮚"/>
            </a:pPr>
            <a:r>
              <a:rPr b="1" i="0" lang="en-US" sz="1800" u="none" cap="none" strike="noStrike">
                <a:solidFill>
                  <a:srgbClr val="000000"/>
                </a:solidFill>
                <a:latin typeface="Arial"/>
                <a:ea typeface="Arial"/>
                <a:cs typeface="Arial"/>
                <a:sym typeface="Arial"/>
              </a:rPr>
              <a:t>ReactDOM.render(myelement, document.getElementById('root'));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descr="A close up of a logo&#10;&#10;Description automatically generated" id="391" name="Google Shape;391;p49"/>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392" name="Google Shape;392;p49"/>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393" name="Google Shape;393;p49"/>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Demonstration</a:t>
            </a:r>
            <a:endParaRPr b="0" i="0" sz="1400" u="none" cap="none" strike="noStrike">
              <a:solidFill>
                <a:srgbClr val="000000"/>
              </a:solidFill>
              <a:latin typeface="Arial"/>
              <a:ea typeface="Arial"/>
              <a:cs typeface="Arial"/>
              <a:sym typeface="Arial"/>
            </a:endParaRPr>
          </a:p>
        </p:txBody>
      </p:sp>
      <p:sp>
        <p:nvSpPr>
          <p:cNvPr id="394" name="Google Shape;394;p49"/>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395" name="Google Shape;395;p4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96" name="Google Shape;396;p4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97" name="Google Shape;397;p4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98" name="Google Shape;398;p49"/>
          <p:cNvPicPr preferRelativeResize="0"/>
          <p:nvPr/>
        </p:nvPicPr>
        <p:blipFill rotWithShape="1">
          <a:blip r:embed="rId4">
            <a:alphaModFix/>
          </a:blip>
          <a:srcRect b="0" l="0" r="0" t="0"/>
          <a:stretch/>
        </p:blipFill>
        <p:spPr>
          <a:xfrm>
            <a:off x="11245850" y="6178550"/>
            <a:ext cx="685800" cy="679450"/>
          </a:xfrm>
          <a:prstGeom prst="rect">
            <a:avLst/>
          </a:prstGeom>
          <a:noFill/>
          <a:ln>
            <a:noFill/>
          </a:ln>
        </p:spPr>
      </p:pic>
      <p:sp>
        <p:nvSpPr>
          <p:cNvPr id="399" name="Google Shape;399;p49"/>
          <p:cNvSpPr txBox="1"/>
          <p:nvPr/>
        </p:nvSpPr>
        <p:spPr>
          <a:xfrm>
            <a:off x="669508" y="1512888"/>
            <a:ext cx="9131440" cy="52629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Arial"/>
                <a:ea typeface="Arial"/>
                <a:cs typeface="Arial"/>
                <a:sym typeface="Arial"/>
              </a:rPr>
              <a:t>1. ReactDOM.render(&lt;h1&gt;Batman&lt;/h1&gt;,document.body);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70C0"/>
                </a:solidFill>
                <a:latin typeface="Arial"/>
                <a:ea typeface="Arial"/>
                <a:cs typeface="Arial"/>
                <a:sym typeface="Arial"/>
              </a:rPr>
              <a:t>2. &lt;body&gt;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70C0"/>
                </a:solidFill>
                <a:latin typeface="Arial"/>
                <a:ea typeface="Arial"/>
                <a:cs typeface="Arial"/>
                <a:sym typeface="Arial"/>
              </a:rPr>
              <a:t>  &lt;div id="container"&gt;&lt;/div&gt;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70C0"/>
                </a:solidFill>
                <a:latin typeface="Arial"/>
                <a:ea typeface="Arial"/>
                <a:cs typeface="Arial"/>
                <a:sym typeface="Arial"/>
              </a:rPr>
              <a:t>  &lt;script type="text/babel"&gt;</a:t>
            </a:r>
            <a:endParaRPr b="1" i="0" sz="2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70C0"/>
                </a:solidFill>
                <a:latin typeface="Arial"/>
                <a:ea typeface="Arial"/>
                <a:cs typeface="Arial"/>
                <a:sym typeface="Arial"/>
              </a:rPr>
              <a:t>ReactDOM.render( &lt;h1&gt;Batman&lt;/h1&gt;,document.querySelector("#container"));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3. var destination = document.querySelector("#container");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C55A1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ReactDOM.render(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  &lt;h1&gt;Batman&lt;/h1&gt;,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  destination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 </a:t>
            </a:r>
            <a:endParaRPr b="1" i="0" sz="2400" u="none" cap="none" strike="noStrike">
              <a:solidFill>
                <a:srgbClr val="C55A1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descr="A close up of a logo&#10;&#10;Description automatically generated" id="404" name="Google Shape;404;p50"/>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405" name="Google Shape;405;p50"/>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406" name="Google Shape;406;p50"/>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Components</a:t>
            </a:r>
            <a:endParaRPr b="1" i="0" sz="2400" u="none" cap="none" strike="noStrike">
              <a:solidFill>
                <a:srgbClr val="C55A11"/>
              </a:solidFill>
              <a:latin typeface="Arial"/>
              <a:ea typeface="Arial"/>
              <a:cs typeface="Arial"/>
              <a:sym typeface="Arial"/>
            </a:endParaRPr>
          </a:p>
        </p:txBody>
      </p:sp>
      <p:sp>
        <p:nvSpPr>
          <p:cNvPr id="407" name="Google Shape;407;p50"/>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408" name="Google Shape;408;p5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409" name="Google Shape;409;p5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410" name="Google Shape;410;p5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411" name="Google Shape;411;p50"/>
          <p:cNvPicPr preferRelativeResize="0"/>
          <p:nvPr/>
        </p:nvPicPr>
        <p:blipFill rotWithShape="1">
          <a:blip r:embed="rId4">
            <a:alphaModFix/>
          </a:blip>
          <a:srcRect b="0" l="0" r="0" t="0"/>
          <a:stretch/>
        </p:blipFill>
        <p:spPr>
          <a:xfrm>
            <a:off x="10953750" y="4681538"/>
            <a:ext cx="1117600" cy="1106487"/>
          </a:xfrm>
          <a:prstGeom prst="rect">
            <a:avLst/>
          </a:prstGeom>
          <a:noFill/>
          <a:ln>
            <a:noFill/>
          </a:ln>
        </p:spPr>
      </p:pic>
      <p:sp>
        <p:nvSpPr>
          <p:cNvPr id="412" name="Google Shape;412;p50"/>
          <p:cNvSpPr txBox="1"/>
          <p:nvPr/>
        </p:nvSpPr>
        <p:spPr>
          <a:xfrm>
            <a:off x="779525" y="1752600"/>
            <a:ext cx="9880500" cy="41559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Components are like functions that return HTML elements.</a:t>
            </a:r>
            <a:endParaRPr b="0" i="0" sz="2000" u="none" cap="none" strike="noStrike">
              <a:solidFill>
                <a:srgbClr val="000000"/>
              </a:solidFill>
              <a:latin typeface="Times New Roman"/>
              <a:ea typeface="Times New Roman"/>
              <a:cs typeface="Times New Roman"/>
              <a:sym typeface="Times New Roman"/>
            </a:endParaRPr>
          </a:p>
          <a:p>
            <a:pPr indent="-171450" lvl="0" marL="285750" marR="0" rtl="0" algn="just">
              <a:lnSpc>
                <a:spcPct val="100000"/>
              </a:lnSpc>
              <a:spcBef>
                <a:spcPts val="0"/>
              </a:spcBef>
              <a:spcAft>
                <a:spcPts val="0"/>
              </a:spcAft>
              <a:buClr>
                <a:srgbClr val="000000"/>
              </a:buClr>
              <a:buSzPts val="1800"/>
              <a:buFont typeface="Noto Sans"/>
              <a:buNone/>
            </a:pPr>
            <a:r>
              <a:t/>
            </a:r>
            <a:endParaRPr b="1" i="0" sz="2400" u="sng" cap="none" strike="noStrike">
              <a:solidFill>
                <a:srgbClr val="C55A11"/>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2400"/>
              <a:buFont typeface="Times New Roman"/>
              <a:buChar char="⮚"/>
            </a:pPr>
            <a:r>
              <a:rPr b="1" i="0" lang="en-US" sz="2400" u="sng" cap="none" strike="noStrike">
                <a:solidFill>
                  <a:srgbClr val="C55A11"/>
                </a:solidFill>
                <a:latin typeface="Times New Roman"/>
                <a:ea typeface="Times New Roman"/>
                <a:cs typeface="Times New Roman"/>
                <a:sym typeface="Times New Roman"/>
              </a:rPr>
              <a:t>React Components</a:t>
            </a:r>
            <a:endParaRPr b="0" i="0" sz="2000" u="none" cap="none" strike="noStrike">
              <a:solidFill>
                <a:srgbClr val="000000"/>
              </a:solidFill>
              <a:latin typeface="Times New Roman"/>
              <a:ea typeface="Times New Roman"/>
              <a:cs typeface="Times New Roman"/>
              <a:sym typeface="Times New Roman"/>
            </a:endParaRPr>
          </a:p>
          <a:p>
            <a:pPr indent="-171450" lvl="0" marL="285750" marR="0" rtl="0" algn="just">
              <a:lnSpc>
                <a:spcPct val="100000"/>
              </a:lnSpc>
              <a:spcBef>
                <a:spcPts val="0"/>
              </a:spcBef>
              <a:spcAft>
                <a:spcPts val="0"/>
              </a:spcAft>
              <a:buClr>
                <a:srgbClr val="000000"/>
              </a:buClr>
              <a:buSzPts val="1800"/>
              <a:buFont typeface="Noto Sans"/>
              <a:buNone/>
            </a:pPr>
            <a:r>
              <a:t/>
            </a:r>
            <a:endParaRPr b="0" i="0" sz="24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Components are independent and reusable bits of code. </a:t>
            </a:r>
            <a:endParaRPr b="0" i="0" sz="2000" u="none" cap="none" strike="noStrike">
              <a:solidFill>
                <a:srgbClr val="000000"/>
              </a:solidFill>
              <a:latin typeface="Times New Roman"/>
              <a:ea typeface="Times New Roman"/>
              <a:cs typeface="Times New Roman"/>
              <a:sym typeface="Times New Roman"/>
            </a:endParaRPr>
          </a:p>
          <a:p>
            <a:pPr indent="-171450" lvl="0" marL="285750" marR="0" rtl="0" algn="just">
              <a:lnSpc>
                <a:spcPct val="100000"/>
              </a:lnSpc>
              <a:spcBef>
                <a:spcPts val="0"/>
              </a:spcBef>
              <a:spcAft>
                <a:spcPts val="0"/>
              </a:spcAft>
              <a:buClr>
                <a:srgbClr val="000000"/>
              </a:buClr>
              <a:buSzPts val="1800"/>
              <a:buFont typeface="Noto Sans"/>
              <a:buNone/>
            </a:pPr>
            <a:r>
              <a:t/>
            </a:r>
            <a:endParaRPr b="0" i="0" sz="24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They serve the same purpose as JavaScript functions, but work in isolation and return HTML.</a:t>
            </a:r>
            <a:endParaRPr b="0" i="0" sz="2000" u="none" cap="none" strike="noStrike">
              <a:solidFill>
                <a:srgbClr val="000000"/>
              </a:solidFill>
              <a:latin typeface="Times New Roman"/>
              <a:ea typeface="Times New Roman"/>
              <a:cs typeface="Times New Roman"/>
              <a:sym typeface="Times New Roman"/>
            </a:endParaRPr>
          </a:p>
          <a:p>
            <a:pPr indent="-171450" lvl="0" marL="285750" marR="0" rtl="0" algn="just">
              <a:lnSpc>
                <a:spcPct val="100000"/>
              </a:lnSpc>
              <a:spcBef>
                <a:spcPts val="0"/>
              </a:spcBef>
              <a:spcAft>
                <a:spcPts val="0"/>
              </a:spcAft>
              <a:buClr>
                <a:srgbClr val="000000"/>
              </a:buClr>
              <a:buSzPts val="1800"/>
              <a:buFont typeface="Noto Sans"/>
              <a:buNone/>
            </a:pPr>
            <a:r>
              <a:t/>
            </a:r>
            <a:endParaRPr b="0" i="0" sz="24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2400"/>
              <a:buFont typeface="Times New Roman"/>
              <a:buChar char="⮚"/>
            </a:pPr>
            <a:r>
              <a:rPr b="1" i="0" lang="en-US" sz="2400" u="none" cap="none" strike="noStrike">
                <a:solidFill>
                  <a:srgbClr val="000000"/>
                </a:solidFill>
                <a:latin typeface="Times New Roman"/>
                <a:ea typeface="Times New Roman"/>
                <a:cs typeface="Times New Roman"/>
                <a:sym typeface="Times New Roman"/>
              </a:rPr>
              <a:t>Components come in two types, Class components and Function components</a:t>
            </a:r>
            <a:endParaRPr b="1"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descr="A close up of a logo&#10;&#10;Description automatically generated" id="417" name="Google Shape;417;p13"/>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418" name="Google Shape;418;p13"/>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419" name="Google Shape;419;p13"/>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React Component</a:t>
            </a:r>
            <a:endParaRPr b="1" i="0" sz="2400" u="none" cap="none" strike="noStrike">
              <a:solidFill>
                <a:srgbClr val="C55A11"/>
              </a:solidFill>
              <a:latin typeface="Arial"/>
              <a:ea typeface="Arial"/>
              <a:cs typeface="Arial"/>
              <a:sym typeface="Arial"/>
            </a:endParaRPr>
          </a:p>
        </p:txBody>
      </p:sp>
      <p:sp>
        <p:nvSpPr>
          <p:cNvPr id="420" name="Google Shape;420;p13"/>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421" name="Google Shape;421;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422" name="Google Shape;422;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423" name="Google Shape;423;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4" name="Google Shape;424;p13"/>
          <p:cNvSpPr txBox="1"/>
          <p:nvPr/>
        </p:nvSpPr>
        <p:spPr>
          <a:xfrm>
            <a:off x="277813" y="1597025"/>
            <a:ext cx="10261600" cy="3970338"/>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user control that has </a:t>
            </a:r>
            <a:r>
              <a:rPr b="1" i="0" lang="en-US" sz="2400" u="none" cap="none" strike="noStrike">
                <a:solidFill>
                  <a:schemeClr val="dk1"/>
                </a:solidFill>
                <a:latin typeface="Calibri"/>
                <a:ea typeface="Calibri"/>
                <a:cs typeface="Calibri"/>
                <a:sym typeface="Calibri"/>
              </a:rPr>
              <a:t>code to represent visual interfaces and data</a:t>
            </a:r>
            <a:endParaRPr b="0" i="0" sz="1400" u="none" cap="none" strike="noStrike">
              <a:solidFill>
                <a:srgbClr val="000000"/>
              </a:solidFill>
              <a:latin typeface="Arial"/>
              <a:ea typeface="Arial"/>
              <a:cs typeface="Arial"/>
              <a:sym typeface="Arial"/>
            </a:endParaRPr>
          </a:p>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An isolated piece of code which can be reused in one or the other module</a:t>
            </a:r>
            <a:endParaRPr b="1" i="0" sz="2400" u="none" cap="none" strike="noStrike">
              <a:solidFill>
                <a:schemeClr val="dk1"/>
              </a:solidFill>
              <a:latin typeface="Calibri"/>
              <a:ea typeface="Calibri"/>
              <a:cs typeface="Calibri"/>
              <a:sym typeface="Calibri"/>
            </a:endParaRPr>
          </a:p>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Contains a root component in which other subcomponents are included</a:t>
            </a:r>
            <a:endParaRPr b="0" i="0" sz="1400" u="none" cap="none" strike="noStrike">
              <a:solidFill>
                <a:srgbClr val="000000"/>
              </a:solidFill>
              <a:latin typeface="Arial"/>
              <a:ea typeface="Arial"/>
              <a:cs typeface="Arial"/>
              <a:sym typeface="Arial"/>
            </a:endParaRPr>
          </a:p>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2 types of components in React.js</a:t>
            </a:r>
            <a:endParaRPr b="0" i="0" sz="1400" u="none" cap="none" strike="noStrike">
              <a:solidFill>
                <a:srgbClr val="000000"/>
              </a:solidFill>
              <a:latin typeface="Arial"/>
              <a:ea typeface="Arial"/>
              <a:cs typeface="Arial"/>
              <a:sym typeface="Arial"/>
            </a:endParaRPr>
          </a:p>
          <a:p>
            <a:pPr indent="-234950" lvl="1" marL="692150" marR="0" rtl="0" algn="just">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Stateless Functional Component</a:t>
            </a:r>
            <a:endParaRPr b="0" i="0" sz="1400" u="none" cap="none" strike="noStrike">
              <a:solidFill>
                <a:srgbClr val="000000"/>
              </a:solidFill>
              <a:latin typeface="Arial"/>
              <a:ea typeface="Arial"/>
              <a:cs typeface="Arial"/>
              <a:sym typeface="Arial"/>
            </a:endParaRPr>
          </a:p>
          <a:p>
            <a:pPr indent="-234950" lvl="2" marL="114935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234950" lvl="1" marL="692150" marR="0" rtl="0" algn="just">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Stateful Class Component</a:t>
            </a:r>
            <a:endParaRPr b="0" i="0" sz="1400" u="none" cap="none" strike="noStrike">
              <a:solidFill>
                <a:srgbClr val="000000"/>
              </a:solidFill>
              <a:latin typeface="Arial"/>
              <a:ea typeface="Arial"/>
              <a:cs typeface="Arial"/>
              <a:sym typeface="Arial"/>
            </a:endParaRPr>
          </a:p>
          <a:p>
            <a:pPr indent="-82550" lvl="1" marL="692150" marR="0" rtl="0" algn="just">
              <a:lnSpc>
                <a:spcPct val="15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425" name="Google Shape;425;p13"/>
          <p:cNvPicPr preferRelativeResize="0"/>
          <p:nvPr/>
        </p:nvPicPr>
        <p:blipFill rotWithShape="1">
          <a:blip r:embed="rId4">
            <a:alphaModFix/>
          </a:blip>
          <a:srcRect b="0" l="0" r="0" t="0"/>
          <a:stretch/>
        </p:blipFill>
        <p:spPr>
          <a:xfrm>
            <a:off x="11506200" y="5172075"/>
            <a:ext cx="685800" cy="679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descr="A close up of a logo&#10;&#10;Description automatically generated" id="430" name="Google Shape;430;p51"/>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431" name="Google Shape;431;p51"/>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432" name="Google Shape;432;p51"/>
          <p:cNvSpPr/>
          <p:nvPr/>
        </p:nvSpPr>
        <p:spPr>
          <a:xfrm>
            <a:off x="412750" y="652463"/>
            <a:ext cx="8001000"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Components</a:t>
            </a:r>
            <a:endParaRPr b="0" i="0" sz="1400" u="none" cap="none" strike="noStrike">
              <a:solidFill>
                <a:srgbClr val="000000"/>
              </a:solidFill>
              <a:latin typeface="Arial"/>
              <a:ea typeface="Arial"/>
              <a:cs typeface="Arial"/>
              <a:sym typeface="Arial"/>
            </a:endParaRPr>
          </a:p>
        </p:txBody>
      </p:sp>
      <p:sp>
        <p:nvSpPr>
          <p:cNvPr id="433" name="Google Shape;433;p51"/>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434" name="Google Shape;434;p5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435" name="Google Shape;435;p5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436" name="Google Shape;436;p5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437" name="Google Shape;437;p51"/>
          <p:cNvPicPr preferRelativeResize="0"/>
          <p:nvPr/>
        </p:nvPicPr>
        <p:blipFill rotWithShape="1">
          <a:blip r:embed="rId4">
            <a:alphaModFix/>
          </a:blip>
          <a:srcRect b="0" l="0" r="0" t="0"/>
          <a:stretch/>
        </p:blipFill>
        <p:spPr>
          <a:xfrm>
            <a:off x="11245850" y="6178550"/>
            <a:ext cx="685800" cy="679450"/>
          </a:xfrm>
          <a:prstGeom prst="rect">
            <a:avLst/>
          </a:prstGeom>
          <a:noFill/>
          <a:ln>
            <a:noFill/>
          </a:ln>
        </p:spPr>
      </p:pic>
      <p:pic>
        <p:nvPicPr>
          <p:cNvPr id="438" name="Google Shape;438;p51"/>
          <p:cNvPicPr preferRelativeResize="0"/>
          <p:nvPr/>
        </p:nvPicPr>
        <p:blipFill rotWithShape="1">
          <a:blip r:embed="rId5">
            <a:alphaModFix/>
          </a:blip>
          <a:srcRect b="0" l="0" r="0" t="0"/>
          <a:stretch/>
        </p:blipFill>
        <p:spPr>
          <a:xfrm>
            <a:off x="912551" y="2153144"/>
            <a:ext cx="5715000" cy="4762500"/>
          </a:xfrm>
          <a:prstGeom prst="rect">
            <a:avLst/>
          </a:prstGeom>
          <a:noFill/>
          <a:ln>
            <a:noFill/>
          </a:ln>
        </p:spPr>
      </p:pic>
      <p:sp>
        <p:nvSpPr>
          <p:cNvPr id="439" name="Google Shape;439;p51"/>
          <p:cNvSpPr txBox="1"/>
          <p:nvPr/>
        </p:nvSpPr>
        <p:spPr>
          <a:xfrm>
            <a:off x="1155145" y="1448573"/>
            <a:ext cx="6516210" cy="92333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a:buChar char="⮚"/>
            </a:pPr>
            <a:r>
              <a:rPr b="0" i="0" lang="en-US" sz="1800" u="none" cap="none" strike="noStrike">
                <a:solidFill>
                  <a:srgbClr val="C55A11"/>
                </a:solidFill>
                <a:latin typeface="Arial"/>
                <a:ea typeface="Arial"/>
                <a:cs typeface="Arial"/>
                <a:sym typeface="Arial"/>
              </a:rPr>
              <a:t>Components are part of UI together will make whole UI</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a:buChar char="⮚"/>
            </a:pPr>
            <a:r>
              <a:rPr b="0" i="0" lang="en-US" sz="1800" u="none" cap="none" strike="noStrike">
                <a:solidFill>
                  <a:srgbClr val="C55A11"/>
                </a:solidFill>
                <a:latin typeface="Arial"/>
                <a:ea typeface="Arial"/>
                <a:cs typeface="Arial"/>
                <a:sym typeface="Arial"/>
              </a:rPr>
              <a:t>Components are Reusable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a:buChar char="⮚"/>
            </a:pPr>
            <a:r>
              <a:rPr b="0" i="0" lang="en-US" sz="1800" u="none" cap="none" strike="noStrike">
                <a:solidFill>
                  <a:srgbClr val="C55A11"/>
                </a:solidFill>
                <a:latin typeface="Arial"/>
                <a:ea typeface="Arial"/>
                <a:cs typeface="Arial"/>
                <a:sym typeface="Arial"/>
              </a:rPr>
              <a:t>Components can contain other components</a:t>
            </a:r>
            <a:endParaRPr b="0" i="0" sz="1800" u="none" cap="none" strike="noStrike">
              <a:solidFill>
                <a:srgbClr val="C55A1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descr="A close up of a logo&#10;&#10;Description automatically generated" id="444" name="Google Shape;444;p52"/>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445" name="Google Shape;445;p52"/>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446" name="Google Shape;446;p52"/>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Function Component</a:t>
            </a:r>
            <a:endParaRPr b="1" i="0" sz="2400" u="none" cap="none" strike="noStrike">
              <a:solidFill>
                <a:srgbClr val="C55A11"/>
              </a:solidFill>
              <a:latin typeface="Arial"/>
              <a:ea typeface="Arial"/>
              <a:cs typeface="Arial"/>
              <a:sym typeface="Arial"/>
            </a:endParaRPr>
          </a:p>
        </p:txBody>
      </p:sp>
      <p:sp>
        <p:nvSpPr>
          <p:cNvPr id="447" name="Google Shape;447;p52"/>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448" name="Google Shape;448;p5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449" name="Google Shape;449;p5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450" name="Google Shape;450;p5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451" name="Google Shape;451;p52"/>
          <p:cNvPicPr preferRelativeResize="0"/>
          <p:nvPr/>
        </p:nvPicPr>
        <p:blipFill rotWithShape="1">
          <a:blip r:embed="rId4">
            <a:alphaModFix/>
          </a:blip>
          <a:srcRect b="0" l="0" r="0" t="0"/>
          <a:stretch/>
        </p:blipFill>
        <p:spPr>
          <a:xfrm>
            <a:off x="10953750" y="4681538"/>
            <a:ext cx="1117600" cy="1106487"/>
          </a:xfrm>
          <a:prstGeom prst="rect">
            <a:avLst/>
          </a:prstGeom>
          <a:noFill/>
          <a:ln>
            <a:noFill/>
          </a:ln>
        </p:spPr>
      </p:pic>
      <p:sp>
        <p:nvSpPr>
          <p:cNvPr id="452" name="Google Shape;452;p52"/>
          <p:cNvSpPr txBox="1"/>
          <p:nvPr/>
        </p:nvSpPr>
        <p:spPr>
          <a:xfrm>
            <a:off x="754626" y="1354139"/>
            <a:ext cx="8520343" cy="53245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rgbClr val="FF0000"/>
                </a:solidFill>
                <a:latin typeface="Arial"/>
                <a:ea typeface="Arial"/>
                <a:cs typeface="Arial"/>
                <a:sym typeface="Arial"/>
              </a:rPr>
              <a:t>Function Component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Noto Sans"/>
              <a:buChar char="⮚"/>
            </a:pPr>
            <a:r>
              <a:rPr b="0" i="0" lang="en-US" sz="2000" u="none" cap="none" strike="noStrike">
                <a:solidFill>
                  <a:srgbClr val="000000"/>
                </a:solidFill>
                <a:latin typeface="Times New Roman"/>
                <a:ea typeface="Times New Roman"/>
                <a:cs typeface="Times New Roman"/>
                <a:sym typeface="Times New Roman"/>
              </a:rPr>
              <a:t>A Function component also returns HTML, and behaves much the same way as a Class component,</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Noto Sans"/>
              <a:buChar char="⮚"/>
            </a:pPr>
            <a:r>
              <a:rPr b="0" i="0" lang="en-US" sz="2000" u="none" cap="none" strike="noStrike">
                <a:solidFill>
                  <a:srgbClr val="000000"/>
                </a:solidFill>
                <a:latin typeface="Times New Roman"/>
                <a:ea typeface="Times New Roman"/>
                <a:cs typeface="Times New Roman"/>
                <a:sym typeface="Times New Roman"/>
              </a:rPr>
              <a:t> but Function components can be written using much less code, are easier to understand,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Noto Sans"/>
              <a:buChar char="⮚"/>
            </a:pPr>
            <a:r>
              <a:rPr b="0" i="0" lang="en-US" sz="2000" u="none" cap="none" strike="noStrike">
                <a:solidFill>
                  <a:srgbClr val="273239"/>
                </a:solidFill>
                <a:latin typeface="Times New Roman"/>
                <a:ea typeface="Times New Roman"/>
                <a:cs typeface="Times New Roman"/>
                <a:sym typeface="Times New Roman"/>
              </a:rPr>
              <a:t>Functional components are simply javascript functions.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Noto Sans"/>
              <a:buChar char="⮚"/>
            </a:pPr>
            <a:r>
              <a:rPr b="0" i="0" lang="en-US" sz="2000" u="none" cap="none" strike="noStrike">
                <a:solidFill>
                  <a:srgbClr val="273239"/>
                </a:solidFill>
                <a:latin typeface="Times New Roman"/>
                <a:ea typeface="Times New Roman"/>
                <a:cs typeface="Times New Roman"/>
                <a:sym typeface="Times New Roman"/>
              </a:rPr>
              <a:t>We can create a functional component in React by writing a javascript function.</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Noto Sans"/>
              <a:buChar char="⮚"/>
            </a:pPr>
            <a:r>
              <a:rPr b="0" i="0" lang="en-US" sz="2000" u="none" cap="none" strike="noStrike">
                <a:solidFill>
                  <a:srgbClr val="273239"/>
                </a:solidFill>
                <a:latin typeface="Times New Roman"/>
                <a:ea typeface="Times New Roman"/>
                <a:cs typeface="Times New Roman"/>
                <a:sym typeface="Times New Roman"/>
              </a:rPr>
              <a:t> </a:t>
            </a:r>
            <a:r>
              <a:rPr b="1" i="0" lang="en-US" sz="2000" u="none" cap="none" strike="noStrike">
                <a:solidFill>
                  <a:srgbClr val="C55A11"/>
                </a:solidFill>
                <a:latin typeface="Times New Roman"/>
                <a:ea typeface="Times New Roman"/>
                <a:cs typeface="Times New Roman"/>
                <a:sym typeface="Times New Roman"/>
              </a:rPr>
              <a:t>These functions may or may not receive data as parameters</a:t>
            </a:r>
            <a:endParaRPr b="1" i="0" sz="2000" u="none" cap="none" strike="noStrike">
              <a:solidFill>
                <a:srgbClr val="C55A11"/>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2000"/>
              <a:buFont typeface="Noto Sans"/>
              <a:buChar char="⮚"/>
            </a:pPr>
            <a:r>
              <a:rPr b="0" i="0" lang="en-US" sz="2000" u="none" cap="none" strike="noStrike">
                <a:solidFill>
                  <a:srgbClr val="000000"/>
                </a:solidFill>
                <a:latin typeface="Times New Roman"/>
                <a:ea typeface="Times New Roman"/>
                <a:cs typeface="Times New Roman"/>
                <a:sym typeface="Times New Roman"/>
              </a:rPr>
              <a:t>Example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Create a Function component called Car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Arial"/>
                <a:ea typeface="Arial"/>
                <a:cs typeface="Arial"/>
                <a:sym typeface="Arial"/>
              </a:rPr>
              <a:t>function Car()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Arial"/>
                <a:ea typeface="Arial"/>
                <a:cs typeface="Arial"/>
                <a:sym typeface="Arial"/>
              </a:rPr>
              <a:t>  return &lt;h2&gt;Hi, I am a Car!&lt;/h2&gt;;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descr="A close up of a logo&#10;&#10;Description automatically generated" id="457" name="Google Shape;457;p53"/>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458" name="Google Shape;458;p53"/>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459" name="Google Shape;459;p53"/>
          <p:cNvSpPr/>
          <p:nvPr/>
        </p:nvSpPr>
        <p:spPr>
          <a:xfrm>
            <a:off x="412750" y="652463"/>
            <a:ext cx="8001000"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Props</a:t>
            </a:r>
            <a:endParaRPr b="0" i="0" sz="1400" u="none" cap="none" strike="noStrike">
              <a:solidFill>
                <a:srgbClr val="000000"/>
              </a:solidFill>
              <a:latin typeface="Arial"/>
              <a:ea typeface="Arial"/>
              <a:cs typeface="Arial"/>
              <a:sym typeface="Arial"/>
            </a:endParaRPr>
          </a:p>
        </p:txBody>
      </p:sp>
      <p:sp>
        <p:nvSpPr>
          <p:cNvPr id="460" name="Google Shape;460;p53"/>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461" name="Google Shape;461;p5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462" name="Google Shape;462;p5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463" name="Google Shape;463;p5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464" name="Google Shape;464;p53"/>
          <p:cNvPicPr preferRelativeResize="0"/>
          <p:nvPr/>
        </p:nvPicPr>
        <p:blipFill rotWithShape="1">
          <a:blip r:embed="rId4">
            <a:alphaModFix/>
          </a:blip>
          <a:srcRect b="0" l="0" r="0" t="0"/>
          <a:stretch/>
        </p:blipFill>
        <p:spPr>
          <a:xfrm>
            <a:off x="11245850" y="6178550"/>
            <a:ext cx="685800" cy="679450"/>
          </a:xfrm>
          <a:prstGeom prst="rect">
            <a:avLst/>
          </a:prstGeom>
          <a:noFill/>
          <a:ln>
            <a:noFill/>
          </a:ln>
        </p:spPr>
      </p:pic>
      <p:sp>
        <p:nvSpPr>
          <p:cNvPr id="465" name="Google Shape;465;p53"/>
          <p:cNvSpPr txBox="1"/>
          <p:nvPr/>
        </p:nvSpPr>
        <p:spPr>
          <a:xfrm>
            <a:off x="765699" y="1868488"/>
            <a:ext cx="9894364" cy="37856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rgbClr val="C55A11"/>
                </a:solidFill>
                <a:latin typeface="Arial"/>
                <a:ea typeface="Arial"/>
                <a:cs typeface="Arial"/>
                <a:sym typeface="Arial"/>
              </a:rPr>
              <a:t>Properties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sng" cap="none" strike="noStrike">
              <a:solidFill>
                <a:srgbClr val="C55A1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Components can be passed as props, which stands for properties.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Props are like function arguments, and you send them into the component as attributes.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function Car(props)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return &lt;h2&gt;I am a {props.name} Car!&lt;/h2&gt;;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ReactDOM.render(&lt;Car name=“kia"/&gt;, document.getElementById('root'));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descr="A close up of a logo&#10;&#10;Description automatically generated" id="117" name="Google Shape;117;p33"/>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118" name="Google Shape;118;p33"/>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119" name="Google Shape;119;p33"/>
          <p:cNvSpPr/>
          <p:nvPr/>
        </p:nvSpPr>
        <p:spPr>
          <a:xfrm>
            <a:off x="393700" y="772988"/>
            <a:ext cx="8001000" cy="460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a:t>
            </a:r>
            <a:endParaRPr b="1" i="0" sz="2400" u="none" cap="none" strike="noStrike">
              <a:solidFill>
                <a:srgbClr val="C55A11"/>
              </a:solidFill>
              <a:latin typeface="Arial"/>
              <a:ea typeface="Arial"/>
              <a:cs typeface="Arial"/>
              <a:sym typeface="Arial"/>
            </a:endParaRPr>
          </a:p>
        </p:txBody>
      </p:sp>
      <p:sp>
        <p:nvSpPr>
          <p:cNvPr id="120" name="Google Shape;120;p33"/>
          <p:cNvSpPr/>
          <p:nvPr/>
        </p:nvSpPr>
        <p:spPr>
          <a:xfrm>
            <a:off x="1659175" y="-406387"/>
            <a:ext cx="7496100" cy="4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121" name="Google Shape;121;p3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22" name="Google Shape;122;p3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23" name="Google Shape;123;p3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24" name="Google Shape;124;p33"/>
          <p:cNvPicPr preferRelativeResize="0"/>
          <p:nvPr/>
        </p:nvPicPr>
        <p:blipFill rotWithShape="1">
          <a:blip r:embed="rId4">
            <a:alphaModFix/>
          </a:blip>
          <a:srcRect b="0" l="0" r="0" t="0"/>
          <a:stretch/>
        </p:blipFill>
        <p:spPr>
          <a:xfrm>
            <a:off x="10953750" y="4681538"/>
            <a:ext cx="1117600" cy="1106487"/>
          </a:xfrm>
          <a:prstGeom prst="rect">
            <a:avLst/>
          </a:prstGeom>
          <a:noFill/>
          <a:ln>
            <a:noFill/>
          </a:ln>
        </p:spPr>
      </p:pic>
      <p:sp>
        <p:nvSpPr>
          <p:cNvPr id="125" name="Google Shape;125;p33"/>
          <p:cNvSpPr txBox="1"/>
          <p:nvPr/>
        </p:nvSpPr>
        <p:spPr>
          <a:xfrm>
            <a:off x="393700" y="1354150"/>
            <a:ext cx="10560000" cy="4410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n-US" sz="2000" u="sng" cap="none" strike="noStrike">
                <a:solidFill>
                  <a:srgbClr val="000000"/>
                </a:solidFill>
                <a:latin typeface="Arial"/>
                <a:ea typeface="Arial"/>
                <a:cs typeface="Arial"/>
                <a:sym typeface="Arial"/>
              </a:rPr>
              <a:t>What is React?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70000"/>
              </a:lnSpc>
              <a:spcBef>
                <a:spcPts val="15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React is a declarative, efficient, and flexible JavaScript library for building user interfaces. It lets you compose complex UIs from small and isolated pieces of code called “components”.</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React is a tool for building UI components.</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Noto Sans"/>
              <a:buChar char="●"/>
            </a:pPr>
            <a:r>
              <a:rPr b="0" i="0" lang="en-US" sz="2000" u="none" cap="none" strike="noStrike">
                <a:solidFill>
                  <a:srgbClr val="000000"/>
                </a:solidFill>
                <a:latin typeface="Times New Roman"/>
                <a:ea typeface="Times New Roman"/>
                <a:cs typeface="Times New Roman"/>
                <a:sym typeface="Times New Roman"/>
              </a:rPr>
              <a:t>ReactJS is a </a:t>
            </a:r>
            <a:r>
              <a:rPr b="1" i="0" lang="en-US" sz="2000" u="none" cap="none" strike="noStrike">
                <a:solidFill>
                  <a:srgbClr val="000000"/>
                </a:solidFill>
                <a:latin typeface="Times New Roman"/>
                <a:ea typeface="Times New Roman"/>
                <a:cs typeface="Times New Roman"/>
                <a:sym typeface="Times New Roman"/>
              </a:rPr>
              <a:t>declarative</a:t>
            </a:r>
            <a:r>
              <a:rPr b="0" i="0" lang="en-US" sz="2000" u="none" cap="none" strike="noStrike">
                <a:solidFill>
                  <a:srgbClr val="000000"/>
                </a:solidFill>
                <a:latin typeface="Times New Roman"/>
                <a:ea typeface="Times New Roman"/>
                <a:cs typeface="Times New Roman"/>
                <a:sym typeface="Times New Roman"/>
              </a:rPr>
              <a:t>, </a:t>
            </a:r>
            <a:r>
              <a:rPr b="1" i="0" lang="en-US" sz="2000" u="none" cap="none" strike="noStrike">
                <a:solidFill>
                  <a:srgbClr val="000000"/>
                </a:solidFill>
                <a:latin typeface="Times New Roman"/>
                <a:ea typeface="Times New Roman"/>
                <a:cs typeface="Times New Roman"/>
                <a:sym typeface="Times New Roman"/>
              </a:rPr>
              <a:t>efficient</a:t>
            </a:r>
            <a:r>
              <a:rPr b="0" i="0" lang="en-US" sz="2000" u="none" cap="none" strike="noStrike">
                <a:solidFill>
                  <a:srgbClr val="000000"/>
                </a:solidFill>
                <a:latin typeface="Times New Roman"/>
                <a:ea typeface="Times New Roman"/>
                <a:cs typeface="Times New Roman"/>
                <a:sym typeface="Times New Roman"/>
              </a:rPr>
              <a:t>, and flexible </a:t>
            </a:r>
            <a:r>
              <a:rPr b="1" i="0" lang="en-US" sz="2000" u="none" cap="none" strike="noStrike">
                <a:solidFill>
                  <a:srgbClr val="000000"/>
                </a:solidFill>
                <a:latin typeface="Times New Roman"/>
                <a:ea typeface="Times New Roman"/>
                <a:cs typeface="Times New Roman"/>
                <a:sym typeface="Times New Roman"/>
              </a:rPr>
              <a:t>JavaScript library</a:t>
            </a:r>
            <a:r>
              <a:rPr b="0" i="0" lang="en-US" sz="2000" u="none" cap="none" strike="noStrike">
                <a:solidFill>
                  <a:srgbClr val="000000"/>
                </a:solidFill>
                <a:latin typeface="Times New Roman"/>
                <a:ea typeface="Times New Roman"/>
                <a:cs typeface="Times New Roman"/>
                <a:sym typeface="Times New Roman"/>
              </a:rPr>
              <a:t> for building reusable UI components. </a:t>
            </a:r>
            <a:endParaRPr b="0" i="0" sz="2000" u="none" cap="none" strike="noStrike">
              <a:solidFill>
                <a:srgbClr val="000000"/>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rgbClr val="000000"/>
              </a:buClr>
              <a:buSzPts val="2000"/>
              <a:buFont typeface="Times New Roman"/>
              <a:buChar char="●"/>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It is an open-source, component-based front end library which is responsible only for the view layer of the application. It was initially developed and maintained by Facebook and later used in its products like WhatsApp &amp; Instagram.</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descr="A close up of a logo&#10;&#10;Description automatically generated" id="470" name="Google Shape;470;p54"/>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471" name="Google Shape;471;p54"/>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472" name="Google Shape;472;p54"/>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Class Component</a:t>
            </a:r>
            <a:endParaRPr b="1" i="0" sz="2400" u="none" cap="none" strike="noStrike">
              <a:solidFill>
                <a:srgbClr val="C55A11"/>
              </a:solidFill>
              <a:latin typeface="Arial"/>
              <a:ea typeface="Arial"/>
              <a:cs typeface="Arial"/>
              <a:sym typeface="Arial"/>
            </a:endParaRPr>
          </a:p>
        </p:txBody>
      </p:sp>
      <p:sp>
        <p:nvSpPr>
          <p:cNvPr id="473" name="Google Shape;473;p54"/>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474" name="Google Shape;474;p5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475" name="Google Shape;475;p5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476" name="Google Shape;476;p5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477" name="Google Shape;477;p54"/>
          <p:cNvPicPr preferRelativeResize="0"/>
          <p:nvPr/>
        </p:nvPicPr>
        <p:blipFill rotWithShape="1">
          <a:blip r:embed="rId4">
            <a:alphaModFix/>
          </a:blip>
          <a:srcRect b="0" l="0" r="0" t="0"/>
          <a:stretch/>
        </p:blipFill>
        <p:spPr>
          <a:xfrm>
            <a:off x="10953750" y="4681538"/>
            <a:ext cx="1117600" cy="1106487"/>
          </a:xfrm>
          <a:prstGeom prst="rect">
            <a:avLst/>
          </a:prstGeom>
          <a:noFill/>
          <a:ln>
            <a:noFill/>
          </a:ln>
        </p:spPr>
      </p:pic>
      <p:sp>
        <p:nvSpPr>
          <p:cNvPr id="478" name="Google Shape;478;p54"/>
          <p:cNvSpPr txBox="1"/>
          <p:nvPr/>
        </p:nvSpPr>
        <p:spPr>
          <a:xfrm>
            <a:off x="598487" y="1354139"/>
            <a:ext cx="10542989" cy="541686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rgbClr val="FF0000"/>
                </a:solidFill>
                <a:latin typeface="Arial"/>
                <a:ea typeface="Arial"/>
                <a:cs typeface="Arial"/>
                <a:sym typeface="Arial"/>
              </a:rPr>
              <a:t>Class Component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When creating a React component, the component's name MUST start with an upper case letter.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273239"/>
                </a:solidFill>
                <a:latin typeface="Arial"/>
                <a:ea typeface="Arial"/>
                <a:cs typeface="Arial"/>
                <a:sym typeface="Arial"/>
              </a:rPr>
              <a:t>All </a:t>
            </a:r>
            <a:r>
              <a:rPr b="1" i="0" lang="en-US" sz="2400" u="none" cap="none" strike="noStrike">
                <a:solidFill>
                  <a:srgbClr val="273239"/>
                </a:solidFill>
                <a:latin typeface="Arial"/>
                <a:ea typeface="Arial"/>
                <a:cs typeface="Arial"/>
                <a:sym typeface="Arial"/>
              </a:rPr>
              <a:t>class based components</a:t>
            </a:r>
            <a:r>
              <a:rPr b="0" i="0" lang="en-US" sz="2400" u="none" cap="none" strike="noStrike">
                <a:solidFill>
                  <a:srgbClr val="273239"/>
                </a:solidFill>
                <a:latin typeface="Arial"/>
                <a:ea typeface="Arial"/>
                <a:cs typeface="Arial"/>
                <a:sym typeface="Arial"/>
              </a:rPr>
              <a:t> are child classes for the Component class of ReactJS. </a:t>
            </a:r>
            <a:br>
              <a:rPr b="0" i="0" lang="en-US" sz="2400" u="none" cap="none" strike="noStrike">
                <a:solidFill>
                  <a:srgbClr val="000000"/>
                </a:solidFill>
                <a:latin typeface="Arial"/>
                <a:ea typeface="Arial"/>
                <a:cs typeface="Arial"/>
                <a:sym typeface="Arial"/>
              </a:rPr>
            </a:br>
            <a:r>
              <a:rPr b="0" i="0" lang="en-US" sz="2400" u="none" cap="none" strike="noStrike">
                <a:solidFill>
                  <a:srgbClr val="273239"/>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Class Component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 class component must include the extends React.Component statement. This statement creates an inheritance to React.Component, and gives your component access to React.Component's functions.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component also requires a render() method, this method returns HTML.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Example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Create a Class component called Car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a:ea typeface="Arial"/>
                <a:cs typeface="Arial"/>
                <a:sym typeface="Arial"/>
              </a:rPr>
              <a:t>class Car extends React.Component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a:ea typeface="Arial"/>
                <a:cs typeface="Arial"/>
                <a:sym typeface="Arial"/>
              </a:rPr>
              <a:t>  render()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a:ea typeface="Arial"/>
                <a:cs typeface="Arial"/>
                <a:sym typeface="Arial"/>
              </a:rPr>
              <a:t>    return &lt;h2&gt;Hi, I am a Car!&lt;/h2&gt;;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descr="A close up of a logo&#10;&#10;Description automatically generated" id="483" name="Google Shape;483;p55"/>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484" name="Google Shape;484;p55"/>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485" name="Google Shape;485;p55"/>
          <p:cNvSpPr/>
          <p:nvPr/>
        </p:nvSpPr>
        <p:spPr>
          <a:xfrm>
            <a:off x="412750" y="652463"/>
            <a:ext cx="800100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5"/>
          <p:cNvSpPr/>
          <p:nvPr/>
        </p:nvSpPr>
        <p:spPr>
          <a:xfrm>
            <a:off x="393700" y="252413"/>
            <a:ext cx="7496175"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Arial"/>
                <a:ea typeface="Arial"/>
                <a:cs typeface="Arial"/>
                <a:sym typeface="Arial"/>
              </a:rPr>
              <a:t>Class Component</a:t>
            </a:r>
            <a:endParaRPr b="0" i="0" sz="1400" u="none" cap="none" strike="noStrike">
              <a:solidFill>
                <a:srgbClr val="FF0000"/>
              </a:solidFill>
              <a:latin typeface="Arial"/>
              <a:ea typeface="Arial"/>
              <a:cs typeface="Arial"/>
              <a:sym typeface="Arial"/>
            </a:endParaRPr>
          </a:p>
        </p:txBody>
      </p:sp>
      <p:sp>
        <p:nvSpPr>
          <p:cNvPr descr="Hangman Game played on White board... - Aged Care Health and ..." id="487" name="Google Shape;487;p5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488" name="Google Shape;488;p5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489" name="Google Shape;489;p5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490" name="Google Shape;490;p55"/>
          <p:cNvPicPr preferRelativeResize="0"/>
          <p:nvPr/>
        </p:nvPicPr>
        <p:blipFill rotWithShape="1">
          <a:blip r:embed="rId4">
            <a:alphaModFix/>
          </a:blip>
          <a:srcRect b="0" l="0" r="0" t="0"/>
          <a:stretch/>
        </p:blipFill>
        <p:spPr>
          <a:xfrm>
            <a:off x="11245850" y="6178550"/>
            <a:ext cx="685800" cy="679450"/>
          </a:xfrm>
          <a:prstGeom prst="rect">
            <a:avLst/>
          </a:prstGeom>
          <a:noFill/>
          <a:ln>
            <a:noFill/>
          </a:ln>
        </p:spPr>
      </p:pic>
      <p:sp>
        <p:nvSpPr>
          <p:cNvPr id="491" name="Google Shape;491;p55"/>
          <p:cNvSpPr txBox="1"/>
          <p:nvPr/>
        </p:nvSpPr>
        <p:spPr>
          <a:xfrm>
            <a:off x="779690" y="1662768"/>
            <a:ext cx="8001000" cy="49244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273239"/>
                </a:solidFill>
                <a:latin typeface="Arial"/>
                <a:ea typeface="Arial"/>
                <a:cs typeface="Arial"/>
                <a:sym typeface="Arial"/>
              </a:rPr>
              <a:t>Once a component is declared, it can be used in other components. Program to demonstrate the use of class based components in other components.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27323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C55A11"/>
                </a:solidFill>
                <a:latin typeface="Arial"/>
                <a:ea typeface="Arial"/>
                <a:cs typeface="Arial"/>
                <a:sym typeface="Arial"/>
              </a:rPr>
              <a:t>class Sample extends React.Component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C55A11"/>
                </a:solidFill>
                <a:latin typeface="Arial"/>
                <a:ea typeface="Arial"/>
                <a:cs typeface="Arial"/>
                <a:sym typeface="Arial"/>
              </a:rPr>
              <a:t>  render()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C55A11"/>
                </a:solidFill>
                <a:latin typeface="Arial"/>
                <a:ea typeface="Arial"/>
                <a:cs typeface="Arial"/>
                <a:sym typeface="Arial"/>
              </a:rPr>
              <a:t>    return &lt;h1&gt;A Computer Science Portal&lt;/h1&gt;;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C55A1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C55A1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C55A1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C55A11"/>
                </a:solidFill>
                <a:latin typeface="Arial"/>
                <a:ea typeface="Arial"/>
                <a:cs typeface="Arial"/>
                <a:sym typeface="Arial"/>
              </a:rPr>
              <a:t>class App extends React.Component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C55A11"/>
                </a:solidFill>
                <a:latin typeface="Arial"/>
                <a:ea typeface="Arial"/>
                <a:cs typeface="Arial"/>
                <a:sym typeface="Arial"/>
              </a:rPr>
              <a:t>  render()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C55A11"/>
                </a:solidFill>
                <a:latin typeface="Arial"/>
                <a:ea typeface="Arial"/>
                <a:cs typeface="Arial"/>
                <a:sym typeface="Arial"/>
              </a:rPr>
              <a:t>    return &lt;Sample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C55A1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C55A1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55A1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descr="A close up of a logo&#10;&#10;Description automatically generated" id="496" name="Google Shape;496;p56"/>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497" name="Google Shape;497;p56"/>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498" name="Google Shape;498;p56"/>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a:t>
            </a:r>
            <a:endParaRPr b="1" i="0" sz="2400" u="none" cap="none" strike="noStrike">
              <a:solidFill>
                <a:srgbClr val="C55A11"/>
              </a:solidFill>
              <a:latin typeface="Arial"/>
              <a:ea typeface="Arial"/>
              <a:cs typeface="Arial"/>
              <a:sym typeface="Arial"/>
            </a:endParaRPr>
          </a:p>
        </p:txBody>
      </p:sp>
      <p:sp>
        <p:nvSpPr>
          <p:cNvPr id="499" name="Google Shape;499;p56"/>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500" name="Google Shape;500;p5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501" name="Google Shape;501;p5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502" name="Google Shape;502;p5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503" name="Google Shape;503;p56"/>
          <p:cNvPicPr preferRelativeResize="0"/>
          <p:nvPr/>
        </p:nvPicPr>
        <p:blipFill rotWithShape="1">
          <a:blip r:embed="rId4">
            <a:alphaModFix/>
          </a:blip>
          <a:srcRect b="0" l="0" r="0" t="0"/>
          <a:stretch/>
        </p:blipFill>
        <p:spPr>
          <a:xfrm>
            <a:off x="10953750" y="4681538"/>
            <a:ext cx="1117600" cy="1106487"/>
          </a:xfrm>
          <a:prstGeom prst="rect">
            <a:avLst/>
          </a:prstGeom>
          <a:noFill/>
          <a:ln>
            <a:noFill/>
          </a:ln>
        </p:spPr>
      </p:pic>
      <p:sp>
        <p:nvSpPr>
          <p:cNvPr id="504" name="Google Shape;504;p56"/>
          <p:cNvSpPr txBox="1"/>
          <p:nvPr/>
        </p:nvSpPr>
        <p:spPr>
          <a:xfrm>
            <a:off x="657687" y="1512888"/>
            <a:ext cx="9329692" cy="45243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rgbClr val="000000"/>
                </a:solidFill>
                <a:latin typeface="Arial"/>
                <a:ea typeface="Arial"/>
                <a:cs typeface="Arial"/>
                <a:sym typeface="Arial"/>
              </a:rPr>
              <a:t>Rendering a Component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Now your React application has a component called Car, which returns an &lt;h2&gt; element.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To use this component in your application, use similar syntax as normal HTML: &lt;Car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Example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Display the Car component in the "root" element: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a:ea typeface="Arial"/>
                <a:cs typeface="Arial"/>
                <a:sym typeface="Arial"/>
              </a:rPr>
              <a:t>ReactDOM.render(&lt;Car /&gt;, document.getElementById('root’));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function Welcome()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return &lt;h2&gt;Hi Welcome!&lt;/h2&gt;;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ReactDOM.render(&lt;Welcome /&gt;, document.getElementById('root'));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descr="A close up of a logo&#10;&#10;Description automatically generated" id="509" name="Google Shape;509;p57"/>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510" name="Google Shape;510;p57"/>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511" name="Google Shape;511;p57"/>
          <p:cNvSpPr/>
          <p:nvPr/>
        </p:nvSpPr>
        <p:spPr>
          <a:xfrm>
            <a:off x="412750" y="652463"/>
            <a:ext cx="893543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Difference between Functional and Class Components</a:t>
            </a:r>
            <a:endParaRPr b="0" i="0" sz="1400" u="none" cap="none" strike="noStrike">
              <a:solidFill>
                <a:srgbClr val="000000"/>
              </a:solidFill>
              <a:latin typeface="Arial"/>
              <a:ea typeface="Arial"/>
              <a:cs typeface="Arial"/>
              <a:sym typeface="Arial"/>
            </a:endParaRPr>
          </a:p>
        </p:txBody>
      </p:sp>
      <p:sp>
        <p:nvSpPr>
          <p:cNvPr id="512" name="Google Shape;512;p57"/>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513" name="Google Shape;513;p5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514" name="Google Shape;514;p5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515" name="Google Shape;515;p5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516" name="Google Shape;516;p57"/>
          <p:cNvPicPr preferRelativeResize="0"/>
          <p:nvPr/>
        </p:nvPicPr>
        <p:blipFill rotWithShape="1">
          <a:blip r:embed="rId4">
            <a:alphaModFix/>
          </a:blip>
          <a:srcRect b="0" l="0" r="0" t="0"/>
          <a:stretch/>
        </p:blipFill>
        <p:spPr>
          <a:xfrm>
            <a:off x="11245850" y="6178550"/>
            <a:ext cx="685800" cy="679450"/>
          </a:xfrm>
          <a:prstGeom prst="rect">
            <a:avLst/>
          </a:prstGeom>
          <a:noFill/>
          <a:ln>
            <a:noFill/>
          </a:ln>
        </p:spPr>
      </p:pic>
      <p:sp>
        <p:nvSpPr>
          <p:cNvPr id="517" name="Google Shape;517;p57"/>
          <p:cNvSpPr txBox="1"/>
          <p:nvPr/>
        </p:nvSpPr>
        <p:spPr>
          <a:xfrm>
            <a:off x="676922" y="1672888"/>
            <a:ext cx="8742286" cy="424731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Noto Sans"/>
              <a:buChar char="⮚"/>
            </a:pPr>
            <a:r>
              <a:rPr b="0" i="0" lang="en-US" sz="1800" u="none" cap="none" strike="noStrike">
                <a:solidFill>
                  <a:srgbClr val="000000"/>
                </a:solidFill>
                <a:latin typeface="Arial"/>
                <a:ea typeface="Arial"/>
                <a:cs typeface="Arial"/>
                <a:sym typeface="Arial"/>
              </a:rPr>
              <a:t>For now, keep in mind that we will </a:t>
            </a:r>
            <a:r>
              <a:rPr b="1" i="0" lang="en-US" sz="1800" u="none" cap="none" strike="noStrike">
                <a:solidFill>
                  <a:srgbClr val="C55A11"/>
                </a:solidFill>
                <a:latin typeface="Arial"/>
                <a:ea typeface="Arial"/>
                <a:cs typeface="Arial"/>
                <a:sym typeface="Arial"/>
              </a:rPr>
              <a:t>use functional component only when we are sure that our component does not require interacting or work with any other component.</a:t>
            </a:r>
            <a:endParaRPr b="0" i="0" sz="1400" u="none" cap="none" strike="noStrike">
              <a:solidFill>
                <a:srgbClr val="000000"/>
              </a:solidFill>
              <a:latin typeface="Arial"/>
              <a:ea typeface="Arial"/>
              <a:cs typeface="Arial"/>
              <a:sym typeface="Arial"/>
            </a:endParaRPr>
          </a:p>
          <a:p>
            <a:pPr indent="-171450" lvl="0" marL="285750" marR="0" rtl="0" algn="just">
              <a:lnSpc>
                <a:spcPct val="100000"/>
              </a:lnSpc>
              <a:spcBef>
                <a:spcPts val="0"/>
              </a:spcBef>
              <a:spcAft>
                <a:spcPts val="0"/>
              </a:spcAft>
              <a:buClr>
                <a:srgbClr val="000000"/>
              </a:buClr>
              <a:buSzPts val="1800"/>
              <a:buFont typeface="Noto Sans"/>
              <a:buNone/>
            </a:pPr>
            <a:r>
              <a:t/>
            </a:r>
            <a:endParaRPr b="0" i="0" sz="18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Noto Sans"/>
              <a:buChar char="⮚"/>
            </a:pPr>
            <a:r>
              <a:rPr b="0" i="0" lang="en-US" sz="1800" u="none" cap="none" strike="noStrike">
                <a:solidFill>
                  <a:srgbClr val="000000"/>
                </a:solidFill>
                <a:latin typeface="Arial"/>
                <a:ea typeface="Arial"/>
                <a:cs typeface="Arial"/>
                <a:sym typeface="Arial"/>
              </a:rPr>
              <a:t> That is, these components do not require data from other components however we can compose multiple functional components under a single functional component.</a:t>
            </a:r>
            <a:endParaRPr b="0" i="0" sz="1400" u="none" cap="none" strike="noStrike">
              <a:solidFill>
                <a:srgbClr val="000000"/>
              </a:solidFill>
              <a:latin typeface="Arial"/>
              <a:ea typeface="Arial"/>
              <a:cs typeface="Arial"/>
              <a:sym typeface="Arial"/>
            </a:endParaRPr>
          </a:p>
          <a:p>
            <a:pPr indent="-171450" lvl="0" marL="285750" marR="0" rtl="0" algn="just">
              <a:lnSpc>
                <a:spcPct val="100000"/>
              </a:lnSpc>
              <a:spcBef>
                <a:spcPts val="0"/>
              </a:spcBef>
              <a:spcAft>
                <a:spcPts val="0"/>
              </a:spcAft>
              <a:buClr>
                <a:srgbClr val="000000"/>
              </a:buClr>
              <a:buSzPts val="1800"/>
              <a:buFont typeface="Noto Sans"/>
              <a:buNone/>
            </a:pPr>
            <a:r>
              <a:t/>
            </a:r>
            <a:endParaRPr b="1" i="0" sz="1800" u="none" cap="none" strike="noStrike">
              <a:solidFill>
                <a:srgbClr val="C55A11"/>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Noto Sans"/>
              <a:buChar char="⮚"/>
            </a:pPr>
            <a:r>
              <a:rPr b="1" i="0" lang="en-US" sz="1800" u="none" cap="none" strike="noStrike">
                <a:solidFill>
                  <a:srgbClr val="C55A11"/>
                </a:solidFill>
                <a:latin typeface="Arial"/>
                <a:ea typeface="Arial"/>
                <a:cs typeface="Arial"/>
                <a:sym typeface="Arial"/>
              </a:rPr>
              <a:t>Stateless Components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Noto Sans"/>
              <a:buChar char="⮚"/>
            </a:pPr>
            <a:r>
              <a:rPr b="0" i="0" lang="en-US" sz="1800" u="none" cap="none" strike="noStrike">
                <a:solidFill>
                  <a:srgbClr val="000000"/>
                </a:solidFill>
                <a:latin typeface="Arial"/>
                <a:ea typeface="Arial"/>
                <a:cs typeface="Arial"/>
                <a:sym typeface="Arial"/>
              </a:rPr>
              <a:t> We can also use class-based components for this purpose but it is not recommended as using class-based components without need will make your application in-efficient.</a:t>
            </a:r>
            <a:endParaRPr b="0" i="0" sz="1400" u="none" cap="none" strike="noStrike">
              <a:solidFill>
                <a:srgbClr val="000000"/>
              </a:solidFill>
              <a:latin typeface="Arial"/>
              <a:ea typeface="Arial"/>
              <a:cs typeface="Arial"/>
              <a:sym typeface="Arial"/>
            </a:endParaRPr>
          </a:p>
          <a:p>
            <a:pPr indent="-171450" lvl="0" marL="285750" marR="0" rtl="0" algn="just">
              <a:lnSpc>
                <a:spcPct val="100000"/>
              </a:lnSpc>
              <a:spcBef>
                <a:spcPts val="0"/>
              </a:spcBef>
              <a:spcAft>
                <a:spcPts val="0"/>
              </a:spcAft>
              <a:buClr>
                <a:srgbClr val="000000"/>
              </a:buClr>
              <a:buSzPts val="1800"/>
              <a:buFont typeface="Noto Sans"/>
              <a:buNone/>
            </a:pPr>
            <a:r>
              <a:t/>
            </a:r>
            <a:endParaRPr b="0" i="0" sz="18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Noto Sans"/>
              <a:buChar char="⮚"/>
            </a:pPr>
            <a:r>
              <a:rPr b="1" i="0" lang="en-US" sz="1800" u="none" cap="none" strike="noStrike">
                <a:solidFill>
                  <a:srgbClr val="C55A11"/>
                </a:solidFill>
                <a:latin typeface="Arial"/>
                <a:ea typeface="Arial"/>
                <a:cs typeface="Arial"/>
                <a:sym typeface="Arial"/>
              </a:rPr>
              <a:t>State-Full Components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pic>
        <p:nvPicPr>
          <p:cNvPr descr="A close up of a logo&#10;&#10;Description automatically generated" id="522" name="Google Shape;522;p14"/>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523" name="Google Shape;523;p14"/>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524" name="Google Shape;524;p14"/>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React Component Example codes</a:t>
            </a:r>
            <a:endParaRPr b="1" i="0" sz="2400" u="none" cap="none" strike="noStrike">
              <a:solidFill>
                <a:srgbClr val="C55A11"/>
              </a:solidFill>
              <a:latin typeface="Arial"/>
              <a:ea typeface="Arial"/>
              <a:cs typeface="Arial"/>
              <a:sym typeface="Arial"/>
            </a:endParaRPr>
          </a:p>
        </p:txBody>
      </p:sp>
      <p:sp>
        <p:nvSpPr>
          <p:cNvPr id="525" name="Google Shape;525;p14"/>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526" name="Google Shape;526;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527" name="Google Shape;527;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528" name="Google Shape;528;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9" name="Google Shape;529;p14"/>
          <p:cNvSpPr txBox="1"/>
          <p:nvPr/>
        </p:nvSpPr>
        <p:spPr>
          <a:xfrm>
            <a:off x="0" y="1163638"/>
            <a:ext cx="12192000" cy="6494462"/>
          </a:xfrm>
          <a:prstGeom prst="rect">
            <a:avLst/>
          </a:prstGeom>
          <a:noFill/>
          <a:ln>
            <a:noFill/>
          </a:ln>
        </p:spPr>
        <p:txBody>
          <a:bodyPr anchorCtr="0" anchor="t" bIns="45700" lIns="91425" spcFirstLastPara="1" rIns="91425" wrap="square" tIns="45700">
            <a:spAutoFit/>
          </a:bodyPr>
          <a:lstStyle/>
          <a:p>
            <a:pPr indent="-82550" lvl="1" marL="692150" marR="0" rtl="0" algn="just">
              <a:lnSpc>
                <a:spcPct val="100000"/>
              </a:lnSpc>
              <a:spcBef>
                <a:spcPts val="0"/>
              </a:spcBef>
              <a:spcAft>
                <a:spcPts val="0"/>
              </a:spcAft>
              <a:buClr>
                <a:schemeClr val="dk1"/>
              </a:buClr>
              <a:buSzPts val="2400"/>
              <a:buFont typeface="Arial"/>
              <a:buNone/>
            </a:pPr>
            <a:r>
              <a:t/>
            </a:r>
            <a:endParaRPr b="1" i="0" sz="2400" u="none" cap="none" strike="noStrike">
              <a:solidFill>
                <a:schemeClr val="dk1"/>
              </a:solidFill>
              <a:latin typeface="Calibri"/>
              <a:ea typeface="Calibri"/>
              <a:cs typeface="Calibri"/>
              <a:sym typeface="Calibri"/>
            </a:endParaRPr>
          </a:p>
          <a:p>
            <a:pPr indent="-234950" lvl="1" marL="692150" marR="0" rtl="0" algn="just">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Stateless Functional Component</a:t>
            </a:r>
            <a:endParaRPr b="0" i="0" sz="1400" u="none" cap="none" strike="noStrike">
              <a:solidFill>
                <a:srgbClr val="000000"/>
              </a:solidFill>
              <a:latin typeface="Arial"/>
              <a:ea typeface="Arial"/>
              <a:cs typeface="Arial"/>
              <a:sym typeface="Arial"/>
            </a:endParaRPr>
          </a:p>
          <a:p>
            <a:pPr indent="-234950" lvl="2" marL="114935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function Demo(props) {  </a:t>
            </a:r>
            <a:endParaRPr b="0" i="0" sz="1400" u="none" cap="none" strike="noStrike">
              <a:solidFill>
                <a:srgbClr val="000000"/>
              </a:solidFill>
              <a:latin typeface="Arial"/>
              <a:ea typeface="Arial"/>
              <a:cs typeface="Arial"/>
              <a:sym typeface="Arial"/>
            </a:endParaRPr>
          </a:p>
          <a:p>
            <a:pPr indent="-234950" lvl="2" marL="114935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return &lt;h1&gt; Welcome to REACT JS, {props.Name} &lt;/h1&gt;;  </a:t>
            </a:r>
            <a:endParaRPr b="0" i="0" sz="1400" u="none" cap="none" strike="noStrike">
              <a:solidFill>
                <a:srgbClr val="000000"/>
              </a:solidFill>
              <a:latin typeface="Arial"/>
              <a:ea typeface="Arial"/>
              <a:cs typeface="Arial"/>
              <a:sym typeface="Arial"/>
            </a:endParaRPr>
          </a:p>
          <a:p>
            <a:pPr indent="-234950" lvl="2" marL="114935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234950" lvl="2" marL="114935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234950" lvl="1" marL="692150" marR="0" rtl="0" algn="just">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Stateful Class Component</a:t>
            </a:r>
            <a:endParaRPr b="0" i="0" sz="1400" u="none" cap="none" strike="noStrike">
              <a:solidFill>
                <a:srgbClr val="000000"/>
              </a:solidFill>
              <a:latin typeface="Arial"/>
              <a:ea typeface="Arial"/>
              <a:cs typeface="Arial"/>
              <a:sym typeface="Arial"/>
            </a:endParaRPr>
          </a:p>
          <a:p>
            <a:pPr indent="-234950" lvl="1" marL="69215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alibri"/>
                <a:ea typeface="Calibri"/>
                <a:cs typeface="Calibri"/>
                <a:sym typeface="Calibri"/>
              </a:rPr>
              <a:t>class HelloClass extends React.Component   </a:t>
            </a:r>
            <a:endParaRPr b="0" i="0" sz="1400" u="none" cap="none" strike="noStrike">
              <a:solidFill>
                <a:srgbClr val="000000"/>
              </a:solidFill>
              <a:latin typeface="Arial"/>
              <a:ea typeface="Arial"/>
              <a:cs typeface="Arial"/>
              <a:sym typeface="Arial"/>
            </a:endParaRPr>
          </a:p>
          <a:p>
            <a:pPr indent="-234950" lvl="1" marL="69215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         render()   </a:t>
            </a:r>
            <a:endParaRPr b="0" i="0" sz="1400" u="none" cap="none" strike="noStrike">
              <a:solidFill>
                <a:srgbClr val="000000"/>
              </a:solidFill>
              <a:latin typeface="Arial"/>
              <a:ea typeface="Arial"/>
              <a:cs typeface="Arial"/>
              <a:sym typeface="Arial"/>
            </a:endParaRPr>
          </a:p>
          <a:p>
            <a:pPr indent="-234950" lvl="1" marL="69215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     return React.createElement(‘h1’, null, ’welcome to REACT JS’);           }  </a:t>
            </a:r>
            <a:endParaRPr b="0" i="0" sz="1400" u="none" cap="none" strike="noStrike">
              <a:solidFill>
                <a:srgbClr val="000000"/>
              </a:solidFill>
              <a:latin typeface="Arial"/>
              <a:ea typeface="Arial"/>
              <a:cs typeface="Arial"/>
              <a:sym typeface="Arial"/>
            </a:endParaRPr>
          </a:p>
          <a:p>
            <a:pPr indent="-234950" lvl="1" marL="69215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  </a:t>
            </a:r>
            <a:endParaRPr b="0" i="0" sz="1400" u="none" cap="none" strike="noStrike">
              <a:solidFill>
                <a:srgbClr val="000000"/>
              </a:solidFill>
              <a:latin typeface="Arial"/>
              <a:ea typeface="Arial"/>
              <a:cs typeface="Arial"/>
              <a:sym typeface="Arial"/>
            </a:endParaRPr>
          </a:p>
          <a:p>
            <a:pPr indent="-234950" lvl="2" marL="114935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234950" lvl="2" marL="114935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class Demo extends React.Component{  </a:t>
            </a:r>
            <a:endParaRPr b="0" i="0" sz="1400" u="none" cap="none" strike="noStrike">
              <a:solidFill>
                <a:srgbClr val="000000"/>
              </a:solidFill>
              <a:latin typeface="Arial"/>
              <a:ea typeface="Arial"/>
              <a:cs typeface="Arial"/>
              <a:sym typeface="Arial"/>
            </a:endParaRPr>
          </a:p>
          <a:p>
            <a:pPr indent="-234950" lvl="2" marL="114935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render(){  </a:t>
            </a:r>
            <a:endParaRPr b="0" i="0" sz="1400" u="none" cap="none" strike="noStrike">
              <a:solidFill>
                <a:srgbClr val="000000"/>
              </a:solidFill>
              <a:latin typeface="Arial"/>
              <a:ea typeface="Arial"/>
              <a:cs typeface="Arial"/>
              <a:sym typeface="Arial"/>
            </a:endParaRPr>
          </a:p>
          <a:p>
            <a:pPr indent="-234950" lvl="2" marL="114935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return &lt;h1&gt; Welcome to REACT JS, {props.Name} &lt;/h1&gt;;    }  </a:t>
            </a:r>
            <a:endParaRPr b="0" i="0" sz="1400" u="none" cap="none" strike="noStrike">
              <a:solidFill>
                <a:srgbClr val="000000"/>
              </a:solidFill>
              <a:latin typeface="Arial"/>
              <a:ea typeface="Arial"/>
              <a:cs typeface="Arial"/>
              <a:sym typeface="Arial"/>
            </a:endParaRPr>
          </a:p>
          <a:p>
            <a:pPr indent="-234950" lvl="2" marL="114935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234950" lvl="1" marL="69215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234950" lvl="2" marL="114935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82550" lvl="1" marL="692150" marR="0" rtl="0" algn="just">
              <a:lnSpc>
                <a:spcPct val="15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530" name="Google Shape;530;p14"/>
          <p:cNvPicPr preferRelativeResize="0"/>
          <p:nvPr/>
        </p:nvPicPr>
        <p:blipFill rotWithShape="1">
          <a:blip r:embed="rId4">
            <a:alphaModFix/>
          </a:blip>
          <a:srcRect b="0" l="0" r="0" t="0"/>
          <a:stretch/>
        </p:blipFill>
        <p:spPr>
          <a:xfrm>
            <a:off x="11245850" y="6178550"/>
            <a:ext cx="685800" cy="679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pic>
        <p:nvPicPr>
          <p:cNvPr descr="A close up of a logo&#10;&#10;Description automatically generated" id="535" name="Google Shape;535;p58"/>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536" name="Google Shape;536;p58"/>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537" name="Google Shape;537;p58"/>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Demonstration</a:t>
            </a:r>
            <a:endParaRPr b="0" i="0" sz="1400" u="none" cap="none" strike="noStrike">
              <a:solidFill>
                <a:srgbClr val="000000"/>
              </a:solidFill>
              <a:latin typeface="Arial"/>
              <a:ea typeface="Arial"/>
              <a:cs typeface="Arial"/>
              <a:sym typeface="Arial"/>
            </a:endParaRPr>
          </a:p>
        </p:txBody>
      </p:sp>
      <p:sp>
        <p:nvSpPr>
          <p:cNvPr id="538" name="Google Shape;538;p58"/>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539" name="Google Shape;539;p5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540" name="Google Shape;540;p5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541" name="Google Shape;541;p5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542" name="Google Shape;542;p58"/>
          <p:cNvPicPr preferRelativeResize="0"/>
          <p:nvPr/>
        </p:nvPicPr>
        <p:blipFill rotWithShape="1">
          <a:blip r:embed="rId4">
            <a:alphaModFix/>
          </a:blip>
          <a:srcRect b="0" l="0" r="0" t="0"/>
          <a:stretch/>
        </p:blipFill>
        <p:spPr>
          <a:xfrm>
            <a:off x="11245850" y="6178550"/>
            <a:ext cx="685800" cy="679450"/>
          </a:xfrm>
          <a:prstGeom prst="rect">
            <a:avLst/>
          </a:prstGeom>
          <a:noFill/>
          <a:ln>
            <a:noFill/>
          </a:ln>
        </p:spPr>
      </p:pic>
      <p:sp>
        <p:nvSpPr>
          <p:cNvPr id="543" name="Google Shape;543;p58"/>
          <p:cNvSpPr txBox="1"/>
          <p:nvPr/>
        </p:nvSpPr>
        <p:spPr>
          <a:xfrm>
            <a:off x="460375" y="1631951"/>
            <a:ext cx="9100875" cy="58785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rgbClr val="C55A11"/>
                </a:solidFill>
                <a:latin typeface="Arial"/>
                <a:ea typeface="Arial"/>
                <a:cs typeface="Arial"/>
                <a:sym typeface="Arial"/>
              </a:rPr>
              <a:t>Component Constructor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a:buChar char="⮚"/>
            </a:pPr>
            <a:r>
              <a:rPr b="0" i="0" lang="en-US" sz="2000" u="none" cap="none" strike="noStrike">
                <a:solidFill>
                  <a:srgbClr val="000000"/>
                </a:solidFill>
                <a:latin typeface="Arial"/>
                <a:ea typeface="Arial"/>
                <a:cs typeface="Arial"/>
                <a:sym typeface="Arial"/>
              </a:rPr>
              <a:t>If there is a constructor() function in your component, this function will be called when the component gets initiated.</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Noto San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a:buChar char="⮚"/>
            </a:pPr>
            <a:r>
              <a:rPr b="0" i="0" lang="en-US" sz="2000" u="none" cap="none" strike="noStrike">
                <a:solidFill>
                  <a:srgbClr val="000000"/>
                </a:solidFill>
                <a:latin typeface="Arial"/>
                <a:ea typeface="Arial"/>
                <a:cs typeface="Arial"/>
                <a:sym typeface="Arial"/>
              </a:rPr>
              <a:t>The constructor function is where you initiate the component's properties.</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Noto San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a:buChar char="⮚"/>
            </a:pPr>
            <a:r>
              <a:rPr b="0" i="0" lang="en-US" sz="2000" u="none" cap="none" strike="noStrike">
                <a:solidFill>
                  <a:srgbClr val="000000"/>
                </a:solidFill>
                <a:latin typeface="Arial"/>
                <a:ea typeface="Arial"/>
                <a:cs typeface="Arial"/>
                <a:sym typeface="Arial"/>
              </a:rPr>
              <a:t>In React, component properties should be kept in an object called state.</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Noto San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a:buChar char="⮚"/>
            </a:pPr>
            <a:r>
              <a:rPr b="0" i="0" lang="en-US" sz="2000" u="none" cap="none" strike="noStrike">
                <a:solidFill>
                  <a:srgbClr val="000000"/>
                </a:solidFill>
                <a:latin typeface="Arial"/>
                <a:ea typeface="Arial"/>
                <a:cs typeface="Arial"/>
                <a:sym typeface="Arial"/>
              </a:rPr>
              <a:t>The constructor function is also where you honor the inheritance of the parent component by including the super() statement, which executes the parent component's constructor function,</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Noto San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a:buChar char="⮚"/>
            </a:pPr>
            <a:r>
              <a:rPr b="0" i="0" lang="en-US" sz="2000" u="none" cap="none" strike="noStrike">
                <a:solidFill>
                  <a:srgbClr val="000000"/>
                </a:solidFill>
                <a:latin typeface="Arial"/>
                <a:ea typeface="Arial"/>
                <a:cs typeface="Arial"/>
                <a:sym typeface="Arial"/>
              </a:rPr>
              <a:t> and your component has access to all the functions of the parent component (React.Component).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pic>
        <p:nvPicPr>
          <p:cNvPr descr="A close up of a logo&#10;&#10;Description automatically generated" id="548" name="Google Shape;548;p59"/>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549" name="Google Shape;549;p59"/>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550" name="Google Shape;550;p59"/>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Demonstration</a:t>
            </a:r>
            <a:endParaRPr b="0" i="0" sz="1400" u="none" cap="none" strike="noStrike">
              <a:solidFill>
                <a:srgbClr val="000000"/>
              </a:solidFill>
              <a:latin typeface="Arial"/>
              <a:ea typeface="Arial"/>
              <a:cs typeface="Arial"/>
              <a:sym typeface="Arial"/>
            </a:endParaRPr>
          </a:p>
        </p:txBody>
      </p:sp>
      <p:sp>
        <p:nvSpPr>
          <p:cNvPr id="551" name="Google Shape;551;p59"/>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552" name="Google Shape;552;p5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553" name="Google Shape;553;p5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554" name="Google Shape;554;p5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555" name="Google Shape;555;p59"/>
          <p:cNvPicPr preferRelativeResize="0"/>
          <p:nvPr/>
        </p:nvPicPr>
        <p:blipFill rotWithShape="1">
          <a:blip r:embed="rId4">
            <a:alphaModFix/>
          </a:blip>
          <a:srcRect b="0" l="0" r="0" t="0"/>
          <a:stretch/>
        </p:blipFill>
        <p:spPr>
          <a:xfrm>
            <a:off x="11245850" y="6178550"/>
            <a:ext cx="685800" cy="679450"/>
          </a:xfrm>
          <a:prstGeom prst="rect">
            <a:avLst/>
          </a:prstGeom>
          <a:noFill/>
          <a:ln>
            <a:noFill/>
          </a:ln>
        </p:spPr>
      </p:pic>
      <p:sp>
        <p:nvSpPr>
          <p:cNvPr id="556" name="Google Shape;556;p59"/>
          <p:cNvSpPr txBox="1"/>
          <p:nvPr/>
        </p:nvSpPr>
        <p:spPr>
          <a:xfrm>
            <a:off x="849386" y="2050514"/>
            <a:ext cx="6094602" cy="37856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class Car extends React.Component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constructor()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super();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this.state = {color: "red"};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render()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return &lt;h2&gt;I am a {this.state.color} Car!&lt;/h2&gt;;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pic>
        <p:nvPicPr>
          <p:cNvPr descr="A close up of a logo&#10;&#10;Description automatically generated" id="561" name="Google Shape;561;p60"/>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562" name="Google Shape;562;p60"/>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563" name="Google Shape;563;p60"/>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Demonstration</a:t>
            </a:r>
            <a:endParaRPr b="0" i="0" sz="1400" u="none" cap="none" strike="noStrike">
              <a:solidFill>
                <a:srgbClr val="000000"/>
              </a:solidFill>
              <a:latin typeface="Arial"/>
              <a:ea typeface="Arial"/>
              <a:cs typeface="Arial"/>
              <a:sym typeface="Arial"/>
            </a:endParaRPr>
          </a:p>
        </p:txBody>
      </p:sp>
      <p:sp>
        <p:nvSpPr>
          <p:cNvPr id="564" name="Google Shape;564;p60"/>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565" name="Google Shape;565;p6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566" name="Google Shape;566;p6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567" name="Google Shape;567;p6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568" name="Google Shape;568;p60"/>
          <p:cNvPicPr preferRelativeResize="0"/>
          <p:nvPr/>
        </p:nvPicPr>
        <p:blipFill rotWithShape="1">
          <a:blip r:embed="rId4">
            <a:alphaModFix/>
          </a:blip>
          <a:srcRect b="0" l="0" r="0" t="0"/>
          <a:stretch/>
        </p:blipFill>
        <p:spPr>
          <a:xfrm>
            <a:off x="11256250" y="6030700"/>
            <a:ext cx="685800" cy="679450"/>
          </a:xfrm>
          <a:prstGeom prst="rect">
            <a:avLst/>
          </a:prstGeom>
          <a:noFill/>
          <a:ln>
            <a:noFill/>
          </a:ln>
        </p:spPr>
      </p:pic>
      <p:sp>
        <p:nvSpPr>
          <p:cNvPr id="569" name="Google Shape;569;p60"/>
          <p:cNvSpPr txBox="1"/>
          <p:nvPr/>
        </p:nvSpPr>
        <p:spPr>
          <a:xfrm>
            <a:off x="598486" y="1752602"/>
            <a:ext cx="8159619" cy="42780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sng" cap="none" strike="noStrike">
                <a:solidFill>
                  <a:srgbClr val="000000"/>
                </a:solidFill>
                <a:latin typeface="Arial"/>
                <a:ea typeface="Arial"/>
                <a:cs typeface="Arial"/>
                <a:sym typeface="Arial"/>
              </a:rPr>
              <a:t>Props in the Constructor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If your component has a constructor function, the props should always be passed to the constructor and also to the React.Component via the super() method.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Example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class Car extends React.Component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constructor(props)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super(props);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render()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return &lt;h2&gt;I am a {this.props.model}!&lt;/h2&gt;;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ReactDOM.render(&lt;Car model="Mustang"/&gt;, document.getElementById('root'));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pic>
        <p:nvPicPr>
          <p:cNvPr descr="A close up of a logo&#10;&#10;Description automatically generated" id="574" name="Google Shape;574;p61"/>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575" name="Google Shape;575;p61"/>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576" name="Google Shape;576;p61"/>
          <p:cNvSpPr/>
          <p:nvPr/>
        </p:nvSpPr>
        <p:spPr>
          <a:xfrm>
            <a:off x="412750" y="652463"/>
            <a:ext cx="8001000" cy="67706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Times New Roman"/>
                <a:ea typeface="Times New Roman"/>
                <a:cs typeface="Times New Roman"/>
                <a:sym typeface="Times New Roman"/>
              </a:rPr>
              <a:t>Components in Components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61"/>
          <p:cNvSpPr/>
          <p:nvPr/>
        </p:nvSpPr>
        <p:spPr>
          <a:xfrm>
            <a:off x="393700" y="328613"/>
            <a:ext cx="7496100" cy="4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578" name="Google Shape;578;p6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579" name="Google Shape;579;p6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580" name="Google Shape;580;p6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581" name="Google Shape;581;p61"/>
          <p:cNvPicPr preferRelativeResize="0"/>
          <p:nvPr/>
        </p:nvPicPr>
        <p:blipFill rotWithShape="1">
          <a:blip r:embed="rId4">
            <a:alphaModFix/>
          </a:blip>
          <a:srcRect b="0" l="0" r="0" t="0"/>
          <a:stretch/>
        </p:blipFill>
        <p:spPr>
          <a:xfrm>
            <a:off x="11245850" y="6178550"/>
            <a:ext cx="685800" cy="679450"/>
          </a:xfrm>
          <a:prstGeom prst="rect">
            <a:avLst/>
          </a:prstGeom>
          <a:noFill/>
          <a:ln>
            <a:noFill/>
          </a:ln>
        </p:spPr>
      </p:pic>
      <p:sp>
        <p:nvSpPr>
          <p:cNvPr id="582" name="Google Shape;582;p61"/>
          <p:cNvSpPr txBox="1"/>
          <p:nvPr/>
        </p:nvSpPr>
        <p:spPr>
          <a:xfrm>
            <a:off x="598486" y="1752602"/>
            <a:ext cx="7815263"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Quattrocento Sans"/>
                <a:ea typeface="Quattrocento Sans"/>
                <a:cs typeface="Quattrocento Sans"/>
                <a:sym typeface="Quattrocento Sans"/>
              </a:rPr>
              <a:t>Components in Components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class Car extends React.Component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render()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return &lt;h2&gt;I am a Car!&lt;/h2&gt;;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class Garage extends React.Component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render()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return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&lt;div&gt;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&lt;h1&gt;Who lives in my Garage?&lt;/h1&gt;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&lt;Car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&lt;/div&gt;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ReactDOM.render(&lt;Garage /&gt;, document.getElementById('root'));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pic>
        <p:nvPicPr>
          <p:cNvPr descr="A close up of a logo&#10;&#10;Description automatically generated" id="587" name="Google Shape;587;p18"/>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588" name="Google Shape;588;p18"/>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589" name="Google Shape;589;p18"/>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Visuals Defined using JSX vs Pure JavaScript</a:t>
            </a:r>
            <a:endParaRPr b="0" i="0" sz="1400" u="none" cap="none" strike="noStrike">
              <a:solidFill>
                <a:srgbClr val="000000"/>
              </a:solidFill>
              <a:latin typeface="Arial"/>
              <a:ea typeface="Arial"/>
              <a:cs typeface="Arial"/>
              <a:sym typeface="Arial"/>
            </a:endParaRPr>
          </a:p>
        </p:txBody>
      </p:sp>
      <p:sp>
        <p:nvSpPr>
          <p:cNvPr id="590" name="Google Shape;590;p18"/>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591" name="Google Shape;591;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592" name="Google Shape;592;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593" name="Google Shape;593;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4" name="Google Shape;594;p18"/>
          <p:cNvSpPr txBox="1"/>
          <p:nvPr/>
        </p:nvSpPr>
        <p:spPr>
          <a:xfrm>
            <a:off x="546100" y="2447925"/>
            <a:ext cx="3562350" cy="2554288"/>
          </a:xfrm>
          <a:prstGeom prst="rect">
            <a:avLst/>
          </a:prstGeom>
          <a:solidFill>
            <a:srgbClr val="FFFF66"/>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ReactDOM.render( </a:t>
            </a:r>
            <a:endParaRPr b="0" i="0" sz="1400" u="none" cap="none" strike="noStrike">
              <a:solidFill>
                <a:srgbClr val="000000"/>
              </a:solidFill>
              <a:latin typeface="Arial"/>
              <a:ea typeface="Arial"/>
              <a:cs typeface="Arial"/>
              <a:sym typeface="Arial"/>
            </a:endParaRPr>
          </a:p>
          <a:p>
            <a:pPr indent="0" lvl="0" marL="396875"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&lt;div&gt;</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&lt;h1&gt;Batman&lt;/h1&gt;</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&lt;h1&gt;Iron Man&lt;/h1&gt;</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&lt;h1&gt;Nicolas Cage&lt;/h1&gt;</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&lt;h1&gt;Mega Man&lt;/h1&gt;</a:t>
            </a:r>
            <a:endParaRPr b="0" i="0" sz="1400" u="none" cap="none" strike="noStrike">
              <a:solidFill>
                <a:srgbClr val="000000"/>
              </a:solidFill>
              <a:latin typeface="Arial"/>
              <a:ea typeface="Arial"/>
              <a:cs typeface="Arial"/>
              <a:sym typeface="Arial"/>
            </a:endParaRPr>
          </a:p>
          <a:p>
            <a:pPr indent="0" lvl="0" marL="396875"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&lt;/div&gt;,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destination );</a:t>
            </a:r>
            <a:endParaRPr b="0" i="0" sz="2000" u="none" cap="none" strike="noStrike">
              <a:solidFill>
                <a:schemeClr val="dk1"/>
              </a:solidFill>
              <a:latin typeface="Calibri"/>
              <a:ea typeface="Calibri"/>
              <a:cs typeface="Calibri"/>
              <a:sym typeface="Calibri"/>
            </a:endParaRPr>
          </a:p>
        </p:txBody>
      </p:sp>
      <p:sp>
        <p:nvSpPr>
          <p:cNvPr id="595" name="Google Shape;595;p18"/>
          <p:cNvSpPr txBox="1"/>
          <p:nvPr/>
        </p:nvSpPr>
        <p:spPr>
          <a:xfrm>
            <a:off x="2120900" y="1792288"/>
            <a:ext cx="547688" cy="43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JSX</a:t>
            </a:r>
            <a:endParaRPr b="0" i="0" sz="2200" u="none" cap="none" strike="noStrike">
              <a:solidFill>
                <a:schemeClr val="dk1"/>
              </a:solidFill>
              <a:latin typeface="Calibri"/>
              <a:ea typeface="Calibri"/>
              <a:cs typeface="Calibri"/>
              <a:sym typeface="Calibri"/>
            </a:endParaRPr>
          </a:p>
        </p:txBody>
      </p:sp>
      <p:sp>
        <p:nvSpPr>
          <p:cNvPr id="596" name="Google Shape;596;p18"/>
          <p:cNvSpPr txBox="1"/>
          <p:nvPr/>
        </p:nvSpPr>
        <p:spPr>
          <a:xfrm>
            <a:off x="7380288" y="1849438"/>
            <a:ext cx="1312862" cy="43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JavaScript</a:t>
            </a:r>
            <a:endParaRPr b="0" i="0" sz="2200" u="none" cap="none" strike="noStrike">
              <a:solidFill>
                <a:schemeClr val="dk1"/>
              </a:solidFill>
              <a:latin typeface="Calibri"/>
              <a:ea typeface="Calibri"/>
              <a:cs typeface="Calibri"/>
              <a:sym typeface="Calibri"/>
            </a:endParaRPr>
          </a:p>
        </p:txBody>
      </p:sp>
      <p:sp>
        <p:nvSpPr>
          <p:cNvPr id="597" name="Google Shape;597;p18"/>
          <p:cNvSpPr txBox="1"/>
          <p:nvPr/>
        </p:nvSpPr>
        <p:spPr>
          <a:xfrm>
            <a:off x="4832350" y="2497138"/>
            <a:ext cx="6294438" cy="22463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ReactDOM.render(</a:t>
            </a:r>
            <a:endParaRPr b="0" i="0" sz="1400" u="none" cap="none" strike="noStrike">
              <a:solidFill>
                <a:srgbClr val="000000"/>
              </a:solidFill>
              <a:latin typeface="Arial"/>
              <a:ea typeface="Arial"/>
              <a:cs typeface="Arial"/>
              <a:sym typeface="Arial"/>
            </a:endParaRPr>
          </a:p>
          <a:p>
            <a:pPr indent="0" lvl="0" marL="396875"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React.createElement ( "div", null, </a:t>
            </a:r>
            <a:endParaRPr b="0" i="0" sz="1400" u="none" cap="none" strike="noStrike">
              <a:solidFill>
                <a:srgbClr val="000000"/>
              </a:solidFill>
              <a:latin typeface="Arial"/>
              <a:ea typeface="Arial"/>
              <a:cs typeface="Arial"/>
              <a:sym typeface="Arial"/>
            </a:endParaRPr>
          </a:p>
          <a:p>
            <a:pPr indent="0" lvl="0" marL="862013"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React.createElement ( "h1", null, "Batman" ), </a:t>
            </a:r>
            <a:endParaRPr b="0" i="0" sz="1400" u="none" cap="none" strike="noStrike">
              <a:solidFill>
                <a:srgbClr val="000000"/>
              </a:solidFill>
              <a:latin typeface="Arial"/>
              <a:ea typeface="Arial"/>
              <a:cs typeface="Arial"/>
              <a:sym typeface="Arial"/>
            </a:endParaRPr>
          </a:p>
          <a:p>
            <a:pPr indent="0" lvl="0" marL="862013"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React.createElement ( "h1", null, "Iron Man" ), </a:t>
            </a:r>
            <a:endParaRPr b="0" i="0" sz="1400" u="none" cap="none" strike="noStrike">
              <a:solidFill>
                <a:srgbClr val="000000"/>
              </a:solidFill>
              <a:latin typeface="Arial"/>
              <a:ea typeface="Arial"/>
              <a:cs typeface="Arial"/>
              <a:sym typeface="Arial"/>
            </a:endParaRPr>
          </a:p>
          <a:p>
            <a:pPr indent="0" lvl="0" marL="862013"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React.createElement ( "h1", null, "Nicolas Cage" ), </a:t>
            </a:r>
            <a:endParaRPr b="0" i="0" sz="1400" u="none" cap="none" strike="noStrike">
              <a:solidFill>
                <a:srgbClr val="000000"/>
              </a:solidFill>
              <a:latin typeface="Arial"/>
              <a:ea typeface="Arial"/>
              <a:cs typeface="Arial"/>
              <a:sym typeface="Arial"/>
            </a:endParaRPr>
          </a:p>
          <a:p>
            <a:pPr indent="0" lvl="0" marL="862013"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React.createElement ( "h1", null, "Mega Man" ),</a:t>
            </a:r>
            <a:endParaRPr b="0" i="0" sz="1400" u="none" cap="none" strike="noStrike">
              <a:solidFill>
                <a:srgbClr val="000000"/>
              </a:solidFill>
              <a:latin typeface="Arial"/>
              <a:ea typeface="Arial"/>
              <a:cs typeface="Arial"/>
              <a:sym typeface="Arial"/>
            </a:endParaRPr>
          </a:p>
          <a:p>
            <a:pPr indent="0" lvl="0" marL="396875"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destination);</a:t>
            </a:r>
            <a:endParaRPr b="0" i="0" sz="1400" u="none" cap="none" strike="noStrike">
              <a:solidFill>
                <a:srgbClr val="000000"/>
              </a:solidFill>
              <a:latin typeface="Arial"/>
              <a:ea typeface="Arial"/>
              <a:cs typeface="Arial"/>
              <a:sym typeface="Arial"/>
            </a:endParaRPr>
          </a:p>
        </p:txBody>
      </p:sp>
      <p:sp>
        <p:nvSpPr>
          <p:cNvPr id="598" name="Google Shape;598;p18"/>
          <p:cNvSpPr/>
          <p:nvPr/>
        </p:nvSpPr>
        <p:spPr>
          <a:xfrm>
            <a:off x="4240213" y="4135438"/>
            <a:ext cx="490537" cy="184150"/>
          </a:xfrm>
          <a:prstGeom prst="rightArrow">
            <a:avLst>
              <a:gd fmla="val 50000" name="adj1"/>
              <a:gd fmla="val 50000" name="adj2"/>
            </a:avLst>
          </a:prstGeom>
          <a:solidFill>
            <a:srgbClr val="C55A1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99" name="Google Shape;599;p18"/>
          <p:cNvPicPr preferRelativeResize="0"/>
          <p:nvPr/>
        </p:nvPicPr>
        <p:blipFill rotWithShape="1">
          <a:blip r:embed="rId4">
            <a:alphaModFix/>
          </a:blip>
          <a:srcRect b="0" l="0" r="0" t="0"/>
          <a:stretch/>
        </p:blipFill>
        <p:spPr>
          <a:xfrm>
            <a:off x="11245850" y="6178550"/>
            <a:ext cx="685800" cy="67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descr="A close up of a logo&#10;&#10;Description automatically generated" id="130" name="Google Shape;130;p9"/>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131" name="Google Shape;131;p9"/>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132" name="Google Shape;132;p9"/>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a:t>
            </a:r>
            <a:endParaRPr b="1" i="0" sz="2400" u="none" cap="none" strike="noStrike">
              <a:solidFill>
                <a:srgbClr val="C55A11"/>
              </a:solidFill>
              <a:latin typeface="Arial"/>
              <a:ea typeface="Arial"/>
              <a:cs typeface="Arial"/>
              <a:sym typeface="Arial"/>
            </a:endParaRPr>
          </a:p>
        </p:txBody>
      </p:sp>
      <p:sp>
        <p:nvSpPr>
          <p:cNvPr id="133" name="Google Shape;133;p9"/>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134" name="Google Shape;134;p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35" name="Google Shape;135;p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36" name="Google Shape;136;p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 name="Google Shape;137;p9"/>
          <p:cNvSpPr txBox="1"/>
          <p:nvPr/>
        </p:nvSpPr>
        <p:spPr>
          <a:xfrm>
            <a:off x="168275" y="1311275"/>
            <a:ext cx="11561763" cy="5078413"/>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An open-source </a:t>
            </a:r>
            <a:r>
              <a:rPr b="1" i="0" lang="en-US" sz="2400" u="none" cap="none" strike="noStrike">
                <a:solidFill>
                  <a:schemeClr val="dk1"/>
                </a:solidFill>
                <a:latin typeface="Calibri"/>
                <a:ea typeface="Calibri"/>
                <a:cs typeface="Calibri"/>
                <a:sym typeface="Calibri"/>
              </a:rPr>
              <a:t>JavaScript library used for building user interfaces </a:t>
            </a:r>
            <a:r>
              <a:rPr b="0" i="0" lang="en-US" sz="2400" u="none" cap="none" strike="noStrike">
                <a:solidFill>
                  <a:schemeClr val="dk1"/>
                </a:solidFill>
                <a:latin typeface="Calibri"/>
                <a:ea typeface="Calibri"/>
                <a:cs typeface="Calibri"/>
                <a:sym typeface="Calibri"/>
              </a:rPr>
              <a:t>specifically for </a:t>
            </a:r>
            <a:r>
              <a:rPr b="1" i="0" lang="en-US" sz="2400" u="none" cap="none" strike="noStrike">
                <a:solidFill>
                  <a:schemeClr val="dk1"/>
                </a:solidFill>
                <a:latin typeface="Calibri"/>
                <a:ea typeface="Calibri"/>
                <a:cs typeface="Calibri"/>
                <a:sym typeface="Calibri"/>
              </a:rPr>
              <a:t>single-page applications.</a:t>
            </a:r>
            <a:endParaRPr b="0" i="0" sz="1400" u="none" cap="none" strike="noStrike">
              <a:solidFill>
                <a:srgbClr val="000000"/>
              </a:solidFill>
              <a:latin typeface="Arial"/>
              <a:ea typeface="Arial"/>
              <a:cs typeface="Arial"/>
              <a:sym typeface="Arial"/>
            </a:endParaRPr>
          </a:p>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Handles the </a:t>
            </a:r>
            <a:r>
              <a:rPr b="1" i="0" lang="en-US" sz="2400" u="none" cap="none" strike="noStrike">
                <a:solidFill>
                  <a:schemeClr val="dk1"/>
                </a:solidFill>
                <a:latin typeface="Calibri"/>
                <a:ea typeface="Calibri"/>
                <a:cs typeface="Calibri"/>
                <a:sym typeface="Calibri"/>
              </a:rPr>
              <a:t>view layer for web and mobile apps. </a:t>
            </a:r>
            <a:endParaRPr b="0" i="0" sz="1400" u="none" cap="none" strike="noStrike">
              <a:solidFill>
                <a:srgbClr val="000000"/>
              </a:solidFill>
              <a:latin typeface="Arial"/>
              <a:ea typeface="Arial"/>
              <a:cs typeface="Arial"/>
              <a:sym typeface="Arial"/>
            </a:endParaRPr>
          </a:p>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Allows developers to create </a:t>
            </a:r>
            <a:r>
              <a:rPr b="1" i="0" lang="en-US" sz="2400" u="none" cap="none" strike="noStrike">
                <a:solidFill>
                  <a:schemeClr val="dk1"/>
                </a:solidFill>
                <a:latin typeface="Calibri"/>
                <a:ea typeface="Calibri"/>
                <a:cs typeface="Calibri"/>
                <a:sym typeface="Calibri"/>
              </a:rPr>
              <a:t>large web applications that change dynamically</a:t>
            </a:r>
            <a:r>
              <a:rPr b="0" i="0" lang="en-US" sz="2400" u="none" cap="none" strike="noStrike">
                <a:solidFill>
                  <a:schemeClr val="dk1"/>
                </a:solidFill>
                <a:latin typeface="Calibri"/>
                <a:ea typeface="Calibri"/>
                <a:cs typeface="Calibri"/>
                <a:sym typeface="Calibri"/>
              </a:rPr>
              <a:t>, without the need of reloading. </a:t>
            </a:r>
            <a:endParaRPr b="0" i="0" sz="1400" u="none" cap="none" strike="noStrike">
              <a:solidFill>
                <a:srgbClr val="000000"/>
              </a:solidFill>
              <a:latin typeface="Arial"/>
              <a:ea typeface="Arial"/>
              <a:cs typeface="Arial"/>
              <a:sym typeface="Arial"/>
            </a:endParaRPr>
          </a:p>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Allows to </a:t>
            </a:r>
            <a:r>
              <a:rPr b="1" i="0" lang="en-US" sz="2400" u="none" cap="none" strike="noStrike">
                <a:solidFill>
                  <a:schemeClr val="dk1"/>
                </a:solidFill>
                <a:latin typeface="Calibri"/>
                <a:ea typeface="Calibri"/>
                <a:cs typeface="Calibri"/>
                <a:sym typeface="Calibri"/>
              </a:rPr>
              <a:t>create reusable </a:t>
            </a:r>
            <a:r>
              <a:rPr b="1" i="0" lang="en-US" sz="2400" u="none" cap="none" strike="noStrike">
                <a:solidFill>
                  <a:srgbClr val="FF0000"/>
                </a:solidFill>
                <a:latin typeface="Calibri"/>
                <a:ea typeface="Calibri"/>
                <a:cs typeface="Calibri"/>
                <a:sym typeface="Calibri"/>
              </a:rPr>
              <a:t>UI components. </a:t>
            </a:r>
            <a:endParaRPr b="0" i="0" sz="1400" u="none" cap="none" strike="noStrike">
              <a:solidFill>
                <a:srgbClr val="000000"/>
              </a:solidFill>
              <a:latin typeface="Arial"/>
              <a:ea typeface="Arial"/>
              <a:cs typeface="Arial"/>
              <a:sym typeface="Arial"/>
            </a:endParaRPr>
          </a:p>
          <a:p>
            <a:pPr indent="-234950" lvl="0" marL="234950" marR="0" rtl="0" algn="just">
              <a:lnSpc>
                <a:spcPct val="15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Works only on user interfaces </a:t>
            </a:r>
            <a:r>
              <a:rPr b="0" i="0" lang="en-US" sz="2400" u="none" cap="none" strike="noStrike">
                <a:solidFill>
                  <a:schemeClr val="dk1"/>
                </a:solidFill>
                <a:latin typeface="Calibri"/>
                <a:ea typeface="Calibri"/>
                <a:cs typeface="Calibri"/>
                <a:sym typeface="Calibri"/>
              </a:rPr>
              <a:t>in the application. </a:t>
            </a:r>
            <a:endParaRPr b="0" i="0" sz="1400" u="none" cap="none" strike="noStrike">
              <a:solidFill>
                <a:srgbClr val="000000"/>
              </a:solidFill>
              <a:latin typeface="Arial"/>
              <a:ea typeface="Arial"/>
              <a:cs typeface="Arial"/>
              <a:sym typeface="Arial"/>
            </a:endParaRPr>
          </a:p>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First created </a:t>
            </a:r>
            <a:r>
              <a:rPr b="1" i="0" lang="en-US" sz="2400" u="none" cap="none" strike="noStrike">
                <a:solidFill>
                  <a:schemeClr val="dk1"/>
                </a:solidFill>
                <a:latin typeface="Calibri"/>
                <a:ea typeface="Calibri"/>
                <a:cs typeface="Calibri"/>
                <a:sym typeface="Calibri"/>
              </a:rPr>
              <a:t>by Jordan Walke</a:t>
            </a:r>
            <a:r>
              <a:rPr b="0" i="0" lang="en-US" sz="2400" u="none" cap="none" strike="noStrike">
                <a:solidFill>
                  <a:schemeClr val="dk1"/>
                </a:solidFill>
                <a:latin typeface="Calibri"/>
                <a:ea typeface="Calibri"/>
                <a:cs typeface="Calibri"/>
                <a:sym typeface="Calibri"/>
              </a:rPr>
              <a:t>, a software engineer working for Facebook. First deployed on Facebook’s newsfeed in 2011 and on Instagram.com in 2012.</a:t>
            </a:r>
            <a:endParaRPr b="0" i="0" sz="1400" u="none" cap="none" strike="noStrike">
              <a:solidFill>
                <a:srgbClr val="000000"/>
              </a:solidFill>
              <a:latin typeface="Arial"/>
              <a:ea typeface="Arial"/>
              <a:cs typeface="Arial"/>
              <a:sym typeface="Arial"/>
            </a:endParaRPr>
          </a:p>
        </p:txBody>
      </p:sp>
      <p:pic>
        <p:nvPicPr>
          <p:cNvPr id="138" name="Google Shape;138;p9"/>
          <p:cNvPicPr preferRelativeResize="0"/>
          <p:nvPr/>
        </p:nvPicPr>
        <p:blipFill rotWithShape="1">
          <a:blip r:embed="rId4">
            <a:alphaModFix/>
          </a:blip>
          <a:srcRect b="0" l="0" r="0" t="0"/>
          <a:stretch/>
        </p:blipFill>
        <p:spPr>
          <a:xfrm>
            <a:off x="10953750" y="4681538"/>
            <a:ext cx="1117600" cy="110648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pic>
        <p:nvPicPr>
          <p:cNvPr descr="A close up of a logo&#10;&#10;Description automatically generated" id="604" name="Google Shape;604;p15"/>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605" name="Google Shape;605;p15"/>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606" name="Google Shape;606;p15"/>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React Component – Few key terms</a:t>
            </a:r>
            <a:endParaRPr b="1" i="0" sz="2400" u="none" cap="none" strike="noStrike">
              <a:solidFill>
                <a:srgbClr val="C55A11"/>
              </a:solidFill>
              <a:latin typeface="Arial"/>
              <a:ea typeface="Arial"/>
              <a:cs typeface="Arial"/>
              <a:sym typeface="Arial"/>
            </a:endParaRPr>
          </a:p>
        </p:txBody>
      </p:sp>
      <p:sp>
        <p:nvSpPr>
          <p:cNvPr id="607" name="Google Shape;607;p15"/>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608" name="Google Shape;608;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609" name="Google Shape;609;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610" name="Google Shape;610;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1" name="Google Shape;611;p15"/>
          <p:cNvSpPr txBox="1"/>
          <p:nvPr/>
        </p:nvSpPr>
        <p:spPr>
          <a:xfrm>
            <a:off x="0" y="1246188"/>
            <a:ext cx="12192000" cy="5494337"/>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Placeholder</a:t>
            </a:r>
            <a:r>
              <a:rPr b="0" i="0" lang="en-US" sz="2400" u="none" cap="none" strike="noStrike">
                <a:solidFill>
                  <a:schemeClr val="dk1"/>
                </a:solidFill>
                <a:latin typeface="Calibri"/>
                <a:ea typeface="Calibri"/>
                <a:cs typeface="Calibri"/>
                <a:sym typeface="Calibri"/>
              </a:rPr>
              <a:t>: A place  where the component will load</a:t>
            </a:r>
            <a:endParaRPr b="0" i="0" sz="1400" u="none" cap="none" strike="noStrike">
              <a:solidFill>
                <a:srgbClr val="000000"/>
              </a:solidFill>
              <a:latin typeface="Arial"/>
              <a:ea typeface="Arial"/>
              <a:cs typeface="Arial"/>
              <a:sym typeface="Arial"/>
            </a:endParaRPr>
          </a:p>
          <a:p>
            <a:pPr indent="-234950" lvl="0" marL="234950" marR="0" rtl="0" algn="just">
              <a:lnSpc>
                <a:spcPct val="15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Create component</a:t>
            </a:r>
            <a:r>
              <a:rPr b="0" i="0" lang="en-US" sz="2400" u="none" cap="none" strike="noStrike">
                <a:solidFill>
                  <a:schemeClr val="dk1"/>
                </a:solidFill>
                <a:latin typeface="Calibri"/>
                <a:ea typeface="Calibri"/>
                <a:cs typeface="Calibri"/>
                <a:sym typeface="Calibri"/>
              </a:rPr>
              <a:t>: Stateless or stateful</a:t>
            </a:r>
            <a:endParaRPr b="0" i="0" sz="2400" u="none" cap="none" strike="noStrike">
              <a:solidFill>
                <a:schemeClr val="dk1"/>
              </a:solidFill>
              <a:latin typeface="Calibri"/>
              <a:ea typeface="Calibri"/>
              <a:cs typeface="Calibri"/>
              <a:sym typeface="Calibri"/>
            </a:endParaRPr>
          </a:p>
          <a:p>
            <a:pPr indent="-234950" lvl="0" marL="234950" marR="0" rtl="0" algn="just">
              <a:lnSpc>
                <a:spcPct val="15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Call Component: ReactDOM.render() </a:t>
            </a:r>
            <a:r>
              <a:rPr b="0" i="0" lang="en-US" sz="2400" u="none" cap="none" strike="noStrike">
                <a:solidFill>
                  <a:schemeClr val="dk1"/>
                </a:solidFill>
                <a:latin typeface="Calibri"/>
                <a:ea typeface="Calibri"/>
                <a:cs typeface="Calibri"/>
                <a:sym typeface="Calibri"/>
              </a:rPr>
              <a:t>is responsible for rendering a React component. </a:t>
            </a:r>
            <a:endParaRPr b="0" i="0" sz="1400" u="none" cap="none" strike="noStrike">
              <a:solidFill>
                <a:srgbClr val="000000"/>
              </a:solidFill>
              <a:latin typeface="Arial"/>
              <a:ea typeface="Arial"/>
              <a:cs typeface="Arial"/>
              <a:sym typeface="Arial"/>
            </a:endParaRPr>
          </a:p>
          <a:p>
            <a:pPr indent="-234950" lvl="1" marL="6921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first parameter: is a component class name. </a:t>
            </a:r>
            <a:endParaRPr b="0" i="0" sz="1400" u="none" cap="none" strike="noStrike">
              <a:solidFill>
                <a:srgbClr val="000000"/>
              </a:solidFill>
              <a:latin typeface="Arial"/>
              <a:ea typeface="Arial"/>
              <a:cs typeface="Arial"/>
              <a:sym typeface="Arial"/>
            </a:endParaRPr>
          </a:p>
          <a:p>
            <a:pPr indent="-234950" lvl="1" marL="6921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Second parameter: is the destination where the component is to be rendered. </a:t>
            </a:r>
            <a:endParaRPr b="0" i="0" sz="1400" u="none" cap="none" strike="noStrike">
              <a:solidFill>
                <a:srgbClr val="000000"/>
              </a:solidFill>
              <a:latin typeface="Arial"/>
              <a:ea typeface="Arial"/>
              <a:cs typeface="Arial"/>
              <a:sym typeface="Arial"/>
            </a:endParaRPr>
          </a:p>
          <a:p>
            <a:pPr indent="-234950" lvl="1" marL="69215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In our case, we render component inside the div id=‘root’.</a:t>
            </a:r>
            <a:endParaRPr b="1" i="0" sz="2400" u="none" cap="none" strike="noStrike">
              <a:solidFill>
                <a:schemeClr val="dk1"/>
              </a:solidFill>
              <a:latin typeface="Calibri"/>
              <a:ea typeface="Calibri"/>
              <a:cs typeface="Calibri"/>
              <a:sym typeface="Calibri"/>
            </a:endParaRPr>
          </a:p>
          <a:p>
            <a:pPr indent="-234950" lvl="1" marL="6921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Example: </a:t>
            </a:r>
            <a:r>
              <a:rPr b="0" i="0" lang="en-US" sz="2200" u="none" cap="none" strike="noStrike">
                <a:solidFill>
                  <a:schemeClr val="dk1"/>
                </a:solidFill>
                <a:latin typeface="Calibri"/>
                <a:ea typeface="Calibri"/>
                <a:cs typeface="Calibri"/>
                <a:sym typeface="Calibri"/>
              </a:rPr>
              <a:t>ReactDOM.render(  </a:t>
            </a:r>
            <a:endParaRPr b="0" i="0" sz="1400" u="none" cap="none" strike="noStrike">
              <a:solidFill>
                <a:srgbClr val="000000"/>
              </a:solidFill>
              <a:latin typeface="Arial"/>
              <a:ea typeface="Arial"/>
              <a:cs typeface="Arial"/>
              <a:sym typeface="Arial"/>
            </a:endParaRPr>
          </a:p>
          <a:p>
            <a:pPr indent="-234950" lvl="1" marL="692150" marR="0" rtl="0" algn="just">
              <a:lnSpc>
                <a:spcPct val="15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                                 React.createElement(HelloClass, null, null),  </a:t>
            </a:r>
            <a:endParaRPr b="0" i="0" sz="1400" u="none" cap="none" strike="noStrike">
              <a:solidFill>
                <a:srgbClr val="000000"/>
              </a:solidFill>
              <a:latin typeface="Arial"/>
              <a:ea typeface="Arial"/>
              <a:cs typeface="Arial"/>
              <a:sym typeface="Arial"/>
            </a:endParaRPr>
          </a:p>
          <a:p>
            <a:pPr indent="-234950" lvl="1" marL="692150" marR="0" rtl="0" algn="just">
              <a:lnSpc>
                <a:spcPct val="15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                                 document.getElementById('root')); </a:t>
            </a:r>
            <a:endParaRPr b="0" i="0" sz="1400" u="none" cap="none" strike="noStrike">
              <a:solidFill>
                <a:srgbClr val="000000"/>
              </a:solidFill>
              <a:latin typeface="Arial"/>
              <a:ea typeface="Arial"/>
              <a:cs typeface="Arial"/>
              <a:sym typeface="Arial"/>
            </a:endParaRPr>
          </a:p>
          <a:p>
            <a:pPr indent="-234950" lvl="1" marL="692150" marR="0" rtl="0" algn="just">
              <a:lnSpc>
                <a:spcPct val="15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pic>
        <p:nvPicPr>
          <p:cNvPr id="612" name="Google Shape;612;p15"/>
          <p:cNvPicPr preferRelativeResize="0"/>
          <p:nvPr/>
        </p:nvPicPr>
        <p:blipFill rotWithShape="1">
          <a:blip r:embed="rId4">
            <a:alphaModFix/>
          </a:blip>
          <a:srcRect b="0" l="0" r="0" t="0"/>
          <a:stretch/>
        </p:blipFill>
        <p:spPr>
          <a:xfrm>
            <a:off x="11245850" y="6178550"/>
            <a:ext cx="685800" cy="679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pic>
        <p:nvPicPr>
          <p:cNvPr descr="A close up of a logo&#10;&#10;Description automatically generated" id="617" name="Google Shape;617;p17"/>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618" name="Google Shape;618;p17"/>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619" name="Google Shape;619;p17"/>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What is Babel?</a:t>
            </a:r>
            <a:endParaRPr b="1" i="0" sz="2400" u="none" cap="none" strike="noStrike">
              <a:solidFill>
                <a:srgbClr val="C55A11"/>
              </a:solidFill>
              <a:latin typeface="Arial"/>
              <a:ea typeface="Arial"/>
              <a:cs typeface="Arial"/>
              <a:sym typeface="Arial"/>
            </a:endParaRPr>
          </a:p>
        </p:txBody>
      </p:sp>
      <p:sp>
        <p:nvSpPr>
          <p:cNvPr id="620" name="Google Shape;620;p17"/>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621" name="Google Shape;621;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622" name="Google Shape;622;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623" name="Google Shape;623;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4" name="Google Shape;624;p17"/>
          <p:cNvSpPr txBox="1"/>
          <p:nvPr/>
        </p:nvSpPr>
        <p:spPr>
          <a:xfrm>
            <a:off x="168275" y="1311275"/>
            <a:ext cx="12023725" cy="2308225"/>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JavaScript compiler that can translate markup or programming languages into JavaScript. </a:t>
            </a:r>
            <a:endParaRPr b="0" i="0" sz="1400" u="none" cap="none" strike="noStrike">
              <a:solidFill>
                <a:srgbClr val="000000"/>
              </a:solidFill>
              <a:latin typeface="Arial"/>
              <a:ea typeface="Arial"/>
              <a:cs typeface="Arial"/>
              <a:sym typeface="Arial"/>
            </a:endParaRPr>
          </a:p>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Available for different conversions. </a:t>
            </a:r>
            <a:endParaRPr b="0" i="0" sz="1400" u="none" cap="none" strike="noStrike">
              <a:solidFill>
                <a:srgbClr val="000000"/>
              </a:solidFill>
              <a:latin typeface="Arial"/>
              <a:ea typeface="Arial"/>
              <a:cs typeface="Arial"/>
              <a:sym typeface="Arial"/>
            </a:endParaRPr>
          </a:p>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React uses Babel to convert JSX into JavaScript. </a:t>
            </a:r>
            <a:endParaRPr b="0" i="0" sz="1400" u="none" cap="none" strike="noStrike">
              <a:solidFill>
                <a:srgbClr val="000000"/>
              </a:solidFill>
              <a:latin typeface="Arial"/>
              <a:ea typeface="Arial"/>
              <a:cs typeface="Arial"/>
              <a:sym typeface="Arial"/>
            </a:endParaRPr>
          </a:p>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Please note that &lt;script type="text/babel"&gt; is needed for using Babel</a:t>
            </a:r>
            <a:endParaRPr b="1" i="0" sz="2400" u="none" cap="none" strike="noStrike">
              <a:solidFill>
                <a:schemeClr val="dk1"/>
              </a:solidFill>
              <a:latin typeface="Calibri"/>
              <a:ea typeface="Calibri"/>
              <a:cs typeface="Calibri"/>
              <a:sym typeface="Calibri"/>
            </a:endParaRPr>
          </a:p>
        </p:txBody>
      </p:sp>
      <p:pic>
        <p:nvPicPr>
          <p:cNvPr id="625" name="Google Shape;625;p17"/>
          <p:cNvPicPr preferRelativeResize="0"/>
          <p:nvPr/>
        </p:nvPicPr>
        <p:blipFill rotWithShape="1">
          <a:blip r:embed="rId4">
            <a:alphaModFix/>
          </a:blip>
          <a:srcRect b="0" l="0" r="0" t="0"/>
          <a:stretch/>
        </p:blipFill>
        <p:spPr>
          <a:xfrm>
            <a:off x="11245850" y="6178550"/>
            <a:ext cx="685800" cy="679450"/>
          </a:xfrm>
          <a:prstGeom prst="rect">
            <a:avLst/>
          </a:prstGeom>
          <a:noFill/>
          <a:ln>
            <a:noFill/>
          </a:ln>
        </p:spPr>
      </p:pic>
      <p:sp>
        <p:nvSpPr>
          <p:cNvPr id="626" name="Google Shape;626;p17"/>
          <p:cNvSpPr/>
          <p:nvPr/>
        </p:nvSpPr>
        <p:spPr>
          <a:xfrm>
            <a:off x="1736725" y="3876675"/>
            <a:ext cx="8653463" cy="189071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&lt;script type="text/babel"&gt;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ReactDOM.render(&lt;h1&gt;Welcome	to REACTJS&lt;/h1&gt;,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document.getElementById('root')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pic>
        <p:nvPicPr>
          <p:cNvPr descr="A close up of a logo&#10;&#10;Description automatically generated" id="631" name="Google Shape;631;p19"/>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632" name="Google Shape;632;p19"/>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633" name="Google Shape;633;p19"/>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Demonstration</a:t>
            </a:r>
            <a:endParaRPr b="0" i="0" sz="1400" u="none" cap="none" strike="noStrike">
              <a:solidFill>
                <a:srgbClr val="000000"/>
              </a:solidFill>
              <a:latin typeface="Arial"/>
              <a:ea typeface="Arial"/>
              <a:cs typeface="Arial"/>
              <a:sym typeface="Arial"/>
            </a:endParaRPr>
          </a:p>
        </p:txBody>
      </p:sp>
      <p:sp>
        <p:nvSpPr>
          <p:cNvPr id="634" name="Google Shape;634;p19"/>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635" name="Google Shape;635;p1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636" name="Google Shape;636;p1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637" name="Google Shape;637;p1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638" name="Google Shape;638;p19"/>
          <p:cNvPicPr preferRelativeResize="0"/>
          <p:nvPr/>
        </p:nvPicPr>
        <p:blipFill rotWithShape="1">
          <a:blip r:embed="rId4">
            <a:alphaModFix/>
          </a:blip>
          <a:srcRect b="0" l="0" r="0" t="0"/>
          <a:stretch/>
        </p:blipFill>
        <p:spPr>
          <a:xfrm>
            <a:off x="11245850" y="6178550"/>
            <a:ext cx="685800" cy="679450"/>
          </a:xfrm>
          <a:prstGeom prst="rect">
            <a:avLst/>
          </a:prstGeom>
          <a:noFill/>
          <a:ln>
            <a:noFill/>
          </a:ln>
        </p:spPr>
      </p:pic>
      <p:sp>
        <p:nvSpPr>
          <p:cNvPr id="639" name="Google Shape;639;p19"/>
          <p:cNvSpPr txBox="1"/>
          <p:nvPr/>
        </p:nvSpPr>
        <p:spPr>
          <a:xfrm>
            <a:off x="498475" y="1746250"/>
            <a:ext cx="10447338" cy="1200150"/>
          </a:xfrm>
          <a:prstGeom prst="rect">
            <a:avLst/>
          </a:prstGeom>
          <a:noFill/>
          <a:ln>
            <a:noFill/>
          </a:ln>
        </p:spPr>
        <p:txBody>
          <a:bodyPr anchorCtr="0" anchor="t" bIns="45700" lIns="91425" spcFirstLastPara="1" rIns="91425" wrap="square" tIns="45700">
            <a:spAutoFit/>
          </a:bodyPr>
          <a:lstStyle/>
          <a:p>
            <a:pPr indent="-152400" lvl="0" marL="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Using React, print welcome to REACTJS on the web page</a:t>
            </a:r>
            <a:endParaRPr b="0" i="0" sz="1400" u="none" cap="none" strike="noStrike">
              <a:solidFill>
                <a:srgbClr val="000000"/>
              </a:solidFill>
              <a:latin typeface="Arial"/>
              <a:ea typeface="Arial"/>
              <a:cs typeface="Arial"/>
              <a:sym typeface="Arial"/>
            </a:endParaRPr>
          </a:p>
          <a:p>
            <a:pPr indent="-152400" lvl="0" marL="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Use JSX and NonJSX both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cxnSp>
        <p:nvCxnSpPr>
          <p:cNvPr id="644" name="Google Shape;644;p20"/>
          <p:cNvCxnSpPr/>
          <p:nvPr/>
        </p:nvCxnSpPr>
        <p:spPr>
          <a:xfrm>
            <a:off x="5448300" y="2887663"/>
            <a:ext cx="4581525" cy="0"/>
          </a:xfrm>
          <a:prstGeom prst="straightConnector1">
            <a:avLst/>
          </a:prstGeom>
          <a:noFill/>
          <a:ln cap="flat" cmpd="sng" w="38100">
            <a:solidFill>
              <a:srgbClr val="C55A11"/>
            </a:solidFill>
            <a:prstDash val="solid"/>
            <a:miter lim="800000"/>
            <a:headEnd len="sm" w="sm" type="none"/>
            <a:tailEnd len="sm" w="sm" type="none"/>
          </a:ln>
        </p:spPr>
      </p:cxnSp>
      <p:sp>
        <p:nvSpPr>
          <p:cNvPr id="645" name="Google Shape;645;p20"/>
          <p:cNvSpPr/>
          <p:nvPr/>
        </p:nvSpPr>
        <p:spPr>
          <a:xfrm>
            <a:off x="5461000" y="40497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vinayj@pes.edu</a:t>
            </a:r>
            <a:endParaRPr b="0" i="0" sz="1400" u="none" cap="none" strike="noStrike">
              <a:solidFill>
                <a:srgbClr val="000000"/>
              </a:solidFill>
              <a:latin typeface="Arial"/>
              <a:ea typeface="Arial"/>
              <a:cs typeface="Arial"/>
              <a:sym typeface="Arial"/>
            </a:endParaRPr>
          </a:p>
        </p:txBody>
      </p:sp>
      <p:sp>
        <p:nvSpPr>
          <p:cNvPr id="646" name="Google Shape;646;p20"/>
          <p:cNvSpPr/>
          <p:nvPr/>
        </p:nvSpPr>
        <p:spPr>
          <a:xfrm>
            <a:off x="5461000" y="443706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+91 8026726622</a:t>
            </a:r>
            <a:endParaRPr b="0" i="0" sz="1400" u="none" cap="none" strike="noStrike">
              <a:solidFill>
                <a:srgbClr val="000000"/>
              </a:solidFill>
              <a:latin typeface="Arial"/>
              <a:ea typeface="Arial"/>
              <a:cs typeface="Arial"/>
              <a:sym typeface="Arial"/>
            </a:endParaRPr>
          </a:p>
        </p:txBody>
      </p:sp>
      <p:pic>
        <p:nvPicPr>
          <p:cNvPr descr="A close up of a logo&#10;&#10;Description automatically generated" id="647" name="Google Shape;647;p20"/>
          <p:cNvPicPr preferRelativeResize="0"/>
          <p:nvPr/>
        </p:nvPicPr>
        <p:blipFill rotWithShape="1">
          <a:blip r:embed="rId3">
            <a:alphaModFix/>
          </a:blip>
          <a:srcRect b="0" l="0" r="0" t="0"/>
          <a:stretch/>
        </p:blipFill>
        <p:spPr>
          <a:xfrm>
            <a:off x="2411413" y="1606550"/>
            <a:ext cx="2370137" cy="3549650"/>
          </a:xfrm>
          <a:prstGeom prst="rect">
            <a:avLst/>
          </a:prstGeom>
          <a:noFill/>
          <a:ln>
            <a:noFill/>
          </a:ln>
        </p:spPr>
      </p:pic>
      <p:sp>
        <p:nvSpPr>
          <p:cNvPr id="648" name="Google Shape;648;p20"/>
          <p:cNvSpPr/>
          <p:nvPr/>
        </p:nvSpPr>
        <p:spPr>
          <a:xfrm>
            <a:off x="5448300" y="2049463"/>
            <a:ext cx="4603750" cy="665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THANK YOU</a:t>
            </a:r>
            <a:endParaRPr b="0" i="0" sz="1800" u="none" cap="none" strike="noStrike">
              <a:solidFill>
                <a:schemeClr val="dk1"/>
              </a:solidFill>
              <a:latin typeface="Arial"/>
              <a:ea typeface="Arial"/>
              <a:cs typeface="Arial"/>
              <a:sym typeface="Arial"/>
            </a:endParaRPr>
          </a:p>
        </p:txBody>
      </p:sp>
      <p:sp>
        <p:nvSpPr>
          <p:cNvPr id="649" name="Google Shape;649;p20"/>
          <p:cNvSpPr/>
          <p:nvPr/>
        </p:nvSpPr>
        <p:spPr>
          <a:xfrm>
            <a:off x="5448300" y="3128963"/>
            <a:ext cx="7497763"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Vinay Joshi and Sindhu R Pai</a:t>
            </a:r>
            <a:endParaRPr b="0" i="0" sz="1400" u="none" cap="none" strike="noStrike">
              <a:solidFill>
                <a:srgbClr val="000000"/>
              </a:solidFill>
              <a:latin typeface="Arial"/>
              <a:ea typeface="Arial"/>
              <a:cs typeface="Arial"/>
              <a:sym typeface="Arial"/>
            </a:endParaRPr>
          </a:p>
        </p:txBody>
      </p:sp>
      <p:sp>
        <p:nvSpPr>
          <p:cNvPr id="650" name="Google Shape;650;p20"/>
          <p:cNvSpPr/>
          <p:nvPr/>
        </p:nvSpPr>
        <p:spPr>
          <a:xfrm>
            <a:off x="5448300" y="3525838"/>
            <a:ext cx="7497763"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of Computer Science and Engineering</a:t>
            </a:r>
            <a:endParaRPr b="0" i="0" sz="1400" u="none" cap="none" strike="noStrike">
              <a:solidFill>
                <a:srgbClr val="000000"/>
              </a:solidFill>
              <a:latin typeface="Arial"/>
              <a:ea typeface="Arial"/>
              <a:cs typeface="Arial"/>
              <a:sym typeface="Arial"/>
            </a:endParaRPr>
          </a:p>
        </p:txBody>
      </p:sp>
      <p:grpSp>
        <p:nvGrpSpPr>
          <p:cNvPr id="651" name="Google Shape;651;p20"/>
          <p:cNvGrpSpPr/>
          <p:nvPr/>
        </p:nvGrpSpPr>
        <p:grpSpPr>
          <a:xfrm>
            <a:off x="314325" y="349250"/>
            <a:ext cx="11517313" cy="6218238"/>
            <a:chOff x="313844" y="349466"/>
            <a:chExt cx="11518407" cy="6218388"/>
          </a:xfrm>
        </p:grpSpPr>
        <p:sp>
          <p:nvSpPr>
            <p:cNvPr id="652" name="Google Shape;652;p20"/>
            <p:cNvSpPr/>
            <p:nvPr/>
          </p:nvSpPr>
          <p:spPr>
            <a:xfrm>
              <a:off x="11786532" y="360726"/>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53" name="Google Shape;653;p20"/>
            <p:cNvSpPr/>
            <p:nvPr/>
          </p:nvSpPr>
          <p:spPr>
            <a:xfrm rot="5400000">
              <a:off x="11275944" y="-161122"/>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54" name="Google Shape;654;p20"/>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55" name="Google Shape;655;p20"/>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656" name="Google Shape;656;p20"/>
          <p:cNvSpPr/>
          <p:nvPr/>
        </p:nvSpPr>
        <p:spPr>
          <a:xfrm>
            <a:off x="5468128" y="4982158"/>
            <a:ext cx="7497763"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sindhurpai@pes.edu</a:t>
            </a:r>
            <a:endParaRPr b="0" i="0" sz="1400" u="none" cap="none" strike="noStrike">
              <a:solidFill>
                <a:srgbClr val="000000"/>
              </a:solidFill>
              <a:latin typeface="Arial"/>
              <a:ea typeface="Arial"/>
              <a:cs typeface="Arial"/>
              <a:sym typeface="Arial"/>
            </a:endParaRPr>
          </a:p>
        </p:txBody>
      </p:sp>
      <p:sp>
        <p:nvSpPr>
          <p:cNvPr id="657" name="Google Shape;657;p20"/>
          <p:cNvSpPr/>
          <p:nvPr/>
        </p:nvSpPr>
        <p:spPr>
          <a:xfrm>
            <a:off x="5495925" y="5386388"/>
            <a:ext cx="7497763"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+91 8277606459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descr="A close up of a logo&#10;&#10;Description automatically generated" id="143" name="Google Shape;143;p34"/>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144" name="Google Shape;144;p34"/>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145" name="Google Shape;145;p34"/>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a:t>
            </a:r>
            <a:endParaRPr b="1" i="0" sz="2400" u="none" cap="none" strike="noStrike">
              <a:solidFill>
                <a:srgbClr val="C55A11"/>
              </a:solidFill>
              <a:latin typeface="Arial"/>
              <a:ea typeface="Arial"/>
              <a:cs typeface="Arial"/>
              <a:sym typeface="Arial"/>
            </a:endParaRPr>
          </a:p>
        </p:txBody>
      </p:sp>
      <p:sp>
        <p:nvSpPr>
          <p:cNvPr id="146" name="Google Shape;146;p34"/>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147" name="Google Shape;147;p3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48" name="Google Shape;148;p3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49" name="Google Shape;149;p3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50" name="Google Shape;150;p34"/>
          <p:cNvPicPr preferRelativeResize="0"/>
          <p:nvPr/>
        </p:nvPicPr>
        <p:blipFill rotWithShape="1">
          <a:blip r:embed="rId4">
            <a:alphaModFix/>
          </a:blip>
          <a:srcRect b="0" l="0" r="0" t="0"/>
          <a:stretch/>
        </p:blipFill>
        <p:spPr>
          <a:xfrm>
            <a:off x="10953750" y="4681538"/>
            <a:ext cx="1117600" cy="1106487"/>
          </a:xfrm>
          <a:prstGeom prst="rect">
            <a:avLst/>
          </a:prstGeom>
          <a:noFill/>
          <a:ln>
            <a:noFill/>
          </a:ln>
        </p:spPr>
      </p:pic>
      <p:pic>
        <p:nvPicPr>
          <p:cNvPr id="151" name="Google Shape;151;p34"/>
          <p:cNvPicPr preferRelativeResize="0"/>
          <p:nvPr/>
        </p:nvPicPr>
        <p:blipFill rotWithShape="1">
          <a:blip r:embed="rId5">
            <a:alphaModFix/>
          </a:blip>
          <a:srcRect b="0" l="0" r="0" t="0"/>
          <a:stretch/>
        </p:blipFill>
        <p:spPr>
          <a:xfrm>
            <a:off x="2043404" y="1783572"/>
            <a:ext cx="8258466" cy="47136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A close up of a logo&#10;&#10;Description automatically generated" id="156" name="Google Shape;156;p35"/>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157" name="Google Shape;157;p35"/>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158" name="Google Shape;158;p35"/>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a:t>
            </a:r>
            <a:endParaRPr b="1" i="0" sz="2400" u="none" cap="none" strike="noStrike">
              <a:solidFill>
                <a:srgbClr val="C55A11"/>
              </a:solidFill>
              <a:latin typeface="Arial"/>
              <a:ea typeface="Arial"/>
              <a:cs typeface="Arial"/>
              <a:sym typeface="Arial"/>
            </a:endParaRPr>
          </a:p>
        </p:txBody>
      </p:sp>
      <p:sp>
        <p:nvSpPr>
          <p:cNvPr id="159" name="Google Shape;159;p35"/>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160" name="Google Shape;160;p3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61" name="Google Shape;161;p3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62" name="Google Shape;162;p3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63" name="Google Shape;163;p35"/>
          <p:cNvPicPr preferRelativeResize="0"/>
          <p:nvPr/>
        </p:nvPicPr>
        <p:blipFill rotWithShape="1">
          <a:blip r:embed="rId4">
            <a:alphaModFix/>
          </a:blip>
          <a:srcRect b="0" l="0" r="0" t="0"/>
          <a:stretch/>
        </p:blipFill>
        <p:spPr>
          <a:xfrm>
            <a:off x="10953750" y="4681538"/>
            <a:ext cx="1117600" cy="1106487"/>
          </a:xfrm>
          <a:prstGeom prst="rect">
            <a:avLst/>
          </a:prstGeom>
          <a:noFill/>
          <a:ln>
            <a:noFill/>
          </a:ln>
        </p:spPr>
      </p:pic>
      <p:sp>
        <p:nvSpPr>
          <p:cNvPr id="164" name="Google Shape;164;p35"/>
          <p:cNvSpPr txBox="1"/>
          <p:nvPr/>
        </p:nvSpPr>
        <p:spPr>
          <a:xfrm>
            <a:off x="702970" y="1828562"/>
            <a:ext cx="9635348" cy="440120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n-US" sz="2000" u="sng" cap="none" strike="noStrike">
                <a:solidFill>
                  <a:srgbClr val="000000"/>
                </a:solidFill>
                <a:latin typeface="Arial"/>
                <a:ea typeface="Arial"/>
                <a:cs typeface="Arial"/>
                <a:sym typeface="Arial"/>
              </a:rPr>
              <a:t>Why we use ReactJS?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000"/>
              <a:buFont typeface="Noto Sans"/>
              <a:buChar char="⮚"/>
            </a:pPr>
            <a:r>
              <a:rPr b="0" i="0" lang="en-US" sz="2000" u="none" cap="none" strike="noStrike">
                <a:solidFill>
                  <a:srgbClr val="000000"/>
                </a:solidFill>
                <a:latin typeface="Arial"/>
                <a:ea typeface="Arial"/>
                <a:cs typeface="Arial"/>
                <a:sym typeface="Arial"/>
              </a:rPr>
              <a:t>The main objective </a:t>
            </a:r>
            <a:r>
              <a:rPr b="1" i="0" lang="en-US" sz="2000" u="none" cap="none" strike="noStrike">
                <a:solidFill>
                  <a:srgbClr val="000000"/>
                </a:solidFill>
                <a:latin typeface="Arial"/>
                <a:ea typeface="Arial"/>
                <a:cs typeface="Arial"/>
                <a:sym typeface="Arial"/>
              </a:rPr>
              <a:t>of ReactJS is to develop User Interfaces (UI) that improves the speed of the apps.</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rgbClr val="000000"/>
              </a:buClr>
              <a:buSzPts val="2000"/>
              <a:buFont typeface="Noto Sans"/>
              <a:buNone/>
            </a:pPr>
            <a:r>
              <a:t/>
            </a:r>
            <a:endParaRPr b="0" i="0" sz="20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000"/>
              <a:buFont typeface="Noto Sans"/>
              <a:buChar char="⮚"/>
            </a:pPr>
            <a:r>
              <a:rPr b="0" i="0" lang="en-US" sz="2000" u="none" cap="none" strike="noStrike">
                <a:solidFill>
                  <a:srgbClr val="000000"/>
                </a:solidFill>
                <a:latin typeface="Arial"/>
                <a:ea typeface="Arial"/>
                <a:cs typeface="Arial"/>
                <a:sym typeface="Arial"/>
              </a:rPr>
              <a:t>It uses virtual DOM (JavaScript object), which improves the performance of the app. </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rgbClr val="000000"/>
              </a:buClr>
              <a:buSzPts val="2000"/>
              <a:buFont typeface="Noto Sans"/>
              <a:buNone/>
            </a:pPr>
            <a:r>
              <a:t/>
            </a:r>
            <a:endParaRPr b="0" i="0" sz="20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000"/>
              <a:buFont typeface="Noto Sans"/>
              <a:buChar char="⮚"/>
            </a:pPr>
            <a:r>
              <a:rPr b="0" i="0" lang="en-US" sz="2000" u="none" cap="none" strike="noStrike">
                <a:solidFill>
                  <a:srgbClr val="000000"/>
                </a:solidFill>
                <a:latin typeface="Arial"/>
                <a:ea typeface="Arial"/>
                <a:cs typeface="Arial"/>
                <a:sym typeface="Arial"/>
              </a:rPr>
              <a:t>The JavaScript virtual DOM is faster than the regular DOM. </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rgbClr val="000000"/>
              </a:buClr>
              <a:buSzPts val="2000"/>
              <a:buFont typeface="Noto Sans"/>
              <a:buNone/>
            </a:pPr>
            <a:r>
              <a:t/>
            </a:r>
            <a:endParaRPr b="0" i="0" sz="20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000"/>
              <a:buFont typeface="Noto Sans"/>
              <a:buChar char="⮚"/>
            </a:pPr>
            <a:r>
              <a:rPr b="0" i="0" lang="en-US" sz="2000" u="none" cap="none" strike="noStrike">
                <a:solidFill>
                  <a:srgbClr val="000000"/>
                </a:solidFill>
                <a:latin typeface="Arial"/>
                <a:ea typeface="Arial"/>
                <a:cs typeface="Arial"/>
                <a:sym typeface="Arial"/>
              </a:rPr>
              <a:t>We can use ReactJS on the client and server-side as well as with other frameworks.</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000"/>
              <a:buFont typeface="Noto Sans"/>
              <a:buChar char="⮚"/>
            </a:pPr>
            <a:r>
              <a:rPr b="0" i="0" lang="en-US" sz="2000" u="none" cap="none" strike="noStrike">
                <a:solidFill>
                  <a:srgbClr val="000000"/>
                </a:solidFill>
                <a:latin typeface="Arial"/>
                <a:ea typeface="Arial"/>
                <a:cs typeface="Arial"/>
                <a:sym typeface="Arial"/>
              </a:rPr>
              <a:t> It uses component and data patterns that improve readability and helps to maintain larger apps.</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A close up of a logo&#10;&#10;Description automatically generated" id="169" name="Google Shape;169;p36"/>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170" name="Google Shape;170;p36"/>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171" name="Google Shape;171;p36"/>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a:t>
            </a:r>
            <a:endParaRPr b="1" i="0" sz="2400" u="none" cap="none" strike="noStrike">
              <a:solidFill>
                <a:srgbClr val="C55A11"/>
              </a:solidFill>
              <a:latin typeface="Arial"/>
              <a:ea typeface="Arial"/>
              <a:cs typeface="Arial"/>
              <a:sym typeface="Arial"/>
            </a:endParaRPr>
          </a:p>
        </p:txBody>
      </p:sp>
      <p:sp>
        <p:nvSpPr>
          <p:cNvPr id="172" name="Google Shape;172;p36"/>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173" name="Google Shape;173;p3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74" name="Google Shape;174;p3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75" name="Google Shape;175;p3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76" name="Google Shape;176;p36"/>
          <p:cNvPicPr preferRelativeResize="0"/>
          <p:nvPr/>
        </p:nvPicPr>
        <p:blipFill rotWithShape="1">
          <a:blip r:embed="rId4">
            <a:alphaModFix/>
          </a:blip>
          <a:srcRect b="0" l="0" r="0" t="0"/>
          <a:stretch/>
        </p:blipFill>
        <p:spPr>
          <a:xfrm>
            <a:off x="10953750" y="4681538"/>
            <a:ext cx="1117600" cy="1106487"/>
          </a:xfrm>
          <a:prstGeom prst="rect">
            <a:avLst/>
          </a:prstGeom>
          <a:noFill/>
          <a:ln>
            <a:noFill/>
          </a:ln>
        </p:spPr>
      </p:pic>
      <p:sp>
        <p:nvSpPr>
          <p:cNvPr id="177" name="Google Shape;177;p36"/>
          <p:cNvSpPr txBox="1"/>
          <p:nvPr/>
        </p:nvSpPr>
        <p:spPr>
          <a:xfrm>
            <a:off x="913622" y="1633636"/>
            <a:ext cx="7500127"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Why learn ReactJS?</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Noto Sans"/>
              <a:buNone/>
            </a:pPr>
            <a:r>
              <a:t/>
            </a:r>
            <a:endParaRPr b="1" i="0" sz="18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Noto Sans"/>
              <a:buChar char="⮚"/>
            </a:pPr>
            <a:r>
              <a:rPr b="0" i="0" lang="en-US" sz="2000" u="none" cap="none" strike="noStrike">
                <a:solidFill>
                  <a:srgbClr val="000000"/>
                </a:solidFill>
                <a:latin typeface="Arial"/>
                <a:ea typeface="Arial"/>
                <a:cs typeface="Arial"/>
                <a:sym typeface="Arial"/>
              </a:rPr>
              <a:t>DOM is an object which is created by the browser each time a web page is loaded. </a:t>
            </a:r>
            <a:endParaRPr b="0" i="0" sz="1400" u="none" cap="none" strike="noStrike">
              <a:solidFill>
                <a:srgbClr val="000000"/>
              </a:solidFill>
              <a:latin typeface="Arial"/>
              <a:ea typeface="Arial"/>
              <a:cs typeface="Arial"/>
              <a:sym typeface="Arial"/>
            </a:endParaRPr>
          </a:p>
          <a:p>
            <a:pPr indent="-158750" lvl="0" marL="285750" marR="0" rtl="0" algn="just">
              <a:lnSpc>
                <a:spcPct val="100000"/>
              </a:lnSpc>
              <a:spcBef>
                <a:spcPts val="0"/>
              </a:spcBef>
              <a:spcAft>
                <a:spcPts val="0"/>
              </a:spcAft>
              <a:buClr>
                <a:srgbClr val="000000"/>
              </a:buClr>
              <a:buSzPts val="2000"/>
              <a:buFont typeface="Noto Sans"/>
              <a:buNone/>
            </a:pPr>
            <a:r>
              <a:t/>
            </a:r>
            <a:endParaRPr b="0" i="0" sz="20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Noto Sans"/>
              <a:buChar char="⮚"/>
            </a:pPr>
            <a:r>
              <a:rPr b="0" i="0" lang="en-US" sz="2000" u="none" cap="none" strike="noStrike">
                <a:solidFill>
                  <a:srgbClr val="000000"/>
                </a:solidFill>
                <a:latin typeface="Arial"/>
                <a:ea typeface="Arial"/>
                <a:cs typeface="Arial"/>
                <a:sym typeface="Arial"/>
              </a:rPr>
              <a:t>It dynamically adds or removes the data at the back end and when any modifications were done, then each time a new DOM is created for the same page. </a:t>
            </a:r>
            <a:endParaRPr b="0" i="0" sz="1400" u="none" cap="none" strike="noStrike">
              <a:solidFill>
                <a:srgbClr val="000000"/>
              </a:solidFill>
              <a:latin typeface="Arial"/>
              <a:ea typeface="Arial"/>
              <a:cs typeface="Arial"/>
              <a:sym typeface="Arial"/>
            </a:endParaRPr>
          </a:p>
          <a:p>
            <a:pPr indent="-158750" lvl="0" marL="285750" marR="0" rtl="0" algn="just">
              <a:lnSpc>
                <a:spcPct val="100000"/>
              </a:lnSpc>
              <a:spcBef>
                <a:spcPts val="0"/>
              </a:spcBef>
              <a:spcAft>
                <a:spcPts val="0"/>
              </a:spcAft>
              <a:buClr>
                <a:srgbClr val="000000"/>
              </a:buClr>
              <a:buSzPts val="2000"/>
              <a:buFont typeface="Noto Sans"/>
              <a:buNone/>
            </a:pPr>
            <a:r>
              <a:t/>
            </a:r>
            <a:endParaRPr b="0" i="0" sz="20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Noto Sans"/>
              <a:buChar char="⮚"/>
            </a:pPr>
            <a:r>
              <a:rPr b="0" i="0" lang="en-US" sz="2000" u="none" cap="none" strike="noStrike">
                <a:solidFill>
                  <a:srgbClr val="000000"/>
                </a:solidFill>
                <a:latin typeface="Arial"/>
                <a:ea typeface="Arial"/>
                <a:cs typeface="Arial"/>
                <a:sym typeface="Arial"/>
              </a:rPr>
              <a:t>This repeated creation of DOM makes unnecessary memory wastage and reduces the performance of the application.</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A close up of a logo&#10;&#10;Description automatically generated" id="182" name="Google Shape;182;p37"/>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183" name="Google Shape;183;p37"/>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184" name="Google Shape;184;p37"/>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a:t>
            </a:r>
            <a:endParaRPr b="1" i="0" sz="2400" u="none" cap="none" strike="noStrike">
              <a:solidFill>
                <a:srgbClr val="C55A11"/>
              </a:solidFill>
              <a:latin typeface="Arial"/>
              <a:ea typeface="Arial"/>
              <a:cs typeface="Arial"/>
              <a:sym typeface="Arial"/>
            </a:endParaRPr>
          </a:p>
        </p:txBody>
      </p:sp>
      <p:sp>
        <p:nvSpPr>
          <p:cNvPr id="185" name="Google Shape;185;p37"/>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186" name="Google Shape;186;p3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87" name="Google Shape;187;p3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88" name="Google Shape;188;p3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89" name="Google Shape;189;p37"/>
          <p:cNvPicPr preferRelativeResize="0"/>
          <p:nvPr/>
        </p:nvPicPr>
        <p:blipFill rotWithShape="1">
          <a:blip r:embed="rId4">
            <a:alphaModFix/>
          </a:blip>
          <a:srcRect b="0" l="0" r="0" t="0"/>
          <a:stretch/>
        </p:blipFill>
        <p:spPr>
          <a:xfrm>
            <a:off x="10953750" y="4681538"/>
            <a:ext cx="1117600" cy="1106487"/>
          </a:xfrm>
          <a:prstGeom prst="rect">
            <a:avLst/>
          </a:prstGeom>
          <a:noFill/>
          <a:ln>
            <a:noFill/>
          </a:ln>
        </p:spPr>
      </p:pic>
      <p:sp>
        <p:nvSpPr>
          <p:cNvPr id="190" name="Google Shape;190;p37"/>
          <p:cNvSpPr txBox="1"/>
          <p:nvPr/>
        </p:nvSpPr>
        <p:spPr>
          <a:xfrm>
            <a:off x="594827" y="1631951"/>
            <a:ext cx="8166618" cy="378565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2000"/>
              <a:buFont typeface="Noto Sans"/>
              <a:buChar char="⮚"/>
            </a:pPr>
            <a:r>
              <a:rPr b="0" i="0" lang="en-US" sz="2000" u="none" cap="none" strike="noStrike">
                <a:solidFill>
                  <a:srgbClr val="000000"/>
                </a:solidFill>
                <a:latin typeface="Arial"/>
                <a:ea typeface="Arial"/>
                <a:cs typeface="Arial"/>
                <a:sym typeface="Arial"/>
              </a:rPr>
              <a:t>Therefore, a new technology ReactJS framework invented which remove this drawback. </a:t>
            </a:r>
            <a:r>
              <a:rPr b="1" i="0" lang="en-US" sz="2000" u="none" cap="none" strike="noStrike">
                <a:solidFill>
                  <a:srgbClr val="000000"/>
                </a:solidFill>
                <a:latin typeface="Arial"/>
                <a:ea typeface="Arial"/>
                <a:cs typeface="Arial"/>
                <a:sym typeface="Arial"/>
              </a:rPr>
              <a:t>ReactJS allows you to divide your entire application into various components</a:t>
            </a:r>
            <a:r>
              <a:rPr b="0" i="0" lang="en-US" sz="2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158750" lvl="0" marL="285750" marR="0" rtl="0" algn="just">
              <a:lnSpc>
                <a:spcPct val="100000"/>
              </a:lnSpc>
              <a:spcBef>
                <a:spcPts val="0"/>
              </a:spcBef>
              <a:spcAft>
                <a:spcPts val="0"/>
              </a:spcAft>
              <a:buClr>
                <a:srgbClr val="000000"/>
              </a:buClr>
              <a:buSzPts val="2000"/>
              <a:buFont typeface="Noto Sans"/>
              <a:buNone/>
            </a:pPr>
            <a:r>
              <a:t/>
            </a:r>
            <a:endParaRPr b="0" i="0" sz="20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Noto Sans"/>
              <a:buChar char="⮚"/>
            </a:pPr>
            <a:r>
              <a:rPr b="0" i="0" lang="en-US" sz="2000" u="none" cap="none" strike="noStrike">
                <a:solidFill>
                  <a:srgbClr val="000000"/>
                </a:solidFill>
                <a:latin typeface="Arial"/>
                <a:ea typeface="Arial"/>
                <a:cs typeface="Arial"/>
                <a:sym typeface="Arial"/>
              </a:rPr>
              <a:t> ReactJS still used the same traditional data flow, but it is not directly operating on the browser's Document Object Model (DOM) immediately; </a:t>
            </a:r>
            <a:endParaRPr b="0" i="0" sz="1400" u="none" cap="none" strike="noStrike">
              <a:solidFill>
                <a:srgbClr val="000000"/>
              </a:solidFill>
              <a:latin typeface="Arial"/>
              <a:ea typeface="Arial"/>
              <a:cs typeface="Arial"/>
              <a:sym typeface="Arial"/>
            </a:endParaRPr>
          </a:p>
          <a:p>
            <a:pPr indent="-158750" lvl="0" marL="285750" marR="0" rtl="0" algn="just">
              <a:lnSpc>
                <a:spcPct val="100000"/>
              </a:lnSpc>
              <a:spcBef>
                <a:spcPts val="0"/>
              </a:spcBef>
              <a:spcAft>
                <a:spcPts val="0"/>
              </a:spcAft>
              <a:buClr>
                <a:srgbClr val="000000"/>
              </a:buClr>
              <a:buSzPts val="2000"/>
              <a:buFont typeface="Noto Sans"/>
              <a:buNone/>
            </a:pPr>
            <a:r>
              <a:t/>
            </a:r>
            <a:endParaRPr b="0" i="0" sz="20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Noto Sans"/>
              <a:buChar char="⮚"/>
            </a:pPr>
            <a:r>
              <a:rPr b="1" i="0" lang="en-US" sz="2000" u="none" cap="none" strike="noStrike">
                <a:solidFill>
                  <a:srgbClr val="000000"/>
                </a:solidFill>
                <a:latin typeface="Arial"/>
                <a:ea typeface="Arial"/>
                <a:cs typeface="Arial"/>
                <a:sym typeface="Arial"/>
              </a:rPr>
              <a:t>instead, it operates on a virtual DOM. </a:t>
            </a:r>
            <a:r>
              <a:rPr b="0" i="0" lang="en-US" sz="2000" u="none" cap="none" strike="noStrike">
                <a:solidFill>
                  <a:srgbClr val="000000"/>
                </a:solidFill>
                <a:latin typeface="Arial"/>
                <a:ea typeface="Arial"/>
                <a:cs typeface="Arial"/>
                <a:sym typeface="Arial"/>
              </a:rPr>
              <a:t>It means rather than manipulating the document in a browser after changes to our data, it resolves changes on a DOM built and run entirely in memory.</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A close up of a logo&#10;&#10;Description automatically generated" id="195" name="Google Shape;195;p38"/>
          <p:cNvPicPr preferRelativeResize="0"/>
          <p:nvPr/>
        </p:nvPicPr>
        <p:blipFill rotWithShape="1">
          <a:blip r:embed="rId3">
            <a:alphaModFix/>
          </a:blip>
          <a:srcRect b="0" l="0" r="0" t="0"/>
          <a:stretch/>
        </p:blipFill>
        <p:spPr>
          <a:xfrm>
            <a:off x="10660063" y="55563"/>
            <a:ext cx="933450" cy="1398587"/>
          </a:xfrm>
          <a:prstGeom prst="rect">
            <a:avLst/>
          </a:prstGeom>
          <a:noFill/>
          <a:ln>
            <a:noFill/>
          </a:ln>
        </p:spPr>
      </p:pic>
      <p:cxnSp>
        <p:nvCxnSpPr>
          <p:cNvPr id="196" name="Google Shape;196;p38"/>
          <p:cNvCxnSpPr/>
          <p:nvPr/>
        </p:nvCxnSpPr>
        <p:spPr>
          <a:xfrm>
            <a:off x="0" y="1233488"/>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197" name="Google Shape;197;p38"/>
          <p:cNvSpPr/>
          <p:nvPr/>
        </p:nvSpPr>
        <p:spPr>
          <a:xfrm>
            <a:off x="412750" y="652463"/>
            <a:ext cx="8001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a:t>
            </a:r>
            <a:endParaRPr b="1" i="0" sz="2400" u="none" cap="none" strike="noStrike">
              <a:solidFill>
                <a:srgbClr val="C55A11"/>
              </a:solidFill>
              <a:latin typeface="Arial"/>
              <a:ea typeface="Arial"/>
              <a:cs typeface="Arial"/>
              <a:sym typeface="Arial"/>
            </a:endParaRPr>
          </a:p>
        </p:txBody>
      </p:sp>
      <p:sp>
        <p:nvSpPr>
          <p:cNvPr id="198" name="Google Shape;198;p38"/>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descr="Hangman Game played on White board... - Aged Care Health and ..." id="199" name="Google Shape;199;p3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00" name="Google Shape;200;p3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01" name="Google Shape;201;p3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02" name="Google Shape;202;p38"/>
          <p:cNvPicPr preferRelativeResize="0"/>
          <p:nvPr/>
        </p:nvPicPr>
        <p:blipFill rotWithShape="1">
          <a:blip r:embed="rId4">
            <a:alphaModFix/>
          </a:blip>
          <a:srcRect b="0" l="0" r="0" t="0"/>
          <a:stretch/>
        </p:blipFill>
        <p:spPr>
          <a:xfrm>
            <a:off x="10953750" y="4681538"/>
            <a:ext cx="1117600" cy="1106487"/>
          </a:xfrm>
          <a:prstGeom prst="rect">
            <a:avLst/>
          </a:prstGeom>
          <a:noFill/>
          <a:ln>
            <a:noFill/>
          </a:ln>
        </p:spPr>
      </p:pic>
      <p:pic>
        <p:nvPicPr>
          <p:cNvPr id="203" name="Google Shape;203;p38"/>
          <p:cNvPicPr preferRelativeResize="0"/>
          <p:nvPr/>
        </p:nvPicPr>
        <p:blipFill rotWithShape="1">
          <a:blip r:embed="rId5">
            <a:alphaModFix/>
          </a:blip>
          <a:srcRect b="0" l="0" r="0" t="0"/>
          <a:stretch/>
        </p:blipFill>
        <p:spPr>
          <a:xfrm>
            <a:off x="2057400" y="2263775"/>
            <a:ext cx="3810000" cy="3524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2020-06-03T14:19:11Z</dcterms:created>
  <dc:creator>SINDHU</dc:creator>
</cp:coreProperties>
</file>