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8" roundtripDataSignature="AMtx7mi1OtdVfMy8zWMI6eSi+vMzfUsQ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037c571a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2037c571a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abc2ba151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13abc2ba15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037c571a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2037c571a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037c571a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12037c571a5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abc2ba15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3abc2ba15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abc2ba151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13abc2ba151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037c571a5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12037c571a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37c571a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12037c571a5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037c571a5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12037c571a5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037c571a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12037c571a5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037c571a5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12037c571a5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037c571a5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2037c571a5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abc2ba1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3abc2ba1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abc2ba15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3abc2ba15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abc2ba15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3abc2ba15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bc2ba15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3abc2ba15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abc2ba151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3abc2ba151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abc2ba15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3abc2ba151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037c571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2037c571a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781916" y="1688267"/>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Arial"/>
                <a:ea typeface="Arial"/>
                <a:cs typeface="Arial"/>
                <a:sym typeface="Arial"/>
              </a:rPr>
              <a:t>WEB TECHNOLOGIES</a:t>
            </a:r>
            <a:endParaRPr b="1" i="0" sz="3600" u="none" cap="none" strike="noStrike">
              <a:solidFill>
                <a:srgbClr val="C55A11"/>
              </a:solidFill>
              <a:latin typeface="Arial"/>
              <a:ea typeface="Arial"/>
              <a:cs typeface="Arial"/>
              <a:sym typeface="Arial"/>
            </a:endParaRPr>
          </a:p>
        </p:txBody>
      </p:sp>
      <p:sp>
        <p:nvSpPr>
          <p:cNvPr id="85" name="Google Shape;85;p1"/>
          <p:cNvSpPr/>
          <p:nvPr/>
        </p:nvSpPr>
        <p:spPr>
          <a:xfrm>
            <a:off x="4781916" y="2841955"/>
            <a:ext cx="699444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Arial"/>
                <a:ea typeface="Arial"/>
                <a:cs typeface="Arial"/>
                <a:sym typeface="Arial"/>
              </a:rPr>
              <a:t>React.JS – Components</a:t>
            </a:r>
            <a:endParaRPr b="1" i="0" sz="3600" u="none" cap="none" strike="noStrike">
              <a:solidFill>
                <a:srgbClr val="2F5496"/>
              </a:solidFill>
              <a:latin typeface="Arial"/>
              <a:ea typeface="Arial"/>
              <a:cs typeface="Arial"/>
              <a:sym typeface="Arial"/>
            </a:endParaRPr>
          </a:p>
        </p:txBody>
      </p:sp>
      <p:sp>
        <p:nvSpPr>
          <p:cNvPr id="86" name="Google Shape;86;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 Joshi</a:t>
            </a:r>
            <a:endParaRPr b="1" i="0" sz="2400" u="none" cap="none" strike="noStrike">
              <a:solidFill>
                <a:schemeClr val="dk1"/>
              </a:solidFill>
              <a:latin typeface="Arial"/>
              <a:ea typeface="Arial"/>
              <a:cs typeface="Arial"/>
              <a:sym typeface="Arial"/>
            </a:endParaRPr>
          </a:p>
        </p:txBody>
      </p:sp>
      <p:sp>
        <p:nvSpPr>
          <p:cNvPr id="87" name="Google Shape;87;p1"/>
          <p:cNvSpPr/>
          <p:nvPr/>
        </p:nvSpPr>
        <p:spPr>
          <a:xfrm>
            <a:off x="4781916" y="4813108"/>
            <a:ext cx="74972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Department of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Computer Science and Engineering</a:t>
            </a:r>
            <a:endParaRPr b="0" i="0" sz="2400" u="none" cap="none" strike="noStrike">
              <a:solidFill>
                <a:schemeClr val="dk1"/>
              </a:solidFill>
              <a:latin typeface="Arial"/>
              <a:ea typeface="Arial"/>
              <a:cs typeface="Arial"/>
              <a:sym typeface="Arial"/>
            </a:endParaRPr>
          </a:p>
        </p:txBody>
      </p:sp>
      <p:grpSp>
        <p:nvGrpSpPr>
          <p:cNvPr id="88" name="Google Shape;88;p1"/>
          <p:cNvGrpSpPr/>
          <p:nvPr/>
        </p:nvGrpSpPr>
        <p:grpSpPr>
          <a:xfrm>
            <a:off x="313844" y="5489699"/>
            <a:ext cx="1066895" cy="1078155"/>
            <a:chOff x="313844" y="5489699"/>
            <a:chExt cx="1066895" cy="1078155"/>
          </a:xfrm>
        </p:grpSpPr>
        <p:sp>
          <p:nvSpPr>
            <p:cNvPr id="89" name="Google Shape;89;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91" name="Google Shape;91;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92" name="Google Shape;92;p1"/>
          <p:cNvPicPr preferRelativeResize="0"/>
          <p:nvPr/>
        </p:nvPicPr>
        <p:blipFill rotWithShape="1">
          <a:blip r:embed="rId3">
            <a:alphaModFix/>
          </a:blip>
          <a:srcRect b="0" l="0" r="0" t="0"/>
          <a:stretch/>
        </p:blipFill>
        <p:spPr>
          <a:xfrm>
            <a:off x="1745722" y="1606241"/>
            <a:ext cx="2369218" cy="3550188"/>
          </a:xfrm>
          <a:prstGeom prst="rect">
            <a:avLst/>
          </a:prstGeom>
          <a:noFill/>
          <a:ln>
            <a:noFill/>
          </a:ln>
        </p:spPr>
      </p:pic>
      <p:grpSp>
        <p:nvGrpSpPr>
          <p:cNvPr id="93" name="Google Shape;93;p1"/>
          <p:cNvGrpSpPr/>
          <p:nvPr/>
        </p:nvGrpSpPr>
        <p:grpSpPr>
          <a:xfrm rot="10800000">
            <a:off x="10855702" y="266068"/>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A close up of a logo&#10;&#10;Description automatically generated" id="211" name="Google Shape;211;g12037c571a5_0_13"/>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12" name="Google Shape;212;g12037c571a5_0_13"/>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13" name="Google Shape;213;g12037c571a5_0_13"/>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14" name="Google Shape;214;g12037c571a5_0_13"/>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15" name="Google Shape;215;g12037c571a5_0_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16" name="Google Shape;216;g12037c571a5_0_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17" name="Google Shape;217;g12037c571a5_0_1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g12037c571a5_0_13"/>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19" name="Google Shape;219;g12037c571a5_0_13"/>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20" name="Google Shape;220;g12037c571a5_0_13"/>
          <p:cNvSpPr txBox="1"/>
          <p:nvPr/>
        </p:nvSpPr>
        <p:spPr>
          <a:xfrm>
            <a:off x="997525" y="2198250"/>
            <a:ext cx="72414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Times New Roman"/>
                <a:ea typeface="Times New Roman"/>
                <a:cs typeface="Times New Roman"/>
                <a:sym typeface="Times New Roman"/>
              </a:rPr>
              <a:t>The change in state can happen as a response to user action or system-generated events and these changes determine the behavior of the component and how it will render.</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A close up of a logo&#10;&#10;Description automatically generated" id="225" name="Google Shape;225;g13abc2ba151_0_13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26" name="Google Shape;226;g13abc2ba151_0_130"/>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27" name="Google Shape;227;g13abc2ba151_0_130"/>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28" name="Google Shape;228;g13abc2ba151_0_13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29" name="Google Shape;229;g13abc2ba151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30" name="Google Shape;230;g13abc2ba151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31" name="Google Shape;231;g13abc2ba151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g13abc2ba151_0_130"/>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33" name="Google Shape;233;g13abc2ba151_0_130"/>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34" name="Google Shape;234;g13abc2ba151_0_130"/>
          <p:cNvSpPr txBox="1"/>
          <p:nvPr/>
        </p:nvSpPr>
        <p:spPr>
          <a:xfrm>
            <a:off x="831275" y="2212875"/>
            <a:ext cx="8811600" cy="160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Arial"/>
                <a:ea typeface="Arial"/>
                <a:cs typeface="Arial"/>
                <a:sym typeface="Arial"/>
              </a:rPr>
              <a:t>Props are used to pass data from one component to another.</a:t>
            </a:r>
            <a:r>
              <a:rPr b="0" i="0" lang="en-US" sz="2300" u="none" cap="none" strike="noStrike">
                <a:solidFill>
                  <a:schemeClr val="dk1"/>
                </a:solidFill>
                <a:latin typeface="Arial"/>
                <a:ea typeface="Arial"/>
                <a:cs typeface="Arial"/>
                <a:sym typeface="Arial"/>
              </a:rPr>
              <a:t> </a:t>
            </a:r>
            <a:endParaRPr b="0"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Arial"/>
                <a:ea typeface="Arial"/>
                <a:cs typeface="Arial"/>
                <a:sym typeface="Arial"/>
              </a:rPr>
              <a:t>The state is a local data storage that is local to the component only and cannot be passed to other components</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A close up of a logo&#10;&#10;Description automatically generated" id="239" name="Google Shape;239;g12037c571a5_0_25"/>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40" name="Google Shape;240;g12037c571a5_0_25"/>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41" name="Google Shape;241;g12037c571a5_0_25"/>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 vs States</a:t>
            </a:r>
            <a:endParaRPr b="1" i="0" sz="2400" u="none" cap="none" strike="noStrike">
              <a:solidFill>
                <a:srgbClr val="C55A11"/>
              </a:solidFill>
              <a:latin typeface="Arial"/>
              <a:ea typeface="Arial"/>
              <a:cs typeface="Arial"/>
              <a:sym typeface="Arial"/>
            </a:endParaRPr>
          </a:p>
        </p:txBody>
      </p:sp>
      <p:sp>
        <p:nvSpPr>
          <p:cNvPr id="242" name="Google Shape;242;g12037c571a5_0_25"/>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43" name="Google Shape;243;g12037c571a5_0_2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44" name="Google Shape;244;g12037c571a5_0_2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45" name="Google Shape;245;g12037c571a5_0_2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g12037c571a5_0_25"/>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47" name="Google Shape;247;g12037c571a5_0_25"/>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48" name="Google Shape;248;g12037c571a5_0_25"/>
          <p:cNvSpPr txBox="1"/>
          <p:nvPr/>
        </p:nvSpPr>
        <p:spPr>
          <a:xfrm>
            <a:off x="665000" y="2370050"/>
            <a:ext cx="79998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Props are immutable i.e. once set the props cannot be changed, while State is an observable object that is to be used to hold data that may change over time and to control the behavior after each change.</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A close up of a logo&#10;&#10;Description automatically generated" id="253" name="Google Shape;253;g12037c571a5_0_46"/>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54" name="Google Shape;254;g12037c571a5_0_46"/>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55" name="Google Shape;255;g12037c571a5_0_46"/>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56" name="Google Shape;256;g12037c571a5_0_46"/>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57" name="Google Shape;257;g12037c571a5_0_4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58" name="Google Shape;258;g12037c571a5_0_4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59" name="Google Shape;259;g12037c571a5_0_4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g12037c571a5_0_46"/>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61" name="Google Shape;261;g12037c571a5_0_46"/>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62" name="Google Shape;262;g12037c571a5_0_46"/>
          <p:cNvSpPr txBox="1"/>
          <p:nvPr/>
        </p:nvSpPr>
        <p:spPr>
          <a:xfrm>
            <a:off x="757400" y="1751450"/>
            <a:ext cx="87039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State of a component should prevail throughout the lifetime, </a:t>
            </a:r>
            <a:r>
              <a:rPr b="1" i="0" lang="en-US" sz="2800" u="none" cap="none" strike="noStrike">
                <a:solidFill>
                  <a:schemeClr val="dk1"/>
                </a:solidFill>
                <a:latin typeface="Times New Roman"/>
                <a:ea typeface="Times New Roman"/>
                <a:cs typeface="Times New Roman"/>
                <a:sym typeface="Times New Roman"/>
              </a:rPr>
              <a:t>thus we must first have some initial state</a:t>
            </a:r>
            <a:r>
              <a:rPr b="0" i="0" lang="en-US" sz="2800" u="none" cap="none" strike="noStrike">
                <a:solidFill>
                  <a:schemeClr val="dk1"/>
                </a:solidFill>
                <a:latin typeface="Times New Roman"/>
                <a:ea typeface="Times New Roman"/>
                <a:cs typeface="Times New Roman"/>
                <a:sym typeface="Times New Roman"/>
              </a:rPr>
              <a:t>, to do so we should define the State in the </a:t>
            </a:r>
            <a:r>
              <a:rPr b="1" i="0" lang="en-US" sz="2800" u="none" cap="none" strike="noStrike">
                <a:solidFill>
                  <a:schemeClr val="dk1"/>
                </a:solidFill>
                <a:latin typeface="Times New Roman"/>
                <a:ea typeface="Times New Roman"/>
                <a:cs typeface="Times New Roman"/>
                <a:sym typeface="Times New Roman"/>
              </a:rPr>
              <a:t>constructor</a:t>
            </a:r>
            <a:r>
              <a:rPr b="0" i="0" lang="en-US" sz="2800" u="none" cap="none" strike="noStrike">
                <a:solidFill>
                  <a:schemeClr val="dk1"/>
                </a:solidFill>
                <a:latin typeface="Times New Roman"/>
                <a:ea typeface="Times New Roman"/>
                <a:cs typeface="Times New Roman"/>
                <a:sym typeface="Times New Roman"/>
              </a:rPr>
              <a:t> of the component’s class.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To define a state of any Class we can use the sample format below</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A close up of a logo&#10;&#10;Description automatically generated" id="267" name="Google Shape;267;g13abc2ba151_0_11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68" name="Google Shape;268;g13abc2ba151_0_11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69" name="Google Shape;269;g13abc2ba151_0_118"/>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70" name="Google Shape;270;g13abc2ba151_0_118"/>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71" name="Google Shape;271;g13abc2ba151_0_11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72" name="Google Shape;272;g13abc2ba151_0_11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73" name="Google Shape;273;g13abc2ba151_0_11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g13abc2ba151_0_118"/>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75" name="Google Shape;275;g13abc2ba151_0_118"/>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76" name="Google Shape;276;g13abc2ba151_0_118"/>
          <p:cNvSpPr txBox="1"/>
          <p:nvPr/>
        </p:nvSpPr>
        <p:spPr>
          <a:xfrm>
            <a:off x="1304975" y="2198250"/>
            <a:ext cx="701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3abc2ba151_0_118"/>
          <p:cNvSpPr txBox="1"/>
          <p:nvPr/>
        </p:nvSpPr>
        <p:spPr>
          <a:xfrm>
            <a:off x="905150" y="1751450"/>
            <a:ext cx="77955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Class MyClass extends React.Component</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constructor(props)</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super(props);</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this.state = { attribute : "value"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A close up of a logo&#10;&#10;Description automatically generated" id="282" name="Google Shape;282;g13abc2ba151_0_8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83" name="Google Shape;283;g13abc2ba151_0_8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84" name="Google Shape;284;g13abc2ba151_0_88"/>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85" name="Google Shape;285;g13abc2ba151_0_88"/>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86" name="Google Shape;286;g13abc2ba151_0_8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87" name="Google Shape;287;g13abc2ba151_0_8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88" name="Google Shape;288;g13abc2ba151_0_8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g13abc2ba151_0_88"/>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90" name="Google Shape;290;g13abc2ba151_0_88"/>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91" name="Google Shape;291;g13abc2ba151_0_88"/>
          <p:cNvSpPr txBox="1"/>
          <p:nvPr/>
        </p:nvSpPr>
        <p:spPr>
          <a:xfrm>
            <a:off x="925800" y="1851288"/>
            <a:ext cx="7334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class Car extends React.Component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constructor()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super();</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this.state = {color: "red"};</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render()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return &lt;h2&gt;I am a Car!&lt;/h2&gt;;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A close up of a logo&#10;&#10;Description automatically generated" id="296" name="Google Shape;296;g12037c571a5_0_104"/>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297" name="Google Shape;297;g12037c571a5_0_104"/>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98" name="Google Shape;298;g12037c571a5_0_104"/>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99" name="Google Shape;299;g12037c571a5_0_104"/>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00" name="Google Shape;300;g12037c571a5_0_10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01" name="Google Shape;301;g12037c571a5_0_10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02" name="Google Shape;302;g12037c571a5_0_10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g12037c571a5_0_104"/>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04" name="Google Shape;304;g12037c571a5_0_104"/>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05" name="Google Shape;305;g12037c571a5_0_104"/>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06" name="Google Shape;306;g12037c571a5_0_104"/>
          <p:cNvSpPr txBox="1"/>
          <p:nvPr/>
        </p:nvSpPr>
        <p:spPr>
          <a:xfrm>
            <a:off x="1607150" y="1970400"/>
            <a:ext cx="6539400" cy="489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class Test extends React.Component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constructor()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this.state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id: 1,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name: "test"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render()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return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&lt;div&gt;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&lt;p&gt;{this.state.id}&lt;/p&gt;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&lt;p&gt;{this.state.name}&lt;/p&gt;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&lt;/div&gt;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A close up of a logo&#10;&#10;Description automatically generated" id="311" name="Google Shape;311;g12037c571a5_0_91"/>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12" name="Google Shape;312;g12037c571a5_0_91"/>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13" name="Google Shape;313;g12037c571a5_0_91"/>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314" name="Google Shape;314;g12037c571a5_0_91"/>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15" name="Google Shape;315;g12037c571a5_0_9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16" name="Google Shape;316;g12037c571a5_0_9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17" name="Google Shape;317;g12037c571a5_0_9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g12037c571a5_0_91"/>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19" name="Google Shape;319;g12037c571a5_0_91"/>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20" name="Google Shape;320;g12037c571a5_0_91"/>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21" name="Google Shape;321;g12037c571a5_0_91"/>
          <p:cNvSpPr txBox="1"/>
          <p:nvPr/>
        </p:nvSpPr>
        <p:spPr>
          <a:xfrm>
            <a:off x="591125" y="1851300"/>
            <a:ext cx="85158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State should never be updated explicitly.</a:t>
            </a:r>
            <a:r>
              <a:rPr b="0" i="0" lang="en-US" sz="28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this.state.attribute = "new-value";</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React provides its own method setState(). setState() method takes a single parameter and expects an object which should contain the set of values to be updated.</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this.setState({attribute: "new-value"});</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A close up of a logo&#10;&#10;Description automatically generated" id="326" name="Google Shape;326;g12037c571a5_0_117"/>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27" name="Google Shape;327;g12037c571a5_0_117"/>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28" name="Google Shape;328;g12037c571a5_0_117"/>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329" name="Google Shape;329;g12037c571a5_0_117"/>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30" name="Google Shape;330;g12037c571a5_0_11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31" name="Google Shape;331;g12037c571a5_0_11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32" name="Google Shape;332;g12037c571a5_0_11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g12037c571a5_0_117"/>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34" name="Google Shape;334;g12037c571a5_0_117"/>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35" name="Google Shape;335;g12037c571a5_0_117"/>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36" name="Google Shape;336;g12037c571a5_0_117"/>
          <p:cNvSpPr txBox="1"/>
          <p:nvPr/>
        </p:nvSpPr>
        <p:spPr>
          <a:xfrm>
            <a:off x="1181100" y="2132875"/>
            <a:ext cx="7703100" cy="325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2300"/>
              <a:buFont typeface="Arial"/>
              <a:buNone/>
            </a:pPr>
            <a:r>
              <a:rPr b="1" i="0" lang="en-US" sz="2300" u="none" cap="none" strike="noStrike">
                <a:solidFill>
                  <a:schemeClr val="dk1"/>
                </a:solidFill>
                <a:latin typeface="Arial"/>
                <a:ea typeface="Arial"/>
                <a:cs typeface="Arial"/>
                <a:sym typeface="Arial"/>
              </a:rPr>
              <a:t>How do you update a component’s state?</a:t>
            </a:r>
            <a:endParaRPr b="1" i="0" sz="2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State should not be modified directly, but it can be modified with a special method called setState(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this.state.id = “2020”; // wrong</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this.setState({         // correct  </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    id: "2020"</a:t>
            </a:r>
            <a:endParaRPr b="0" i="0" sz="2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100"/>
              <a:buFont typeface="Arial"/>
              <a:buNone/>
            </a:pPr>
            <a:r>
              <a:rPr b="0" i="0" lang="en-US" sz="2100" u="none" cap="none" strike="noStrike">
                <a:solidFill>
                  <a:schemeClr val="dk1"/>
                </a:solidFill>
                <a:latin typeface="Arial"/>
                <a:ea typeface="Arial"/>
                <a:cs typeface="Arial"/>
                <a:sym typeface="Arial"/>
              </a:rPr>
              <a:t>});</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descr="A close up of a logo&#10;&#10;Description automatically generated" id="341" name="Google Shape;341;g12037c571a5_0_13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42" name="Google Shape;342;g12037c571a5_0_130"/>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43" name="Google Shape;343;g12037c571a5_0_130"/>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344" name="Google Shape;344;g12037c571a5_0_13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45" name="Google Shape;345;g12037c571a5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46" name="Google Shape;346;g12037c571a5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47" name="Google Shape;347;g12037c571a5_0_1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g12037c571a5_0_130"/>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49" name="Google Shape;349;g12037c571a5_0_130"/>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50" name="Google Shape;350;g12037c571a5_0_130"/>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51" name="Google Shape;351;g12037c571a5_0_130"/>
          <p:cNvSpPr txBox="1"/>
          <p:nvPr/>
        </p:nvSpPr>
        <p:spPr>
          <a:xfrm>
            <a:off x="1181100" y="1970400"/>
            <a:ext cx="7497300" cy="340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 change in the state happens based on user-input, triggering an event, and so on. Also, React components (with state) are rendered based on the data in the state. State holds the initial information.</a:t>
            </a:r>
            <a:endParaRPr b="0" i="0" sz="2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200"/>
              <a:buFont typeface="Arial"/>
              <a:buNone/>
            </a:pPr>
            <a:r>
              <a:rPr b="0" i="0" lang="en-US" sz="2200" u="none" cap="none" strike="noStrike">
                <a:solidFill>
                  <a:schemeClr val="dk1"/>
                </a:solidFill>
                <a:latin typeface="Arial"/>
                <a:ea typeface="Arial"/>
                <a:cs typeface="Arial"/>
                <a:sym typeface="Arial"/>
              </a:rPr>
              <a:t>So when state changes, React gets informed and immediately re-renders the DOM – </a:t>
            </a:r>
            <a:r>
              <a:rPr b="1" i="0" lang="en-US" sz="2200" u="none" cap="none" strike="noStrike">
                <a:solidFill>
                  <a:schemeClr val="dk1"/>
                </a:solidFill>
                <a:latin typeface="Arial"/>
                <a:ea typeface="Arial"/>
                <a:cs typeface="Arial"/>
                <a:sym typeface="Arial"/>
              </a:rPr>
              <a:t>not the whole DOM, but only the component with the updated state. </a:t>
            </a:r>
            <a:r>
              <a:rPr b="0" i="0" lang="en-US" sz="2200" u="none" cap="none" strike="noStrike">
                <a:solidFill>
                  <a:schemeClr val="dk1"/>
                </a:solidFill>
                <a:latin typeface="Arial"/>
                <a:ea typeface="Arial"/>
                <a:cs typeface="Arial"/>
                <a:sym typeface="Arial"/>
              </a:rPr>
              <a:t>This is one of the reasons why React is fast.</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A close up of a logo&#10;&#10;Description automatically generated" id="100" name="Google Shape;100;p2"/>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01" name="Google Shape;101;p2"/>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02" name="Google Shape;102;p2"/>
          <p:cNvSpPr/>
          <p:nvPr/>
        </p:nvSpPr>
        <p:spPr>
          <a:xfrm>
            <a:off x="413424"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a:t>
            </a:r>
            <a:endParaRPr b="1" i="0" sz="2400" u="none" cap="none" strike="noStrike">
              <a:solidFill>
                <a:srgbClr val="C55A11"/>
              </a:solidFill>
              <a:latin typeface="Arial"/>
              <a:ea typeface="Arial"/>
              <a:cs typeface="Arial"/>
              <a:sym typeface="Arial"/>
            </a:endParaRPr>
          </a:p>
        </p:txBody>
      </p:sp>
      <p:sp>
        <p:nvSpPr>
          <p:cNvPr id="103" name="Google Shape;103;p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04" name="Google Shape;104;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05" name="Google Shape;105;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06" name="Google Shape;106;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2"/>
          <p:cNvSpPr txBox="1"/>
          <p:nvPr/>
        </p:nvSpPr>
        <p:spPr>
          <a:xfrm>
            <a:off x="168274" y="1311138"/>
            <a:ext cx="9293226" cy="3970318"/>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Need for Components</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may be elements which are similar</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need to make a change will result in changes in multiple places</a:t>
            </a:r>
            <a:endParaRPr b="0" i="0" sz="1400" u="none" cap="none" strike="noStrike">
              <a:solidFill>
                <a:srgbClr val="000000"/>
              </a:solidFill>
              <a:latin typeface="Arial"/>
              <a:ea typeface="Arial"/>
              <a:cs typeface="Arial"/>
              <a:sym typeface="Arial"/>
            </a:endParaRPr>
          </a:p>
          <a:p>
            <a:pPr indent="-234950" lvl="1" marL="6921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Similar to functions, if we could write code related to the element in one place, changes can be minimized</a:t>
            </a:r>
            <a:endParaRPr b="0" i="0" sz="2400" u="none" cap="none" strike="noStrike">
              <a:solidFill>
                <a:schemeClr val="dk1"/>
              </a:solidFill>
              <a:latin typeface="Calibri"/>
              <a:ea typeface="Calibri"/>
              <a:cs typeface="Calibri"/>
              <a:sym typeface="Calibri"/>
            </a:endParaRPr>
          </a:p>
          <a:p>
            <a:pPr indent="-234950" lvl="0" marL="23495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Solution - Reusable piece of JavaScript code that output (via JSX) HTML elements</a:t>
            </a:r>
            <a:endParaRPr b="0" i="0" sz="2400" u="none" cap="none" strike="noStrike">
              <a:solidFill>
                <a:schemeClr val="dk1"/>
              </a:solidFill>
              <a:latin typeface="Calibri"/>
              <a:ea typeface="Calibri"/>
              <a:cs typeface="Calibri"/>
              <a:sym typeface="Calibri"/>
            </a:endParaRPr>
          </a:p>
        </p:txBody>
      </p:sp>
      <p:pic>
        <p:nvPicPr>
          <p:cNvPr id="108" name="Google Shape;108;p2"/>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descr="A close up of a logo&#10;&#10;Description automatically generated" id="356" name="Google Shape;356;g12037c571a5_0_181"/>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57" name="Google Shape;357;g12037c571a5_0_181"/>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58" name="Google Shape;358;g12037c571a5_0_181"/>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Introduction-Events</a:t>
            </a:r>
            <a:endParaRPr b="1" i="0" sz="2400" u="none" cap="none" strike="noStrike">
              <a:solidFill>
                <a:srgbClr val="C55A11"/>
              </a:solidFill>
              <a:latin typeface="Arial"/>
              <a:ea typeface="Arial"/>
              <a:cs typeface="Arial"/>
              <a:sym typeface="Arial"/>
            </a:endParaRPr>
          </a:p>
        </p:txBody>
      </p:sp>
      <p:sp>
        <p:nvSpPr>
          <p:cNvPr id="359" name="Google Shape;359;g12037c571a5_0_181"/>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60" name="Google Shape;360;g12037c571a5_0_18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61" name="Google Shape;361;g12037c571a5_0_18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62" name="Google Shape;362;g12037c571a5_0_18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g12037c571a5_0_181"/>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64" name="Google Shape;364;g12037c571a5_0_181"/>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65" name="Google Shape;365;g12037c571a5_0_181"/>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66" name="Google Shape;366;g12037c571a5_0_181"/>
          <p:cNvSpPr txBox="1"/>
          <p:nvPr/>
        </p:nvSpPr>
        <p:spPr>
          <a:xfrm>
            <a:off x="1181100" y="1537250"/>
            <a:ext cx="8960400" cy="4777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rgbClr val="000000"/>
                </a:solidFill>
                <a:latin typeface="Arial"/>
                <a:ea typeface="Arial"/>
                <a:cs typeface="Arial"/>
                <a:sym typeface="Arial"/>
              </a:rPr>
              <a:t>React events are written in camelCase syntax:</a:t>
            </a: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900" u="sng" cap="none" strike="noStrike">
                <a:solidFill>
                  <a:srgbClr val="000000"/>
                </a:solidFill>
                <a:latin typeface="Arial"/>
                <a:ea typeface="Arial"/>
                <a:cs typeface="Arial"/>
                <a:sym typeface="Arial"/>
              </a:rPr>
              <a:t>onClick instead of onclick.</a:t>
            </a:r>
            <a:endParaRPr b="1" i="0" sz="1900" u="sng"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rgbClr val="000000"/>
                </a:solidFill>
                <a:latin typeface="Arial"/>
                <a:ea typeface="Arial"/>
                <a:cs typeface="Arial"/>
                <a:sym typeface="Arial"/>
              </a:rPr>
              <a:t>React event handlers are written inside curly braces:</a:t>
            </a: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onClick={shoot}  instead of onClick="shoot()".</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function Football()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const shoot = () =&gt;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alert("Great Shot!");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return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&lt;button onClick={shoot}&gt;Take the shot!&lt;/button&gt;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descr="A close up of a logo&#10;&#10;Description automatically generated" id="371" name="Google Shape;371;g12037c571a5_0_16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372" name="Google Shape;372;g12037c571a5_0_16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73" name="Google Shape;373;g12037c571a5_0_168"/>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374" name="Google Shape;374;g12037c571a5_0_168"/>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375" name="Google Shape;375;g12037c571a5_0_16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76" name="Google Shape;376;g12037c571a5_0_16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377" name="Google Shape;377;g12037c571a5_0_16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g12037c571a5_0_168"/>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379" name="Google Shape;379;g12037c571a5_0_168"/>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380" name="Google Shape;380;g12037c571a5_0_168"/>
          <p:cNvSpPr txBox="1"/>
          <p:nvPr/>
        </p:nvSpPr>
        <p:spPr>
          <a:xfrm>
            <a:off x="925800" y="1851288"/>
            <a:ext cx="733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381" name="Google Shape;381;g12037c571a5_0_168"/>
          <p:cNvSpPr txBox="1"/>
          <p:nvPr/>
        </p:nvSpPr>
        <p:spPr>
          <a:xfrm>
            <a:off x="925800" y="1440875"/>
            <a:ext cx="30000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class Car extends React.Component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constructor(props)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super(props);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this.state =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brand: "Ford",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model: "Mustang",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color: "red",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year: 1964</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changeColor = () =&gt;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this.setState({color: "blue"});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382" name="Google Shape;382;g12037c571a5_0_168"/>
          <p:cNvSpPr txBox="1"/>
          <p:nvPr/>
        </p:nvSpPr>
        <p:spPr>
          <a:xfrm>
            <a:off x="6096000" y="1440875"/>
            <a:ext cx="4728900" cy="546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r</a:t>
            </a:r>
            <a:r>
              <a:rPr b="0" i="0" lang="en-US" sz="1900" u="none" cap="none" strike="noStrike">
                <a:solidFill>
                  <a:schemeClr val="dk1"/>
                </a:solidFill>
                <a:latin typeface="Arial"/>
                <a:ea typeface="Arial"/>
                <a:cs typeface="Arial"/>
                <a:sym typeface="Arial"/>
              </a:rPr>
              <a:t>ender()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return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&lt;div&gt;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&lt;h1&gt;My {this.state.brand}&lt;/h1&gt;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&lt;p&gt;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It is a {this.state.color}</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{this.state.model}</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from {this.state.year}.</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&lt;/p&gt;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&lt;button</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type="button"</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onClick={this.changeColor}</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&gt;Change color&lt;/button&gt;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&lt;/div&gt;</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t>
            </a:r>
            <a:endParaRPr b="0" i="0" sz="1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10"/>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388" name="Google Shape;388;p10"/>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vinayj@pes.edu</a:t>
            </a:r>
            <a:endParaRPr b="1" i="0" sz="2400" u="none" cap="none" strike="noStrike">
              <a:solidFill>
                <a:schemeClr val="dk1"/>
              </a:solidFill>
              <a:latin typeface="Arial"/>
              <a:ea typeface="Arial"/>
              <a:cs typeface="Arial"/>
              <a:sym typeface="Arial"/>
            </a:endParaRPr>
          </a:p>
        </p:txBody>
      </p:sp>
      <p:sp>
        <p:nvSpPr>
          <p:cNvPr id="389" name="Google Shape;389;p10"/>
          <p:cNvSpPr/>
          <p:nvPr/>
        </p:nvSpPr>
        <p:spPr>
          <a:xfrm>
            <a:off x="5460537" y="4573019"/>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+91 80 2672 6622</a:t>
            </a:r>
            <a:endParaRPr b="0" i="0" sz="2400" u="none" cap="none" strike="noStrike">
              <a:solidFill>
                <a:schemeClr val="dk1"/>
              </a:solidFill>
              <a:latin typeface="Arial"/>
              <a:ea typeface="Arial"/>
              <a:cs typeface="Arial"/>
              <a:sym typeface="Arial"/>
            </a:endParaRPr>
          </a:p>
        </p:txBody>
      </p:sp>
      <p:pic>
        <p:nvPicPr>
          <p:cNvPr descr="A close up of a logo&#10;&#10;Description automatically generated" id="390" name="Google Shape;390;p10"/>
          <p:cNvPicPr preferRelativeResize="0"/>
          <p:nvPr/>
        </p:nvPicPr>
        <p:blipFill rotWithShape="1">
          <a:blip r:embed="rId3">
            <a:alphaModFix/>
          </a:blip>
          <a:srcRect b="0" l="0" r="0" t="0"/>
          <a:stretch/>
        </p:blipFill>
        <p:spPr>
          <a:xfrm>
            <a:off x="2411974" y="1606241"/>
            <a:ext cx="2369218" cy="3550188"/>
          </a:xfrm>
          <a:prstGeom prst="rect">
            <a:avLst/>
          </a:prstGeom>
          <a:noFill/>
          <a:ln>
            <a:noFill/>
          </a:ln>
        </p:spPr>
      </p:pic>
      <p:sp>
        <p:nvSpPr>
          <p:cNvPr id="391" name="Google Shape;391;p10"/>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a:off x="5448168" y="3128242"/>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 Joshi</a:t>
            </a:r>
            <a:endParaRPr b="1" i="0" sz="2400" u="none" cap="none" strike="noStrike">
              <a:solidFill>
                <a:schemeClr val="dk1"/>
              </a:solidFill>
              <a:latin typeface="Arial"/>
              <a:ea typeface="Arial"/>
              <a:cs typeface="Arial"/>
              <a:sym typeface="Arial"/>
            </a:endParaRPr>
          </a:p>
        </p:txBody>
      </p:sp>
      <p:sp>
        <p:nvSpPr>
          <p:cNvPr id="393" name="Google Shape;393;p10"/>
          <p:cNvSpPr/>
          <p:nvPr/>
        </p:nvSpPr>
        <p:spPr>
          <a:xfrm>
            <a:off x="5448168" y="3525847"/>
            <a:ext cx="749721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Department of Computer Science and Engineering</a:t>
            </a:r>
            <a:endParaRPr b="0" i="0" sz="2200" u="none" cap="none" strike="noStrike">
              <a:solidFill>
                <a:schemeClr val="dk1"/>
              </a:solidFill>
              <a:latin typeface="Arial"/>
              <a:ea typeface="Arial"/>
              <a:cs typeface="Arial"/>
              <a:sym typeface="Arial"/>
            </a:endParaRPr>
          </a:p>
        </p:txBody>
      </p:sp>
      <p:grpSp>
        <p:nvGrpSpPr>
          <p:cNvPr id="394" name="Google Shape;394;p10"/>
          <p:cNvGrpSpPr/>
          <p:nvPr/>
        </p:nvGrpSpPr>
        <p:grpSpPr>
          <a:xfrm>
            <a:off x="313844" y="349466"/>
            <a:ext cx="11518407" cy="6218388"/>
            <a:chOff x="313844" y="349466"/>
            <a:chExt cx="11518407" cy="6218388"/>
          </a:xfrm>
        </p:grpSpPr>
        <p:sp>
          <p:nvSpPr>
            <p:cNvPr id="395" name="Google Shape;395;p10"/>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6" name="Google Shape;396;p10"/>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7" name="Google Shape;397;p10"/>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8" name="Google Shape;398;p10"/>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A close up of a logo&#10;&#10;Description automatically generated" id="113" name="Google Shape;113;g13abc2ba151_0_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14" name="Google Shape;114;g13abc2ba151_0_0"/>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15" name="Google Shape;115;g13abc2ba151_0_0"/>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16" name="Google Shape;116;g13abc2ba151_0_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17" name="Google Shape;117;g13abc2ba151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18" name="Google Shape;118;g13abc2ba151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19" name="Google Shape;119;g13abc2ba151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g13abc2ba151_0_0"/>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21" name="Google Shape;121;g13abc2ba151_0_0"/>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22" name="Google Shape;122;g13abc2ba151_0_0"/>
          <p:cNvSpPr txBox="1"/>
          <p:nvPr/>
        </p:nvSpPr>
        <p:spPr>
          <a:xfrm>
            <a:off x="886625" y="1851300"/>
            <a:ext cx="8829900" cy="459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Times New Roman"/>
                <a:ea typeface="Times New Roman"/>
                <a:cs typeface="Times New Roman"/>
                <a:sym typeface="Times New Roman"/>
              </a:rPr>
              <a:t>React allows us to pass information to a Component using something called </a:t>
            </a:r>
            <a:r>
              <a:rPr b="1" i="0" lang="en-US" sz="2300" u="none" cap="none" strike="noStrike">
                <a:solidFill>
                  <a:schemeClr val="dk1"/>
                </a:solidFill>
                <a:latin typeface="Times New Roman"/>
                <a:ea typeface="Times New Roman"/>
                <a:cs typeface="Times New Roman"/>
                <a:sym typeface="Times New Roman"/>
              </a:rPr>
              <a:t>props</a:t>
            </a:r>
            <a:r>
              <a:rPr b="0" i="0" lang="en-US" sz="2300" u="none" cap="none" strike="noStrike">
                <a:solidFill>
                  <a:schemeClr val="dk1"/>
                </a:solidFill>
                <a:latin typeface="Times New Roman"/>
                <a:ea typeface="Times New Roman"/>
                <a:cs typeface="Times New Roman"/>
                <a:sym typeface="Times New Roman"/>
              </a:rPr>
              <a:t> (stands for properties). </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Times New Roman"/>
                <a:ea typeface="Times New Roman"/>
                <a:cs typeface="Times New Roman"/>
                <a:sym typeface="Times New Roman"/>
              </a:rPr>
              <a:t>Props are basically kind of global variable or object. </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i="0" lang="en-US" sz="2300" u="none" cap="none" strike="noStrike">
                <a:solidFill>
                  <a:schemeClr val="dk1"/>
                </a:solidFill>
                <a:latin typeface="Arial"/>
                <a:ea typeface="Arial"/>
                <a:cs typeface="Arial"/>
                <a:sym typeface="Arial"/>
              </a:rPr>
              <a:t>Passing and Accessing props</a:t>
            </a:r>
            <a:endParaRPr b="1" i="0" sz="2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chemeClr val="dk1"/>
                </a:solidFill>
                <a:latin typeface="Arial"/>
                <a:ea typeface="Arial"/>
                <a:cs typeface="Arial"/>
                <a:sym typeface="Arial"/>
              </a:rPr>
              <a:t>We can pass props to any component as we declare attributes for any HTML tag. Have a look at the below code snippet: </a:t>
            </a:r>
            <a:endParaRPr b="0" i="0" sz="2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chemeClr val="dk1"/>
                </a:solidFill>
                <a:latin typeface="Arial"/>
                <a:ea typeface="Arial"/>
                <a:cs typeface="Arial"/>
                <a:sym typeface="Arial"/>
              </a:rPr>
              <a:t> </a:t>
            </a:r>
            <a:endParaRPr b="0" i="0" sz="2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chemeClr val="dk1"/>
                </a:solidFill>
                <a:latin typeface="Arial"/>
                <a:ea typeface="Arial"/>
                <a:cs typeface="Arial"/>
                <a:sym typeface="Arial"/>
              </a:rPr>
              <a:t>&lt;DemoComponent sampleProp = "HelloProp" /&gt;</a:t>
            </a:r>
            <a:endParaRPr b="0"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close up of a logo&#10;&#10;Description automatically generated" id="127" name="Google Shape;127;g13abc2ba151_0_24"/>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28" name="Google Shape;128;g13abc2ba151_0_24"/>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29" name="Google Shape;129;g13abc2ba151_0_24"/>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30" name="Google Shape;130;g13abc2ba151_0_24"/>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31" name="Google Shape;131;g13abc2ba151_0_2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32" name="Google Shape;132;g13abc2ba151_0_2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33" name="Google Shape;133;g13abc2ba151_0_2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g13abc2ba151_0_24"/>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35" name="Google Shape;135;g13abc2ba151_0_24"/>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36" name="Google Shape;136;g13abc2ba151_0_24"/>
          <p:cNvSpPr txBox="1"/>
          <p:nvPr/>
        </p:nvSpPr>
        <p:spPr>
          <a:xfrm>
            <a:off x="1089900" y="1751450"/>
            <a:ext cx="8371500" cy="503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t>
            </a:r>
            <a:r>
              <a:rPr b="0" i="0" lang="en-US" sz="2100" u="none" cap="none" strike="noStrike">
                <a:solidFill>
                  <a:srgbClr val="000000"/>
                </a:solidFill>
                <a:latin typeface="Arial"/>
                <a:ea typeface="Arial"/>
                <a:cs typeface="Arial"/>
                <a:sym typeface="Arial"/>
              </a:rPr>
              <a:t>unction DemoComponent(props){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return(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&lt;div&gt;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{/*accessing information from props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&lt;h2&gt;Hello {props.user}&lt;/h2&gt;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&lt;h3&gt;Welcome to PES&lt;/h3&gt;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&lt;/div&gt;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ReactDOM.render(</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passing props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&lt;DemoComponent user = "Harsh Agarwal" /&gt;,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document.getElementById("root")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A close up of a logo&#10;&#10;Description automatically generated" id="141" name="Google Shape;141;g13abc2ba151_0_36"/>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42" name="Google Shape;142;g13abc2ba151_0_36"/>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43" name="Google Shape;143;g13abc2ba151_0_36"/>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44" name="Google Shape;144;g13abc2ba151_0_36"/>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45" name="Google Shape;145;g13abc2ba151_0_3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46" name="Google Shape;146;g13abc2ba151_0_3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47" name="Google Shape;147;g13abc2ba151_0_3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g13abc2ba151_0_36"/>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49" name="Google Shape;149;g13abc2ba151_0_36"/>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50" name="Google Shape;150;g13abc2ba151_0_36"/>
          <p:cNvSpPr txBox="1"/>
          <p:nvPr/>
        </p:nvSpPr>
        <p:spPr>
          <a:xfrm>
            <a:off x="905150" y="1851300"/>
            <a:ext cx="76293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function Car(props)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return &lt;h2&gt;I am a { props.brand }!&lt;/h2&gt;;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function Garage()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return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&lt;&gt;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&lt;h1&gt;Who lives in my garage?&lt;/h1&gt;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&lt;Car brand="Ford" /&gt;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&lt;/&gt;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close up of a logo&#10;&#10;Description automatically generated" id="155" name="Google Shape;155;g13abc2ba151_0_48"/>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56" name="Google Shape;156;g13abc2ba151_0_4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57" name="Google Shape;157;g13abc2ba151_0_48"/>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58" name="Google Shape;158;g13abc2ba151_0_48"/>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59" name="Google Shape;159;g13abc2ba151_0_4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60" name="Google Shape;160;g13abc2ba151_0_4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61" name="Google Shape;161;g13abc2ba151_0_4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g13abc2ba151_0_48"/>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63" name="Google Shape;163;g13abc2ba151_0_48"/>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64" name="Google Shape;164;g13abc2ba151_0_48"/>
          <p:cNvSpPr txBox="1"/>
          <p:nvPr/>
        </p:nvSpPr>
        <p:spPr>
          <a:xfrm>
            <a:off x="1330050" y="1751450"/>
            <a:ext cx="7573800" cy="480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function Car(props)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return &lt;h2&gt;I am a { props.brand }!&lt;/h2&gt;;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function Garage()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const carName = "Ford";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return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&lt;&gt;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&lt;h1&gt;Who lives in my garage?&lt;/h1&gt;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&lt;Car brand={ carName } /&gt;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&lt;/&gt;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A close up of a logo&#10;&#10;Description automatically generated" id="169" name="Google Shape;169;g13abc2ba151_0_101"/>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70" name="Google Shape;170;g13abc2ba151_0_101"/>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71" name="Google Shape;171;g13abc2ba151_0_101"/>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72" name="Google Shape;172;g13abc2ba151_0_101"/>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73" name="Google Shape;173;g13abc2ba151_0_10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74" name="Google Shape;174;g13abc2ba151_0_10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75" name="Google Shape;175;g13abc2ba151_0_10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g13abc2ba151_0_101"/>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77" name="Google Shape;177;g13abc2ba151_0_101"/>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78" name="Google Shape;178;g13abc2ba151_0_101"/>
          <p:cNvSpPr txBox="1"/>
          <p:nvPr/>
        </p:nvSpPr>
        <p:spPr>
          <a:xfrm>
            <a:off x="979050" y="1970400"/>
            <a:ext cx="73338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Class based Components</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class App extends React.Component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render()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return &lt;h1&gt;hello pes&lt;/h1&gt;;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A close up of a logo&#10;&#10;Description automatically generated" id="183" name="Google Shape;183;g13abc2ba151_0_6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84" name="Google Shape;184;g13abc2ba151_0_60"/>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85" name="Google Shape;185;g13abc2ba151_0_60"/>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Introduction-Props</a:t>
            </a:r>
            <a:endParaRPr b="1" i="0" sz="2400" u="none" cap="none" strike="noStrike">
              <a:solidFill>
                <a:srgbClr val="C55A11"/>
              </a:solidFill>
              <a:latin typeface="Arial"/>
              <a:ea typeface="Arial"/>
              <a:cs typeface="Arial"/>
              <a:sym typeface="Arial"/>
            </a:endParaRPr>
          </a:p>
        </p:txBody>
      </p:sp>
      <p:sp>
        <p:nvSpPr>
          <p:cNvPr id="186" name="Google Shape;186;g13abc2ba151_0_6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187" name="Google Shape;187;g13abc2ba151_0_6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88" name="Google Shape;188;g13abc2ba151_0_6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189" name="Google Shape;189;g13abc2ba151_0_6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g13abc2ba151_0_60"/>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191" name="Google Shape;191;g13abc2ba151_0_60"/>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192" name="Google Shape;192;g13abc2ba151_0_60"/>
          <p:cNvSpPr txBox="1"/>
          <p:nvPr/>
        </p:nvSpPr>
        <p:spPr>
          <a:xfrm>
            <a:off x="849750" y="1515550"/>
            <a:ext cx="84237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Once a component is declared, it can be used in other components.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class Sample extends React.Component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render()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return &lt;h1&gt;A Computer Science Portal &lt;/h1&gt;;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class App extends React.Component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render()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return &lt;Sample /&gt;;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A close up of a logo&#10;&#10;Description automatically generated" id="197" name="Google Shape;197;g12037c571a5_0_0"/>
          <p:cNvPicPr preferRelativeResize="0"/>
          <p:nvPr/>
        </p:nvPicPr>
        <p:blipFill rotWithShape="1">
          <a:blip r:embed="rId3">
            <a:alphaModFix/>
          </a:blip>
          <a:srcRect b="0" l="0" r="0" t="0"/>
          <a:stretch/>
        </p:blipFill>
        <p:spPr>
          <a:xfrm>
            <a:off x="10660063" y="469900"/>
            <a:ext cx="933450" cy="1398588"/>
          </a:xfrm>
          <a:prstGeom prst="rect">
            <a:avLst/>
          </a:prstGeom>
          <a:noFill/>
          <a:ln>
            <a:noFill/>
          </a:ln>
        </p:spPr>
      </p:pic>
      <p:cxnSp>
        <p:nvCxnSpPr>
          <p:cNvPr id="198" name="Google Shape;198;g12037c571a5_0_0"/>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199" name="Google Shape;199;g12037c571a5_0_0"/>
          <p:cNvSpPr/>
          <p:nvPr/>
        </p:nvSpPr>
        <p:spPr>
          <a:xfrm>
            <a:off x="413424"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Introduction-States</a:t>
            </a:r>
            <a:endParaRPr b="1" i="0" sz="2400" u="none" cap="none" strike="noStrike">
              <a:solidFill>
                <a:srgbClr val="C55A11"/>
              </a:solidFill>
              <a:latin typeface="Arial"/>
              <a:ea typeface="Arial"/>
              <a:cs typeface="Arial"/>
              <a:sym typeface="Arial"/>
            </a:endParaRPr>
          </a:p>
        </p:txBody>
      </p:sp>
      <p:sp>
        <p:nvSpPr>
          <p:cNvPr id="200" name="Google Shape;200;g12037c571a5_0_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React.JS – Components</a:t>
            </a:r>
            <a:endParaRPr b="1" i="0" sz="2400" u="none" cap="none" strike="noStrike">
              <a:solidFill>
                <a:srgbClr val="2F5496"/>
              </a:solidFill>
              <a:latin typeface="Arial"/>
              <a:ea typeface="Arial"/>
              <a:cs typeface="Arial"/>
              <a:sym typeface="Arial"/>
            </a:endParaRPr>
          </a:p>
        </p:txBody>
      </p:sp>
      <p:sp>
        <p:nvSpPr>
          <p:cNvPr descr="Hangman Game played on White board... - Aged Care Health and ..." id="201" name="Google Shape;201;g12037c571a5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02" name="Google Shape;202;g12037c571a5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angman Game played on White board... - Aged Care Health and ..." id="203" name="Google Shape;203;g12037c571a5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g12037c571a5_0_0"/>
          <p:cNvSpPr txBox="1"/>
          <p:nvPr/>
        </p:nvSpPr>
        <p:spPr>
          <a:xfrm>
            <a:off x="168274" y="1311138"/>
            <a:ext cx="9293100" cy="46170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150000"/>
              </a:lnSpc>
              <a:spcBef>
                <a:spcPts val="0"/>
              </a:spcBef>
              <a:spcAft>
                <a:spcPts val="0"/>
              </a:spcAft>
              <a:buClr>
                <a:schemeClr val="dk1"/>
              </a:buClr>
              <a:buSzPts val="2400"/>
              <a:buFont typeface="Arial"/>
              <a:buChar char="•"/>
            </a:pPr>
            <a:r>
              <a:t/>
            </a:r>
            <a:endParaRPr b="0" i="0" sz="2400" u="none" cap="none" strike="noStrike">
              <a:solidFill>
                <a:schemeClr val="dk1"/>
              </a:solidFill>
              <a:latin typeface="Calibri"/>
              <a:ea typeface="Calibri"/>
              <a:cs typeface="Calibri"/>
              <a:sym typeface="Calibri"/>
            </a:endParaRPr>
          </a:p>
        </p:txBody>
      </p:sp>
      <p:pic>
        <p:nvPicPr>
          <p:cNvPr id="205" name="Google Shape;205;g12037c571a5_0_0"/>
          <p:cNvPicPr preferRelativeResize="0"/>
          <p:nvPr/>
        </p:nvPicPr>
        <p:blipFill rotWithShape="1">
          <a:blip r:embed="rId4">
            <a:alphaModFix/>
          </a:blip>
          <a:srcRect b="0" l="0" r="0" t="0"/>
          <a:stretch/>
        </p:blipFill>
        <p:spPr>
          <a:xfrm>
            <a:off x="63500" y="5679017"/>
            <a:ext cx="1117600" cy="1105958"/>
          </a:xfrm>
          <a:prstGeom prst="rect">
            <a:avLst/>
          </a:prstGeom>
          <a:noFill/>
          <a:ln>
            <a:noFill/>
          </a:ln>
        </p:spPr>
      </p:pic>
      <p:sp>
        <p:nvSpPr>
          <p:cNvPr id="206" name="Google Shape;206;g12037c571a5_0_0"/>
          <p:cNvSpPr txBox="1"/>
          <p:nvPr/>
        </p:nvSpPr>
        <p:spPr>
          <a:xfrm>
            <a:off x="886675" y="2337300"/>
            <a:ext cx="7924800" cy="35586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15000"/>
              </a:lnSpc>
              <a:spcBef>
                <a:spcPts val="120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What is State?</a:t>
            </a:r>
            <a:endParaRPr b="1" i="0" sz="2400" u="none" cap="none" strike="noStrike">
              <a:solidFill>
                <a:schemeClr val="dk1"/>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381000" lvl="0" marL="457200" marR="0" rtl="0" algn="just">
              <a:lnSpc>
                <a:spcPct val="100000"/>
              </a:lnSpc>
              <a:spcBef>
                <a:spcPts val="120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state is an instance of React Component Class can be defined as an object of a set of </a:t>
            </a:r>
            <a:r>
              <a:rPr b="1" i="0" lang="en-US" sz="2400" u="none" cap="none" strike="noStrike">
                <a:solidFill>
                  <a:schemeClr val="dk1"/>
                </a:solidFill>
                <a:latin typeface="Times New Roman"/>
                <a:ea typeface="Times New Roman"/>
                <a:cs typeface="Times New Roman"/>
                <a:sym typeface="Times New Roman"/>
              </a:rPr>
              <a:t>observable</a:t>
            </a:r>
            <a:r>
              <a:rPr b="0" i="0" lang="en-US" sz="2400" u="none" cap="none" strike="noStrike">
                <a:solidFill>
                  <a:schemeClr val="dk1"/>
                </a:solidFill>
                <a:latin typeface="Times New Roman"/>
                <a:ea typeface="Times New Roman"/>
                <a:cs typeface="Times New Roman"/>
                <a:sym typeface="Times New Roman"/>
              </a:rPr>
              <a:t> properties that control the behavior of the component. In other words, the State of a component is an object that holds some information that may change over the lifetime of the component</a:t>
            </a:r>
            <a:endParaRPr b="0" i="0" sz="2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cp:coreProperties>
</file>