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9" r:id="rId2"/>
    <p:sldId id="478" r:id="rId3"/>
    <p:sldId id="410" r:id="rId4"/>
    <p:sldId id="412" r:id="rId5"/>
    <p:sldId id="485" r:id="rId6"/>
    <p:sldId id="499" r:id="rId7"/>
    <p:sldId id="411" r:id="rId8"/>
    <p:sldId id="413" r:id="rId9"/>
    <p:sldId id="414" r:id="rId10"/>
    <p:sldId id="400" r:id="rId1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9040F-C9EF-4070-840F-53C9C8E61983}" type="datetimeFigureOut">
              <a:rPr lang="en-IN"/>
              <a:pPr>
                <a:defRPr/>
              </a:pPr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3F90C-99F3-45B9-8584-9E68663DC7C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220FA-3068-4ACE-AC27-FCBD7569BE71}" type="datetimeFigureOut">
              <a:rPr lang="en-IN"/>
              <a:pPr>
                <a:defRPr/>
              </a:pPr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417A2-56C1-4B0E-BD4A-6A59DC735F5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B677B-DF13-4D53-9C32-7FABF25E2DB4}" type="datetimeFigureOut">
              <a:rPr lang="en-IN"/>
              <a:pPr>
                <a:defRPr/>
              </a:pPr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B8503-5990-4662-8F3C-721D621E844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97C49-12D4-46B1-A098-1AA686F44B25}" type="datetimeFigureOut">
              <a:rPr lang="en-IN"/>
              <a:pPr>
                <a:defRPr/>
              </a:pPr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47084-D8B5-4294-8225-F5812058427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E4CDE-93BE-48F4-BDC8-74A8178A6F42}" type="datetimeFigureOut">
              <a:rPr lang="en-IN"/>
              <a:pPr>
                <a:defRPr/>
              </a:pPr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0D941-A77A-4A09-BC59-A5CDB17AD5A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C1D85-0D53-45A9-AE8D-90D2DAAFFE32}" type="datetimeFigureOut">
              <a:rPr lang="en-IN"/>
              <a:pPr>
                <a:defRPr/>
              </a:pPr>
              <a:t>28-09-2021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692434-35DD-43A4-819E-AA32E372EDD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21939-1775-412E-9768-3AB443BAEB32}" type="datetimeFigureOut">
              <a:rPr lang="en-IN"/>
              <a:pPr>
                <a:defRPr/>
              </a:pPr>
              <a:t>28-09-2021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EEA7F-52D9-44FF-87D8-06A1D93DCA6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BAAA8-EFAD-460A-84FD-8A9B627D2653}" type="datetimeFigureOut">
              <a:rPr lang="en-IN"/>
              <a:pPr>
                <a:defRPr/>
              </a:pPr>
              <a:t>28-09-2021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D65CA-1B07-4C62-9EB5-8DB492B51A7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78ED7-D930-4259-8366-E3B4A7F2B3B9}" type="datetimeFigureOut">
              <a:rPr lang="en-IN"/>
              <a:pPr>
                <a:defRPr/>
              </a:pPr>
              <a:t>28-09-2021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C2445-B2AA-478F-ACB7-99674F38534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D8D24-FC74-40F2-8F97-16395EA0E9EE}" type="datetimeFigureOut">
              <a:rPr lang="en-IN"/>
              <a:pPr>
                <a:defRPr/>
              </a:pPr>
              <a:t>28-09-2021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6EA0F-E3DC-4B7D-8085-751A2E3E409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15CFC-B6F1-42ED-A148-A37AD68248C0}" type="datetimeFigureOut">
              <a:rPr lang="en-IN"/>
              <a:pPr>
                <a:defRPr/>
              </a:pPr>
              <a:t>28-09-2021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760C0-779F-4A01-A8DB-5CEFDD6757C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A8EBA73-84C3-4682-8F30-5687945AA9D8}" type="datetimeFigureOut">
              <a:rPr lang="en-IN"/>
              <a:pPr>
                <a:defRPr/>
              </a:pPr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5B7D9A1-6637-4FBD-B214-1D569A210FC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WEB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781916" y="2731115"/>
            <a:ext cx="6994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Single Page Applications &amp;</a:t>
            </a: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Asynchronous Communication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Vinay</a:t>
            </a:r>
            <a:r>
              <a:rPr lang="en-US" sz="2400" b="1" dirty="0"/>
              <a:t> Joshi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</a:p>
          <a:p>
            <a:r>
              <a:rPr lang="en-US" sz="2400" dirty="0"/>
              <a:t>Computer Science and Engineering</a:t>
            </a:r>
            <a:endParaRPr lang="en-IN" sz="2400" dirty="0"/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3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vinayj@pes.edu</a:t>
            </a:r>
            <a:endParaRPr lang="en-IN" sz="24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+91 80 2672 6622</a:t>
            </a:r>
            <a:endParaRPr lang="en-IN" sz="2400" dirty="0"/>
          </a:p>
        </p:txBody>
      </p:sp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Vinay</a:t>
            </a:r>
            <a:r>
              <a:rPr lang="en-US" sz="2400" b="1" dirty="0"/>
              <a:t> Joshi</a:t>
            </a:r>
            <a:endParaRPr lang="en-IN" sz="24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Department of Computer Science and Engineering</a:t>
            </a:r>
            <a:endParaRPr lang="en-IN" sz="2200" dirty="0"/>
          </a:p>
        </p:txBody>
      </p:sp>
      <p:grpSp>
        <p:nvGrpSpPr>
          <p:cNvPr id="2" name="Group 30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666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1" dirty="0">
                <a:solidFill>
                  <a:srgbClr val="D46112"/>
                </a:solidFill>
              </a:rPr>
              <a:t>AJAX</a:t>
            </a:r>
            <a:endParaRPr kumimoji="0" lang="en-IN" sz="2400" b="1" i="0" strike="noStrike" kern="1200" cap="none" spc="0" normalizeH="0" baseline="0" noProof="0" dirty="0">
              <a:ln>
                <a:noFill/>
              </a:ln>
              <a:solidFill>
                <a:srgbClr val="D46112"/>
              </a:solidFill>
              <a:effectLst/>
              <a:uLnTx/>
              <a:uFillTx/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8A6AEA-6D26-4E5C-8FFF-6427045955F3}"/>
              </a:ext>
            </a:extLst>
          </p:cNvPr>
          <p:cNvSpPr txBox="1"/>
          <p:nvPr/>
        </p:nvSpPr>
        <p:spPr>
          <a:xfrm>
            <a:off x="371475" y="1169194"/>
            <a:ext cx="9658696" cy="2124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</a:t>
            </a:r>
            <a:r>
              <a:rPr lang="en-IN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synchronous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request blocks the client until operation completes i.e. browser is unresponsive. In such case,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engine of the browser is blocked.</a:t>
            </a:r>
          </a:p>
          <a:p>
            <a:pPr algn="just">
              <a:lnSpc>
                <a:spcPct val="150000"/>
              </a:lnSpc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</a:t>
            </a:r>
            <a:r>
              <a:rPr lang="en-IN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asynchronous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request doesn’t block the client i.e. browser is responsive. At that time, user can perform another operations also. In such case,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engine of the browser is not blocked.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625C4D-FFD9-4F38-801C-233A81A1A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194" y="3686981"/>
            <a:ext cx="5091319" cy="29612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225A3C-81E7-4BEE-AF7A-A971B4068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28" y="3564699"/>
            <a:ext cx="5515390" cy="32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44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Introduction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Single Page Applications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199" y="1775983"/>
            <a:ext cx="86313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>
                <a:latin typeface="+mn-lt"/>
              </a:rPr>
              <a:t>Instead of the default method of the browser loading entire new pages, a single-page application (SPA) interacts with the web browser by dynamically </a:t>
            </a:r>
            <a:r>
              <a:rPr lang="en-GB" altLang="en-US" sz="2400" b="1" dirty="0">
                <a:latin typeface="+mn-lt"/>
              </a:rPr>
              <a:t>rewriting the current web page with new data </a:t>
            </a:r>
            <a:r>
              <a:rPr lang="en-GB" altLang="en-US" sz="2400" dirty="0">
                <a:latin typeface="+mn-lt"/>
              </a:rPr>
              <a:t>from the web server</a:t>
            </a: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>
                <a:latin typeface="+mn-lt"/>
              </a:rPr>
              <a:t>Resources are dynamically loaded and added to the page as necessary, usually in response to user actions</a:t>
            </a: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>
                <a:latin typeface="+mn-lt"/>
              </a:rPr>
              <a:t>The page does not reload at any point in the process, nor does it transfer control to another page</a:t>
            </a: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sz="2400" dirty="0">
              <a:latin typeface="+mn-lt"/>
            </a:endParaRP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>
                <a:latin typeface="+mn-lt"/>
              </a:rPr>
              <a:t>Can be built using</a:t>
            </a:r>
          </a:p>
          <a:p>
            <a:pPr marL="803275" lvl="1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>
                <a:latin typeface="+mn-lt"/>
              </a:rPr>
              <a:t>AJAX</a:t>
            </a:r>
          </a:p>
          <a:p>
            <a:pPr marL="803275" lvl="1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>
                <a:latin typeface="+mn-lt"/>
              </a:rPr>
              <a:t>Frameworks like </a:t>
            </a:r>
            <a:r>
              <a:rPr lang="en-US" altLang="en-US" sz="2400" dirty="0" err="1">
                <a:latin typeface="+mn-lt"/>
              </a:rPr>
              <a:t>ReactJS</a:t>
            </a:r>
            <a:r>
              <a:rPr lang="en-US" altLang="en-US" sz="2400" dirty="0">
                <a:latin typeface="+mn-lt"/>
              </a:rPr>
              <a:t>, </a:t>
            </a:r>
            <a:r>
              <a:rPr lang="en-US" altLang="en-US" sz="2400" dirty="0" err="1">
                <a:latin typeface="+mn-lt"/>
              </a:rPr>
              <a:t>AngularJS</a:t>
            </a: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AJAX(</a:t>
            </a:r>
            <a:r>
              <a:rPr lang="en-IN" sz="2400" b="1" dirty="0">
                <a:latin typeface="+mn-lt"/>
                <a:cs typeface="+mn-cs"/>
              </a:rPr>
              <a:t>A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synchronous </a:t>
            </a:r>
            <a:r>
              <a:rPr lang="en-IN" sz="2400" b="1" dirty="0">
                <a:latin typeface="+mn-lt"/>
                <a:cs typeface="+mn-cs"/>
              </a:rPr>
              <a:t>J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avaScript </a:t>
            </a:r>
            <a:r>
              <a:rPr lang="en-IN" sz="2400" b="1" dirty="0">
                <a:latin typeface="+mn-lt"/>
                <a:cs typeface="+mn-cs"/>
              </a:rPr>
              <a:t>A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nd </a:t>
            </a:r>
            <a:r>
              <a:rPr lang="en-IN" sz="2400" b="1" dirty="0">
                <a:latin typeface="+mn-lt"/>
                <a:cs typeface="+mn-cs"/>
              </a:rPr>
              <a:t>X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ML)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Asynchronous Communication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199" y="1775983"/>
            <a:ext cx="86313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>
                <a:latin typeface="+mn-lt"/>
              </a:rPr>
              <a:t>Traditional web applications, upon request  from user like clicking a link or submitting a form, a new page  is loaded with requested resources</a:t>
            </a: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>
                <a:latin typeface="+mn-lt"/>
              </a:rPr>
              <a:t>Asynchronous applications, upon user action, updates a part of the page without reloading the entire page</a:t>
            </a: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>
                <a:latin typeface="+mn-lt"/>
              </a:rPr>
              <a:t>Approaches include</a:t>
            </a:r>
          </a:p>
          <a:p>
            <a:pPr marL="803275" lvl="1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>
                <a:latin typeface="+mn-lt"/>
              </a:rPr>
              <a:t>Setting </a:t>
            </a:r>
            <a:r>
              <a:rPr lang="en-US" altLang="en-US" sz="2400" dirty="0" err="1">
                <a:latin typeface="+mn-lt"/>
              </a:rPr>
              <a:t>src</a:t>
            </a:r>
            <a:r>
              <a:rPr lang="en-US" altLang="en-US" sz="2400" dirty="0">
                <a:latin typeface="+mn-lt"/>
              </a:rPr>
              <a:t> property of </a:t>
            </a:r>
            <a:r>
              <a:rPr lang="en-US" altLang="en-US" sz="2400" dirty="0" err="1">
                <a:latin typeface="+mn-lt"/>
              </a:rPr>
              <a:t>iFrame</a:t>
            </a:r>
            <a:r>
              <a:rPr lang="en-US" altLang="en-US" sz="2400" dirty="0">
                <a:latin typeface="+mn-lt"/>
              </a:rPr>
              <a:t> or </a:t>
            </a:r>
            <a:r>
              <a:rPr lang="en-US" altLang="en-US" sz="2400" dirty="0" err="1">
                <a:latin typeface="+mn-lt"/>
              </a:rPr>
              <a:t>img</a:t>
            </a:r>
            <a:r>
              <a:rPr lang="en-US" altLang="en-US" sz="2400" dirty="0">
                <a:latin typeface="+mn-lt"/>
              </a:rPr>
              <a:t> element</a:t>
            </a:r>
          </a:p>
          <a:p>
            <a:pPr marL="803275" lvl="1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>
                <a:latin typeface="+mn-lt"/>
              </a:rPr>
              <a:t>A more elegant and complete approach  is use of XHR or </a:t>
            </a:r>
            <a:r>
              <a:rPr lang="en-US" altLang="en-US" sz="2400" dirty="0" err="1">
                <a:latin typeface="+mn-lt"/>
              </a:rPr>
              <a:t>XMLHttpRequest</a:t>
            </a:r>
            <a:r>
              <a:rPr lang="en-US" altLang="en-US" sz="2400" dirty="0">
                <a:latin typeface="+mn-lt"/>
              </a:rPr>
              <a:t>  object</a:t>
            </a: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sz="2400" dirty="0">
              <a:latin typeface="+mn-lt"/>
            </a:endParaRP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>
                <a:latin typeface="+mn-lt"/>
              </a:rPr>
              <a:t>First create an XHR object using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>
                <a:latin typeface="+mn-lt"/>
              </a:rPr>
              <a:t>		</a:t>
            </a:r>
            <a:r>
              <a:rPr lang="en-US" altLang="en-US" sz="2400" b="1" dirty="0" err="1">
                <a:latin typeface="+mn-lt"/>
              </a:rPr>
              <a:t>var</a:t>
            </a:r>
            <a:r>
              <a:rPr lang="en-US" altLang="en-US" sz="2400" b="1" dirty="0">
                <a:latin typeface="+mn-lt"/>
              </a:rPr>
              <a:t> </a:t>
            </a:r>
            <a:r>
              <a:rPr lang="en-US" altLang="en-US" sz="2400" b="1" dirty="0" err="1">
                <a:latin typeface="+mn-lt"/>
              </a:rPr>
              <a:t>xhr</a:t>
            </a:r>
            <a:r>
              <a:rPr lang="en-US" altLang="en-US" sz="2400" b="1" dirty="0">
                <a:latin typeface="+mn-lt"/>
              </a:rPr>
              <a:t> = new </a:t>
            </a:r>
            <a:r>
              <a:rPr lang="en-US" altLang="en-US" sz="2400" b="1" dirty="0" err="1">
                <a:latin typeface="+mn-lt"/>
              </a:rPr>
              <a:t>XMLHttpRequest</a:t>
            </a:r>
            <a:r>
              <a:rPr lang="en-US" altLang="en-US" sz="2400" b="1" dirty="0">
                <a:latin typeface="+mn-lt"/>
              </a:rPr>
              <a:t>();</a:t>
            </a:r>
            <a:endParaRPr lang="en-GB" altLang="en-US" sz="2400" b="1" dirty="0">
              <a:latin typeface="+mn-lt"/>
            </a:endParaRPr>
          </a:p>
        </p:txBody>
      </p:sp>
      <p:sp>
        <p:nvSpPr>
          <p:cNvPr id="8194" name="AutoShape 2" descr="Jquery is Amazing! - Galitein Technologies"/>
          <p:cNvSpPr>
            <a:spLocks noChangeAspect="1" noChangeArrowheads="1"/>
          </p:cNvSpPr>
          <p:nvPr/>
        </p:nvSpPr>
        <p:spPr bwMode="auto">
          <a:xfrm>
            <a:off x="155575" y="-509588"/>
            <a:ext cx="1800225" cy="1076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1" dirty="0">
                <a:solidFill>
                  <a:srgbClr val="D46112"/>
                </a:solidFill>
              </a:rPr>
              <a:t>AJAX- XHR</a:t>
            </a:r>
            <a:endParaRPr kumimoji="0" lang="en-IN" sz="2400" b="1" i="0" strike="noStrike" kern="1200" cap="none" spc="0" normalizeH="0" baseline="0" noProof="0" dirty="0">
              <a:ln>
                <a:noFill/>
              </a:ln>
              <a:solidFill>
                <a:srgbClr val="D46112"/>
              </a:solidFill>
              <a:effectLst/>
              <a:uLnTx/>
              <a:uFillTx/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jQuery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80E91A-EC58-4D0A-9F47-8E132602FD8C}"/>
              </a:ext>
            </a:extLst>
          </p:cNvPr>
          <p:cNvSpPr txBox="1"/>
          <p:nvPr/>
        </p:nvSpPr>
        <p:spPr>
          <a:xfrm>
            <a:off x="371474" y="1514475"/>
            <a:ext cx="951464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+mn-lt"/>
              </a:rPr>
              <a:t>An object of </a:t>
            </a:r>
            <a:r>
              <a:rPr lang="en-IN" sz="2400" dirty="0" err="1">
                <a:latin typeface="+mn-lt"/>
              </a:rPr>
              <a:t>XMLHttpRequest</a:t>
            </a:r>
            <a:r>
              <a:rPr lang="en-IN" sz="2400" dirty="0">
                <a:latin typeface="+mn-lt"/>
              </a:rPr>
              <a:t> is used for asynchronous communication between client and server.</a:t>
            </a:r>
          </a:p>
          <a:p>
            <a:endParaRPr lang="en-IN" sz="2400" dirty="0">
              <a:latin typeface="+mn-lt"/>
            </a:endParaRPr>
          </a:p>
          <a:p>
            <a:pPr algn="just"/>
            <a:r>
              <a:rPr lang="en-IN" sz="2400" b="0" i="0" dirty="0" err="1">
                <a:solidFill>
                  <a:srgbClr val="FF0000"/>
                </a:solidFill>
                <a:effectLst/>
                <a:latin typeface="+mn-lt"/>
              </a:rPr>
              <a:t>XMLHttpRequest</a:t>
            </a:r>
            <a:r>
              <a:rPr lang="en-IN" sz="2400" b="0" i="0" dirty="0">
                <a:solidFill>
                  <a:srgbClr val="FF0000"/>
                </a:solidFill>
                <a:effectLst/>
                <a:latin typeface="+mn-lt"/>
              </a:rPr>
              <a:t> object plays a important role.</a:t>
            </a:r>
          </a:p>
          <a:p>
            <a:pPr algn="just"/>
            <a:endParaRPr lang="en-IN" sz="2400" b="0" i="0" dirty="0">
              <a:solidFill>
                <a:srgbClr val="000000"/>
              </a:solidFill>
              <a:effectLst/>
              <a:latin typeface="+mn-lt"/>
            </a:endParaRPr>
          </a:p>
          <a:p>
            <a:pPr algn="just"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+mn-lt"/>
              </a:rPr>
              <a:t>User sends a request from the UI and a 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+mn-lt"/>
              </a:rPr>
              <a:t>javascript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+mn-lt"/>
              </a:rPr>
              <a:t> call goes to 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+mn-lt"/>
              </a:rPr>
              <a:t>XMLHttpRequest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+mn-lt"/>
              </a:rPr>
              <a:t> object.</a:t>
            </a:r>
          </a:p>
          <a:p>
            <a:pPr algn="just"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+mn-lt"/>
              </a:rPr>
              <a:t>HTTP Request is sent to the server by 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+mn-lt"/>
              </a:rPr>
              <a:t>XMLHttpRequest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+mn-lt"/>
              </a:rPr>
              <a:t> object.</a:t>
            </a:r>
          </a:p>
          <a:p>
            <a:pPr algn="just"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+mn-lt"/>
              </a:rPr>
              <a:t>Server interacts with the database using JSP, PHP, Servlet, ASP.net etc.</a:t>
            </a:r>
          </a:p>
          <a:p>
            <a:pPr algn="just"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+mn-lt"/>
              </a:rPr>
              <a:t>Data is retrieved.</a:t>
            </a:r>
          </a:p>
          <a:p>
            <a:pPr algn="just"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+mn-lt"/>
              </a:rPr>
              <a:t>Server sends XML data or JSON data to the 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+mn-lt"/>
              </a:rPr>
              <a:t>XMLHttpRequest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+mn-lt"/>
              </a:rPr>
              <a:t>callback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+mn-lt"/>
              </a:rPr>
              <a:t> function.</a:t>
            </a:r>
          </a:p>
          <a:p>
            <a:pPr algn="just"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+mn-lt"/>
              </a:rPr>
              <a:t>HTML and CSS data is displayed on the browser.</a:t>
            </a:r>
          </a:p>
        </p:txBody>
      </p:sp>
    </p:spTree>
    <p:extLst>
      <p:ext uri="{BB962C8B-B14F-4D97-AF65-F5344CB8AC3E}">
        <p14:creationId xmlns:p14="http://schemas.microsoft.com/office/powerpoint/2010/main" val="321011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1" dirty="0">
                <a:solidFill>
                  <a:srgbClr val="D46112"/>
                </a:solidFill>
              </a:rPr>
              <a:t>AJAX- XHR</a:t>
            </a:r>
            <a:endParaRPr kumimoji="0" lang="en-IN" sz="2400" b="1" i="0" strike="noStrike" kern="1200" cap="none" spc="0" normalizeH="0" baseline="0" noProof="0" dirty="0">
              <a:ln>
                <a:noFill/>
              </a:ln>
              <a:solidFill>
                <a:srgbClr val="D46112"/>
              </a:solidFill>
              <a:effectLst/>
              <a:uLnTx/>
              <a:uFillTx/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jQuery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80E91A-EC58-4D0A-9F47-8E132602FD8C}"/>
              </a:ext>
            </a:extLst>
          </p:cNvPr>
          <p:cNvSpPr txBox="1"/>
          <p:nvPr/>
        </p:nvSpPr>
        <p:spPr>
          <a:xfrm>
            <a:off x="371474" y="1514475"/>
            <a:ext cx="95146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4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1026" name="Picture 2" descr="AJAX">
            <a:extLst>
              <a:ext uri="{FF2B5EF4-FFF2-40B4-BE49-F238E27FC236}">
                <a16:creationId xmlns:a16="http://schemas.microsoft.com/office/drawing/2014/main" id="{D382F57B-1449-4759-B4C3-691FA590E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82" y="1716089"/>
            <a:ext cx="8864032" cy="504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092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XHR object properties and methods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Asynchronous Communication</a:t>
            </a:r>
          </a:p>
        </p:txBody>
      </p:sp>
      <p:sp>
        <p:nvSpPr>
          <p:cNvPr id="8194" name="AutoShape 2" descr="Jquery is Amazing! - Galitein Technologies"/>
          <p:cNvSpPr>
            <a:spLocks noChangeAspect="1" noChangeArrowheads="1"/>
          </p:cNvSpPr>
          <p:nvPr/>
        </p:nvSpPr>
        <p:spPr bwMode="auto">
          <a:xfrm>
            <a:off x="155575" y="-509588"/>
            <a:ext cx="1800225" cy="1076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08000" y="1606357"/>
          <a:ext cx="8525164" cy="3942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76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Properties / Methods</a:t>
                      </a:r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open(</a:t>
                      </a:r>
                      <a:r>
                        <a:rPr lang="en-GB" sz="18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method, </a:t>
                      </a:r>
                      <a:r>
                        <a:rPr lang="en-GB" sz="1800" i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GB" sz="18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[, asynchronous])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Initializes the request in preparation for sending to the server. The </a:t>
                      </a:r>
                      <a:r>
                        <a:rPr lang="en-GB" sz="18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method parameter is the HTTP method to use, </a:t>
                      </a:r>
                      <a:r>
                        <a:rPr lang="en-GB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example “GET” or “POST”. The </a:t>
                      </a:r>
                      <a:r>
                        <a:rPr lang="en-GB" sz="1800" i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GB" sz="18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the relative or absolute URL the </a:t>
                      </a:r>
                      <a:r>
                        <a:rPr lang="en-GB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 will be sent to. The optional </a:t>
                      </a:r>
                      <a:r>
                        <a:rPr lang="en-GB" sz="18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asynchronous parameter </a:t>
                      </a:r>
                      <a:r>
                        <a:rPr lang="en-GB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indicates whether </a:t>
                      </a:r>
                      <a:r>
                        <a:rPr lang="en-GB" sz="18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send() returns immediately or after the </a:t>
                      </a:r>
                      <a:r>
                        <a:rPr lang="en-GB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 is complete (default is true, meaning it does not wait for response to come back)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onreadystatechange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 to call whenever the </a:t>
                      </a:r>
                      <a:r>
                        <a:rPr lang="en-GB" sz="18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readyState</a:t>
                      </a:r>
                      <a:r>
                        <a:rPr lang="en-GB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changes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send([</a:t>
                      </a:r>
                      <a:r>
                        <a:rPr lang="en-GB" sz="18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body])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Initiates the request to the server. The body parameter </a:t>
                      </a:r>
                      <a:r>
                        <a:rPr lang="en-GB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should contain the body of the request, i.e., a string containing </a:t>
                      </a:r>
                      <a:r>
                        <a:rPr lang="en-GB" sz="18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fieldname=value&amp;fieldname2=value2… for POSTs  </a:t>
                      </a:r>
                      <a:r>
                        <a:rPr lang="en-GB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 a null value for GET request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XHR object properties and methods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Asynchronous Communication</a:t>
            </a:r>
          </a:p>
        </p:txBody>
      </p:sp>
      <p:sp>
        <p:nvSpPr>
          <p:cNvPr id="8194" name="AutoShape 2" descr="Jquery is Amazing! - Galitein Technologies"/>
          <p:cNvSpPr>
            <a:spLocks noChangeAspect="1" noChangeArrowheads="1"/>
          </p:cNvSpPr>
          <p:nvPr/>
        </p:nvSpPr>
        <p:spPr bwMode="auto">
          <a:xfrm>
            <a:off x="155575" y="-509588"/>
            <a:ext cx="1800225" cy="1076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08000" y="1606357"/>
          <a:ext cx="8525164" cy="4668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64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1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Properties / Methods</a:t>
                      </a:r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readyState</a:t>
                      </a:r>
                      <a:endParaRPr lang="en-GB" sz="1800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indicating the state of the request, either:</a:t>
                      </a:r>
                    </a:p>
                    <a:p>
                      <a:r>
                        <a:rPr lang="en-GB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(uninitialized)</a:t>
                      </a:r>
                    </a:p>
                    <a:p>
                      <a:r>
                        <a:rPr lang="en-GB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(loading)</a:t>
                      </a:r>
                    </a:p>
                    <a:p>
                      <a:r>
                        <a:rPr lang="en-GB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(response headers received)</a:t>
                      </a:r>
                    </a:p>
                    <a:p>
                      <a:r>
                        <a:rPr lang="en-GB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(some response body received)</a:t>
                      </a:r>
                    </a:p>
                    <a:p>
                      <a:r>
                        <a:rPr lang="en-GB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 (request complete)</a:t>
                      </a:r>
                      <a:endParaRPr lang="en-GB" sz="1800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 status code returned by the server (e.g., 200, 404, etc.)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responseText</a:t>
                      </a:r>
                      <a:endParaRPr lang="en-GB" sz="18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Full response from the server as a string (</a:t>
                      </a:r>
                      <a:r>
                        <a:rPr lang="en-GB" sz="18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responseType</a:t>
                      </a:r>
                      <a:r>
                        <a:rPr lang="en-GB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property is set to “text” – default)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responseXML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Document object representing the server’s response parsed as an XML document (</a:t>
                      </a:r>
                      <a:r>
                        <a:rPr lang="en-GB" sz="18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responseType</a:t>
                      </a:r>
                      <a:r>
                        <a:rPr lang="en-GB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property is set to “document”)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response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other</a:t>
                      </a:r>
                      <a:r>
                        <a:rPr lang="en-US" baseline="0" dirty="0"/>
                        <a:t> type of response received (</a:t>
                      </a:r>
                      <a:r>
                        <a:rPr lang="en-GB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8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responseType</a:t>
                      </a:r>
                      <a:r>
                        <a:rPr lang="en-GB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property is set to “blob” or “</a:t>
                      </a:r>
                      <a:r>
                        <a:rPr lang="en-GB" sz="18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GB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XMLHttpRequest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 – Code Example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AJAX - Asynchronous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Javascript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 And XML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199" y="1775983"/>
            <a:ext cx="91162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>
                <a:latin typeface="+mn-lt"/>
              </a:rPr>
              <a:t>	let </a:t>
            </a:r>
            <a:r>
              <a:rPr lang="en-GB" sz="2400" dirty="0" err="1">
                <a:latin typeface="+mn-lt"/>
              </a:rPr>
              <a:t>xmlhttp</a:t>
            </a:r>
            <a:r>
              <a:rPr lang="en-GB" sz="2400" dirty="0">
                <a:latin typeface="+mn-lt"/>
              </a:rPr>
              <a:t> = new </a:t>
            </a:r>
            <a:r>
              <a:rPr lang="en-GB" sz="2400" dirty="0" err="1">
                <a:latin typeface="+mn-lt"/>
              </a:rPr>
              <a:t>XMLHttpRequest</a:t>
            </a:r>
            <a:r>
              <a:rPr lang="en-GB" sz="2400" dirty="0">
                <a:latin typeface="+mn-lt"/>
              </a:rPr>
              <a:t>();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sz="2400" dirty="0">
                <a:latin typeface="+mn-lt"/>
              </a:rPr>
              <a:t>	</a:t>
            </a:r>
            <a:r>
              <a:rPr lang="en-GB" sz="2400" dirty="0" err="1">
                <a:latin typeface="+mn-lt"/>
              </a:rPr>
              <a:t>xmlhttp.open</a:t>
            </a:r>
            <a:r>
              <a:rPr lang="en-GB" sz="2400" dirty="0">
                <a:latin typeface="+mn-lt"/>
              </a:rPr>
              <a:t>("GET", </a:t>
            </a:r>
            <a:r>
              <a:rPr lang="en-GB" sz="2400" dirty="0" err="1">
                <a:latin typeface="+mn-lt"/>
              </a:rPr>
              <a:t>filepath</a:t>
            </a:r>
            <a:r>
              <a:rPr lang="en-GB" sz="2400" dirty="0">
                <a:latin typeface="+mn-lt"/>
              </a:rPr>
              <a:t>, true);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>
                <a:latin typeface="+mn-lt"/>
              </a:rPr>
              <a:t>	</a:t>
            </a:r>
            <a:r>
              <a:rPr lang="en-US" sz="2400" dirty="0" err="1">
                <a:latin typeface="+mn-lt"/>
              </a:rPr>
              <a:t>xmlhttp.onreadystatechange</a:t>
            </a:r>
            <a:r>
              <a:rPr lang="en-US" sz="2400" dirty="0">
                <a:latin typeface="+mn-lt"/>
              </a:rPr>
              <a:t>=handler;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>
                <a:latin typeface="+mn-lt"/>
              </a:rPr>
              <a:t>	[</a:t>
            </a:r>
            <a:r>
              <a:rPr lang="en-US" sz="2400" dirty="0" err="1">
                <a:latin typeface="+mn-lt"/>
              </a:rPr>
              <a:t>xmlhttp.responseType</a:t>
            </a:r>
            <a:r>
              <a:rPr lang="en-US" sz="2400" dirty="0">
                <a:latin typeface="+mn-lt"/>
              </a:rPr>
              <a:t>=</a:t>
            </a:r>
            <a:r>
              <a:rPr lang="en-US" sz="2400" dirty="0"/>
              <a:t>“</a:t>
            </a:r>
            <a:r>
              <a:rPr lang="en-US" sz="2400" dirty="0" err="1">
                <a:latin typeface="+mn-lt"/>
              </a:rPr>
              <a:t>json</a:t>
            </a:r>
            <a:r>
              <a:rPr lang="en-US" sz="2400" dirty="0"/>
              <a:t>”</a:t>
            </a:r>
            <a:r>
              <a:rPr lang="en-US" sz="2400" dirty="0">
                <a:latin typeface="+mn-lt"/>
              </a:rPr>
              <a:t>|</a:t>
            </a:r>
            <a:r>
              <a:rPr lang="en-US" sz="2400" dirty="0"/>
              <a:t>“</a:t>
            </a:r>
            <a:r>
              <a:rPr lang="en-US" sz="2400" dirty="0">
                <a:latin typeface="+mn-lt"/>
              </a:rPr>
              <a:t>document</a:t>
            </a:r>
            <a:r>
              <a:rPr lang="en-US" sz="2400" dirty="0"/>
              <a:t>”</a:t>
            </a:r>
            <a:r>
              <a:rPr lang="en-US" sz="2400" dirty="0">
                <a:latin typeface="+mn-lt"/>
              </a:rPr>
              <a:t> |</a:t>
            </a:r>
            <a:r>
              <a:rPr lang="en-US" sz="2400" dirty="0"/>
              <a:t>“</a:t>
            </a:r>
            <a:r>
              <a:rPr lang="en-US" sz="2400" dirty="0">
                <a:latin typeface="+mn-lt"/>
              </a:rPr>
              <a:t>blob</a:t>
            </a:r>
            <a:r>
              <a:rPr lang="en-US" sz="2400" dirty="0"/>
              <a:t>”</a:t>
            </a:r>
            <a:r>
              <a:rPr lang="en-US" sz="2400" dirty="0">
                <a:latin typeface="+mn-lt"/>
              </a:rPr>
              <a:t>] // default text</a:t>
            </a:r>
            <a:endParaRPr lang="en-GB" sz="2400" dirty="0">
              <a:latin typeface="+mn-lt"/>
            </a:endParaRP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sz="2400" dirty="0">
                <a:latin typeface="+mn-lt"/>
              </a:rPr>
              <a:t>	</a:t>
            </a:r>
            <a:r>
              <a:rPr lang="en-GB" sz="2400" dirty="0" err="1">
                <a:latin typeface="+mn-lt"/>
              </a:rPr>
              <a:t>xmlhttp.send</a:t>
            </a:r>
            <a:r>
              <a:rPr lang="en-GB" sz="2400" dirty="0">
                <a:latin typeface="+mn-lt"/>
              </a:rPr>
              <a:t>(null);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sz="2400" dirty="0">
              <a:latin typeface="+mn-lt"/>
            </a:endParaRP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>
                <a:latin typeface="+mn-lt"/>
              </a:rPr>
              <a:t>	function handler() {</a:t>
            </a:r>
          </a:p>
          <a:p>
            <a:pPr marL="346075" indent="-346075">
              <a:tabLst>
                <a:tab pos="858838" algn="l"/>
                <a:tab pos="1312863" algn="l"/>
                <a:tab pos="1970088" algn="l"/>
                <a:tab pos="2625725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</a:pPr>
            <a:r>
              <a:rPr lang="en-US" altLang="en-US" sz="2400" dirty="0">
                <a:latin typeface="+mn-lt"/>
              </a:rPr>
              <a:t>		if(</a:t>
            </a:r>
            <a:r>
              <a:rPr lang="en-US" altLang="en-US" sz="2400" dirty="0" err="1">
                <a:latin typeface="+mn-lt"/>
              </a:rPr>
              <a:t>this.readyState</a:t>
            </a:r>
            <a:r>
              <a:rPr lang="en-US" altLang="en-US" sz="2400" dirty="0">
                <a:latin typeface="+mn-lt"/>
              </a:rPr>
              <a:t> == 4  &amp;&amp; </a:t>
            </a:r>
            <a:r>
              <a:rPr lang="en-US" altLang="en-US" sz="2400" dirty="0" err="1">
                <a:latin typeface="+mn-lt"/>
              </a:rPr>
              <a:t>this.status</a:t>
            </a:r>
            <a:r>
              <a:rPr lang="en-US" altLang="en-US" sz="2400" dirty="0">
                <a:latin typeface="+mn-lt"/>
              </a:rPr>
              <a:t> == 200) {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>
                <a:latin typeface="+mn-lt"/>
              </a:rPr>
              <a:t>			// use </a:t>
            </a:r>
            <a:r>
              <a:rPr lang="en-US" altLang="en-US" sz="2400" dirty="0" err="1">
                <a:latin typeface="+mn-lt"/>
              </a:rPr>
              <a:t>this.response</a:t>
            </a:r>
            <a:r>
              <a:rPr lang="en-US" altLang="en-US" sz="2400" dirty="0">
                <a:latin typeface="+mn-lt"/>
              </a:rPr>
              <a:t> (</a:t>
            </a:r>
            <a:r>
              <a:rPr lang="en-US" altLang="en-US" sz="2400" dirty="0" err="1">
                <a:latin typeface="+mn-lt"/>
              </a:rPr>
              <a:t>json</a:t>
            </a:r>
            <a:r>
              <a:rPr lang="en-US" altLang="en-US" sz="2400" dirty="0">
                <a:latin typeface="+mn-lt"/>
              </a:rPr>
              <a:t>/blob) or </a:t>
            </a:r>
            <a:r>
              <a:rPr lang="en-US" altLang="en-US" sz="2400" dirty="0" err="1">
                <a:latin typeface="+mn-lt"/>
              </a:rPr>
              <a:t>this.responseText</a:t>
            </a:r>
            <a:r>
              <a:rPr lang="en-US" altLang="en-US" sz="2400" dirty="0">
                <a:latin typeface="+mn-lt"/>
              </a:rPr>
              <a:t> (text) or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>
                <a:latin typeface="+mn-lt"/>
              </a:rPr>
              <a:t>			// </a:t>
            </a:r>
            <a:r>
              <a:rPr lang="en-US" altLang="en-US" sz="2400" dirty="0" err="1">
                <a:latin typeface="+mn-lt"/>
              </a:rPr>
              <a:t>this.responseXML</a:t>
            </a:r>
            <a:r>
              <a:rPr lang="en-US" altLang="en-US" sz="2400" dirty="0">
                <a:latin typeface="+mn-lt"/>
              </a:rPr>
              <a:t> (document) to update a part of the page</a:t>
            </a:r>
          </a:p>
          <a:p>
            <a:pPr marL="346075" indent="-346075">
              <a:tabLst>
                <a:tab pos="803275" algn="l"/>
                <a:tab pos="1312863" algn="l"/>
                <a:tab pos="1970088" algn="l"/>
                <a:tab pos="2625725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</a:pPr>
            <a:r>
              <a:rPr lang="en-US" altLang="en-US" sz="2400" dirty="0">
                <a:latin typeface="+mn-lt"/>
              </a:rPr>
              <a:t>		}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>
                <a:latin typeface="+mn-lt"/>
              </a:rPr>
              <a:t>	}</a:t>
            </a:r>
            <a:endParaRPr lang="en-GB" altLang="en-US" sz="2400" dirty="0">
              <a:latin typeface="+mn-lt"/>
            </a:endParaRPr>
          </a:p>
        </p:txBody>
      </p:sp>
      <p:sp>
        <p:nvSpPr>
          <p:cNvPr id="8194" name="AutoShape 2" descr="Jquery is Amazing! - Galitein Technologies"/>
          <p:cNvSpPr>
            <a:spLocks noChangeAspect="1" noChangeArrowheads="1"/>
          </p:cNvSpPr>
          <p:nvPr/>
        </p:nvSpPr>
        <p:spPr bwMode="auto">
          <a:xfrm>
            <a:off x="155575" y="-509588"/>
            <a:ext cx="1800225" cy="1076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8366</TotalTime>
  <Words>787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Dr Sarasvathi R</cp:lastModifiedBy>
  <cp:revision>164</cp:revision>
  <dcterms:created xsi:type="dcterms:W3CDTF">2020-06-03T14:19:11Z</dcterms:created>
  <dcterms:modified xsi:type="dcterms:W3CDTF">2021-09-28T05:11:25Z</dcterms:modified>
</cp:coreProperties>
</file>