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99" r:id="rId2"/>
    <p:sldId id="359" r:id="rId3"/>
    <p:sldId id="397" r:id="rId4"/>
    <p:sldId id="396" r:id="rId5"/>
    <p:sldId id="395" r:id="rId6"/>
    <p:sldId id="390" r:id="rId7"/>
    <p:sldId id="398" r:id="rId8"/>
    <p:sldId id="387" r:id="rId9"/>
    <p:sldId id="388" r:id="rId10"/>
    <p:sldId id="401" r:id="rId11"/>
    <p:sldId id="403" r:id="rId12"/>
    <p:sldId id="406" r:id="rId13"/>
    <p:sldId id="404" r:id="rId14"/>
    <p:sldId id="402" r:id="rId15"/>
    <p:sldId id="400" r:id="rId16"/>
  </p:sldIdLst>
  <p:sldSz cx="12192000" cy="6858000"/>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4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lvl1pPr>
              <a:defRPr/>
            </a:lvl1pPr>
          </a:lstStyle>
          <a:p>
            <a:pPr>
              <a:defRPr/>
            </a:pPr>
            <a:fld id="{4239040F-C9EF-4070-840F-53C9C8E61983}" type="datetimeFigureOut">
              <a:rPr lang="en-IN"/>
              <a:pPr>
                <a:defRPr/>
              </a:pPr>
              <a:t>01-12-2021</a:t>
            </a:fld>
            <a:endParaRPr lang="en-IN"/>
          </a:p>
        </p:txBody>
      </p:sp>
      <p:sp>
        <p:nvSpPr>
          <p:cNvPr id="5" name="Footer Placeholder 4"/>
          <p:cNvSpPr>
            <a:spLocks noGrp="1"/>
          </p:cNvSpPr>
          <p:nvPr>
            <p:ph type="ftr" sz="quarter" idx="11"/>
          </p:nvPr>
        </p:nvSpPr>
        <p:spPr/>
        <p:txBody>
          <a:bodyPr/>
          <a:lstStyle>
            <a:lvl1pPr>
              <a:defRPr/>
            </a:lvl1pPr>
          </a:lstStyle>
          <a:p>
            <a:pPr>
              <a:defRPr/>
            </a:pPr>
            <a:endParaRPr lang="en-IN"/>
          </a:p>
        </p:txBody>
      </p:sp>
      <p:sp>
        <p:nvSpPr>
          <p:cNvPr id="6" name="Slide Number Placeholder 5"/>
          <p:cNvSpPr>
            <a:spLocks noGrp="1"/>
          </p:cNvSpPr>
          <p:nvPr>
            <p:ph type="sldNum" sz="quarter" idx="12"/>
          </p:nvPr>
        </p:nvSpPr>
        <p:spPr/>
        <p:txBody>
          <a:bodyPr/>
          <a:lstStyle>
            <a:lvl1pPr>
              <a:defRPr/>
            </a:lvl1pPr>
          </a:lstStyle>
          <a:p>
            <a:pPr>
              <a:defRPr/>
            </a:pPr>
            <a:fld id="{67C3F90C-99F3-45B9-8584-9E68663DC7CC}" type="slidenum">
              <a:rPr lang="en-IN"/>
              <a:pPr>
                <a:defRPr/>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lvl1pPr>
              <a:defRPr/>
            </a:lvl1pPr>
          </a:lstStyle>
          <a:p>
            <a:pPr>
              <a:defRPr/>
            </a:pPr>
            <a:fld id="{104220FA-3068-4ACE-AC27-FCBD7569BE71}" type="datetimeFigureOut">
              <a:rPr lang="en-IN"/>
              <a:pPr>
                <a:defRPr/>
              </a:pPr>
              <a:t>01-12-2021</a:t>
            </a:fld>
            <a:endParaRPr lang="en-IN"/>
          </a:p>
        </p:txBody>
      </p:sp>
      <p:sp>
        <p:nvSpPr>
          <p:cNvPr id="5" name="Footer Placeholder 4"/>
          <p:cNvSpPr>
            <a:spLocks noGrp="1"/>
          </p:cNvSpPr>
          <p:nvPr>
            <p:ph type="ftr" sz="quarter" idx="11"/>
          </p:nvPr>
        </p:nvSpPr>
        <p:spPr/>
        <p:txBody>
          <a:bodyPr/>
          <a:lstStyle>
            <a:lvl1pPr>
              <a:defRPr/>
            </a:lvl1pPr>
          </a:lstStyle>
          <a:p>
            <a:pPr>
              <a:defRPr/>
            </a:pPr>
            <a:endParaRPr lang="en-IN"/>
          </a:p>
        </p:txBody>
      </p:sp>
      <p:sp>
        <p:nvSpPr>
          <p:cNvPr id="6" name="Slide Number Placeholder 5"/>
          <p:cNvSpPr>
            <a:spLocks noGrp="1"/>
          </p:cNvSpPr>
          <p:nvPr>
            <p:ph type="sldNum" sz="quarter" idx="12"/>
          </p:nvPr>
        </p:nvSpPr>
        <p:spPr/>
        <p:txBody>
          <a:bodyPr/>
          <a:lstStyle>
            <a:lvl1pPr>
              <a:defRPr/>
            </a:lvl1pPr>
          </a:lstStyle>
          <a:p>
            <a:pPr>
              <a:defRPr/>
            </a:pPr>
            <a:fld id="{CA3417A2-56C1-4B0E-BD4A-6A59DC735F52}" type="slidenum">
              <a:rPr lang="en-IN"/>
              <a:pPr>
                <a:defRPr/>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lvl1pPr>
              <a:defRPr/>
            </a:lvl1pPr>
          </a:lstStyle>
          <a:p>
            <a:pPr>
              <a:defRPr/>
            </a:pPr>
            <a:fld id="{94EB677B-DF13-4D53-9C32-7FABF25E2DB4}" type="datetimeFigureOut">
              <a:rPr lang="en-IN"/>
              <a:pPr>
                <a:defRPr/>
              </a:pPr>
              <a:t>01-12-2021</a:t>
            </a:fld>
            <a:endParaRPr lang="en-IN"/>
          </a:p>
        </p:txBody>
      </p:sp>
      <p:sp>
        <p:nvSpPr>
          <p:cNvPr id="5" name="Footer Placeholder 4"/>
          <p:cNvSpPr>
            <a:spLocks noGrp="1"/>
          </p:cNvSpPr>
          <p:nvPr>
            <p:ph type="ftr" sz="quarter" idx="11"/>
          </p:nvPr>
        </p:nvSpPr>
        <p:spPr/>
        <p:txBody>
          <a:bodyPr/>
          <a:lstStyle>
            <a:lvl1pPr>
              <a:defRPr/>
            </a:lvl1pPr>
          </a:lstStyle>
          <a:p>
            <a:pPr>
              <a:defRPr/>
            </a:pPr>
            <a:endParaRPr lang="en-IN"/>
          </a:p>
        </p:txBody>
      </p:sp>
      <p:sp>
        <p:nvSpPr>
          <p:cNvPr id="6" name="Slide Number Placeholder 5"/>
          <p:cNvSpPr>
            <a:spLocks noGrp="1"/>
          </p:cNvSpPr>
          <p:nvPr>
            <p:ph type="sldNum" sz="quarter" idx="12"/>
          </p:nvPr>
        </p:nvSpPr>
        <p:spPr/>
        <p:txBody>
          <a:bodyPr/>
          <a:lstStyle>
            <a:lvl1pPr>
              <a:defRPr/>
            </a:lvl1pPr>
          </a:lstStyle>
          <a:p>
            <a:pPr>
              <a:defRPr/>
            </a:pPr>
            <a:fld id="{06FB8503-5990-4662-8F3C-721D621E8443}" type="slidenum">
              <a:rPr lang="en-IN"/>
              <a:pPr>
                <a:defRPr/>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lvl1pPr>
              <a:defRPr/>
            </a:lvl1pPr>
          </a:lstStyle>
          <a:p>
            <a:pPr>
              <a:defRPr/>
            </a:pPr>
            <a:fld id="{0E797C49-12D4-46B1-A098-1AA686F44B25}" type="datetimeFigureOut">
              <a:rPr lang="en-IN"/>
              <a:pPr>
                <a:defRPr/>
              </a:pPr>
              <a:t>01-12-2021</a:t>
            </a:fld>
            <a:endParaRPr lang="en-IN"/>
          </a:p>
        </p:txBody>
      </p:sp>
      <p:sp>
        <p:nvSpPr>
          <p:cNvPr id="5" name="Footer Placeholder 4"/>
          <p:cNvSpPr>
            <a:spLocks noGrp="1"/>
          </p:cNvSpPr>
          <p:nvPr>
            <p:ph type="ftr" sz="quarter" idx="11"/>
          </p:nvPr>
        </p:nvSpPr>
        <p:spPr/>
        <p:txBody>
          <a:bodyPr/>
          <a:lstStyle>
            <a:lvl1pPr>
              <a:defRPr/>
            </a:lvl1pPr>
          </a:lstStyle>
          <a:p>
            <a:pPr>
              <a:defRPr/>
            </a:pPr>
            <a:endParaRPr lang="en-IN"/>
          </a:p>
        </p:txBody>
      </p:sp>
      <p:sp>
        <p:nvSpPr>
          <p:cNvPr id="6" name="Slide Number Placeholder 5"/>
          <p:cNvSpPr>
            <a:spLocks noGrp="1"/>
          </p:cNvSpPr>
          <p:nvPr>
            <p:ph type="sldNum" sz="quarter" idx="12"/>
          </p:nvPr>
        </p:nvSpPr>
        <p:spPr/>
        <p:txBody>
          <a:bodyPr/>
          <a:lstStyle>
            <a:lvl1pPr>
              <a:defRPr/>
            </a:lvl1pPr>
          </a:lstStyle>
          <a:p>
            <a:pPr>
              <a:defRPr/>
            </a:pPr>
            <a:fld id="{9A647084-D8B5-4294-8225-F5812058427D}" type="slidenum">
              <a:rPr lang="en-IN"/>
              <a:pPr>
                <a:defRPr/>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458E4CDE-93BE-48F4-BDC8-74A8178A6F42}" type="datetimeFigureOut">
              <a:rPr lang="en-IN"/>
              <a:pPr>
                <a:defRPr/>
              </a:pPr>
              <a:t>01-12-2021</a:t>
            </a:fld>
            <a:endParaRPr lang="en-IN"/>
          </a:p>
        </p:txBody>
      </p:sp>
      <p:sp>
        <p:nvSpPr>
          <p:cNvPr id="5" name="Footer Placeholder 4"/>
          <p:cNvSpPr>
            <a:spLocks noGrp="1"/>
          </p:cNvSpPr>
          <p:nvPr>
            <p:ph type="ftr" sz="quarter" idx="11"/>
          </p:nvPr>
        </p:nvSpPr>
        <p:spPr/>
        <p:txBody>
          <a:bodyPr/>
          <a:lstStyle>
            <a:lvl1pPr>
              <a:defRPr/>
            </a:lvl1pPr>
          </a:lstStyle>
          <a:p>
            <a:pPr>
              <a:defRPr/>
            </a:pPr>
            <a:endParaRPr lang="en-IN"/>
          </a:p>
        </p:txBody>
      </p:sp>
      <p:sp>
        <p:nvSpPr>
          <p:cNvPr id="6" name="Slide Number Placeholder 5"/>
          <p:cNvSpPr>
            <a:spLocks noGrp="1"/>
          </p:cNvSpPr>
          <p:nvPr>
            <p:ph type="sldNum" sz="quarter" idx="12"/>
          </p:nvPr>
        </p:nvSpPr>
        <p:spPr/>
        <p:txBody>
          <a:bodyPr/>
          <a:lstStyle>
            <a:lvl1pPr>
              <a:defRPr/>
            </a:lvl1pPr>
          </a:lstStyle>
          <a:p>
            <a:pPr>
              <a:defRPr/>
            </a:pPr>
            <a:fld id="{2160D941-A77A-4A09-BC59-A5CDB17AD5AE}" type="slidenum">
              <a:rPr lang="en-IN"/>
              <a:pPr>
                <a:defRPr/>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3"/>
          <p:cNvSpPr>
            <a:spLocks noGrp="1"/>
          </p:cNvSpPr>
          <p:nvPr>
            <p:ph type="dt" sz="half" idx="10"/>
          </p:nvPr>
        </p:nvSpPr>
        <p:spPr/>
        <p:txBody>
          <a:bodyPr/>
          <a:lstStyle>
            <a:lvl1pPr>
              <a:defRPr/>
            </a:lvl1pPr>
          </a:lstStyle>
          <a:p>
            <a:pPr>
              <a:defRPr/>
            </a:pPr>
            <a:fld id="{783C1D85-0D53-45A9-AE8D-90D2DAAFFE32}" type="datetimeFigureOut">
              <a:rPr lang="en-IN"/>
              <a:pPr>
                <a:defRPr/>
              </a:pPr>
              <a:t>01-12-2021</a:t>
            </a:fld>
            <a:endParaRPr lang="en-IN"/>
          </a:p>
        </p:txBody>
      </p:sp>
      <p:sp>
        <p:nvSpPr>
          <p:cNvPr id="6" name="Footer Placeholder 4"/>
          <p:cNvSpPr>
            <a:spLocks noGrp="1"/>
          </p:cNvSpPr>
          <p:nvPr>
            <p:ph type="ftr" sz="quarter" idx="11"/>
          </p:nvPr>
        </p:nvSpPr>
        <p:spPr/>
        <p:txBody>
          <a:bodyPr/>
          <a:lstStyle>
            <a:lvl1pPr>
              <a:defRPr/>
            </a:lvl1pPr>
          </a:lstStyle>
          <a:p>
            <a:pPr>
              <a:defRPr/>
            </a:pPr>
            <a:endParaRPr lang="en-IN"/>
          </a:p>
        </p:txBody>
      </p:sp>
      <p:sp>
        <p:nvSpPr>
          <p:cNvPr id="7" name="Slide Number Placeholder 5"/>
          <p:cNvSpPr>
            <a:spLocks noGrp="1"/>
          </p:cNvSpPr>
          <p:nvPr>
            <p:ph type="sldNum" sz="quarter" idx="12"/>
          </p:nvPr>
        </p:nvSpPr>
        <p:spPr/>
        <p:txBody>
          <a:bodyPr/>
          <a:lstStyle>
            <a:lvl1pPr>
              <a:defRPr/>
            </a:lvl1pPr>
          </a:lstStyle>
          <a:p>
            <a:pPr>
              <a:defRPr/>
            </a:pPr>
            <a:fld id="{8A692434-35DD-43A4-819E-AA32E372EDDF}" type="slidenum">
              <a:rPr lang="en-IN"/>
              <a:pPr>
                <a:defRPr/>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3"/>
          <p:cNvSpPr>
            <a:spLocks noGrp="1"/>
          </p:cNvSpPr>
          <p:nvPr>
            <p:ph type="dt" sz="half" idx="10"/>
          </p:nvPr>
        </p:nvSpPr>
        <p:spPr/>
        <p:txBody>
          <a:bodyPr/>
          <a:lstStyle>
            <a:lvl1pPr>
              <a:defRPr/>
            </a:lvl1pPr>
          </a:lstStyle>
          <a:p>
            <a:pPr>
              <a:defRPr/>
            </a:pPr>
            <a:fld id="{E1521939-1775-412E-9768-3AB443BAEB32}" type="datetimeFigureOut">
              <a:rPr lang="en-IN"/>
              <a:pPr>
                <a:defRPr/>
              </a:pPr>
              <a:t>01-12-2021</a:t>
            </a:fld>
            <a:endParaRPr lang="en-IN"/>
          </a:p>
        </p:txBody>
      </p:sp>
      <p:sp>
        <p:nvSpPr>
          <p:cNvPr id="8" name="Footer Placeholder 4"/>
          <p:cNvSpPr>
            <a:spLocks noGrp="1"/>
          </p:cNvSpPr>
          <p:nvPr>
            <p:ph type="ftr" sz="quarter" idx="11"/>
          </p:nvPr>
        </p:nvSpPr>
        <p:spPr/>
        <p:txBody>
          <a:bodyPr/>
          <a:lstStyle>
            <a:lvl1pPr>
              <a:defRPr/>
            </a:lvl1pPr>
          </a:lstStyle>
          <a:p>
            <a:pPr>
              <a:defRPr/>
            </a:pPr>
            <a:endParaRPr lang="en-IN"/>
          </a:p>
        </p:txBody>
      </p:sp>
      <p:sp>
        <p:nvSpPr>
          <p:cNvPr id="9" name="Slide Number Placeholder 5"/>
          <p:cNvSpPr>
            <a:spLocks noGrp="1"/>
          </p:cNvSpPr>
          <p:nvPr>
            <p:ph type="sldNum" sz="quarter" idx="12"/>
          </p:nvPr>
        </p:nvSpPr>
        <p:spPr/>
        <p:txBody>
          <a:bodyPr/>
          <a:lstStyle>
            <a:lvl1pPr>
              <a:defRPr/>
            </a:lvl1pPr>
          </a:lstStyle>
          <a:p>
            <a:pPr>
              <a:defRPr/>
            </a:pPr>
            <a:fld id="{134EEA7F-52D9-44FF-87D8-06A1D93DCA6F}" type="slidenum">
              <a:rPr lang="en-IN"/>
              <a:pPr>
                <a:defRPr/>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3"/>
          <p:cNvSpPr>
            <a:spLocks noGrp="1"/>
          </p:cNvSpPr>
          <p:nvPr>
            <p:ph type="dt" sz="half" idx="10"/>
          </p:nvPr>
        </p:nvSpPr>
        <p:spPr/>
        <p:txBody>
          <a:bodyPr/>
          <a:lstStyle>
            <a:lvl1pPr>
              <a:defRPr/>
            </a:lvl1pPr>
          </a:lstStyle>
          <a:p>
            <a:pPr>
              <a:defRPr/>
            </a:pPr>
            <a:fld id="{86DBAAA8-EFAD-460A-84FD-8A9B627D2653}" type="datetimeFigureOut">
              <a:rPr lang="en-IN"/>
              <a:pPr>
                <a:defRPr/>
              </a:pPr>
              <a:t>01-12-2021</a:t>
            </a:fld>
            <a:endParaRPr lang="en-IN"/>
          </a:p>
        </p:txBody>
      </p:sp>
      <p:sp>
        <p:nvSpPr>
          <p:cNvPr id="4" name="Footer Placeholder 4"/>
          <p:cNvSpPr>
            <a:spLocks noGrp="1"/>
          </p:cNvSpPr>
          <p:nvPr>
            <p:ph type="ftr" sz="quarter" idx="11"/>
          </p:nvPr>
        </p:nvSpPr>
        <p:spPr/>
        <p:txBody>
          <a:bodyPr/>
          <a:lstStyle>
            <a:lvl1pPr>
              <a:defRPr/>
            </a:lvl1pPr>
          </a:lstStyle>
          <a:p>
            <a:pPr>
              <a:defRPr/>
            </a:pPr>
            <a:endParaRPr lang="en-IN"/>
          </a:p>
        </p:txBody>
      </p:sp>
      <p:sp>
        <p:nvSpPr>
          <p:cNvPr id="5" name="Slide Number Placeholder 5"/>
          <p:cNvSpPr>
            <a:spLocks noGrp="1"/>
          </p:cNvSpPr>
          <p:nvPr>
            <p:ph type="sldNum" sz="quarter" idx="12"/>
          </p:nvPr>
        </p:nvSpPr>
        <p:spPr/>
        <p:txBody>
          <a:bodyPr/>
          <a:lstStyle>
            <a:lvl1pPr>
              <a:defRPr/>
            </a:lvl1pPr>
          </a:lstStyle>
          <a:p>
            <a:pPr>
              <a:defRPr/>
            </a:pPr>
            <a:fld id="{2C6D65CA-1B07-4C62-9EB5-8DB492B51A71}" type="slidenum">
              <a:rPr lang="en-IN"/>
              <a:pPr>
                <a:defRPr/>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00F78ED7-D930-4259-8366-E3B4A7F2B3B9}" type="datetimeFigureOut">
              <a:rPr lang="en-IN"/>
              <a:pPr>
                <a:defRPr/>
              </a:pPr>
              <a:t>01-12-2021</a:t>
            </a:fld>
            <a:endParaRPr lang="en-IN"/>
          </a:p>
        </p:txBody>
      </p:sp>
      <p:sp>
        <p:nvSpPr>
          <p:cNvPr id="3" name="Footer Placeholder 4"/>
          <p:cNvSpPr>
            <a:spLocks noGrp="1"/>
          </p:cNvSpPr>
          <p:nvPr>
            <p:ph type="ftr" sz="quarter" idx="11"/>
          </p:nvPr>
        </p:nvSpPr>
        <p:spPr/>
        <p:txBody>
          <a:bodyPr/>
          <a:lstStyle>
            <a:lvl1pPr>
              <a:defRPr/>
            </a:lvl1pPr>
          </a:lstStyle>
          <a:p>
            <a:pPr>
              <a:defRPr/>
            </a:pPr>
            <a:endParaRPr lang="en-IN"/>
          </a:p>
        </p:txBody>
      </p:sp>
      <p:sp>
        <p:nvSpPr>
          <p:cNvPr id="4" name="Slide Number Placeholder 5"/>
          <p:cNvSpPr>
            <a:spLocks noGrp="1"/>
          </p:cNvSpPr>
          <p:nvPr>
            <p:ph type="sldNum" sz="quarter" idx="12"/>
          </p:nvPr>
        </p:nvSpPr>
        <p:spPr/>
        <p:txBody>
          <a:bodyPr/>
          <a:lstStyle>
            <a:lvl1pPr>
              <a:defRPr/>
            </a:lvl1pPr>
          </a:lstStyle>
          <a:p>
            <a:pPr>
              <a:defRPr/>
            </a:pPr>
            <a:fld id="{36CC2445-B2AA-478F-ACB7-99674F385344}" type="slidenum">
              <a:rPr lang="en-IN"/>
              <a:pPr>
                <a:defRPr/>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E70D8D24-FC74-40F2-8F97-16395EA0E9EE}" type="datetimeFigureOut">
              <a:rPr lang="en-IN"/>
              <a:pPr>
                <a:defRPr/>
              </a:pPr>
              <a:t>01-12-2021</a:t>
            </a:fld>
            <a:endParaRPr lang="en-IN"/>
          </a:p>
        </p:txBody>
      </p:sp>
      <p:sp>
        <p:nvSpPr>
          <p:cNvPr id="6" name="Footer Placeholder 4"/>
          <p:cNvSpPr>
            <a:spLocks noGrp="1"/>
          </p:cNvSpPr>
          <p:nvPr>
            <p:ph type="ftr" sz="quarter" idx="11"/>
          </p:nvPr>
        </p:nvSpPr>
        <p:spPr/>
        <p:txBody>
          <a:bodyPr/>
          <a:lstStyle>
            <a:lvl1pPr>
              <a:defRPr/>
            </a:lvl1pPr>
          </a:lstStyle>
          <a:p>
            <a:pPr>
              <a:defRPr/>
            </a:pPr>
            <a:endParaRPr lang="en-IN"/>
          </a:p>
        </p:txBody>
      </p:sp>
      <p:sp>
        <p:nvSpPr>
          <p:cNvPr id="7" name="Slide Number Placeholder 5"/>
          <p:cNvSpPr>
            <a:spLocks noGrp="1"/>
          </p:cNvSpPr>
          <p:nvPr>
            <p:ph type="sldNum" sz="quarter" idx="12"/>
          </p:nvPr>
        </p:nvSpPr>
        <p:spPr/>
        <p:txBody>
          <a:bodyPr/>
          <a:lstStyle>
            <a:lvl1pPr>
              <a:defRPr/>
            </a:lvl1pPr>
          </a:lstStyle>
          <a:p>
            <a:pPr>
              <a:defRPr/>
            </a:pPr>
            <a:fld id="{EAE6EA0F-E3DC-4B7D-8085-751A2E3E4095}" type="slidenum">
              <a:rPr lang="en-IN"/>
              <a:pPr>
                <a:defRPr/>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49A15CFC-B6F1-42ED-A148-A37AD68248C0}" type="datetimeFigureOut">
              <a:rPr lang="en-IN"/>
              <a:pPr>
                <a:defRPr/>
              </a:pPr>
              <a:t>01-12-2021</a:t>
            </a:fld>
            <a:endParaRPr lang="en-IN"/>
          </a:p>
        </p:txBody>
      </p:sp>
      <p:sp>
        <p:nvSpPr>
          <p:cNvPr id="6" name="Footer Placeholder 4"/>
          <p:cNvSpPr>
            <a:spLocks noGrp="1"/>
          </p:cNvSpPr>
          <p:nvPr>
            <p:ph type="ftr" sz="quarter" idx="11"/>
          </p:nvPr>
        </p:nvSpPr>
        <p:spPr/>
        <p:txBody>
          <a:bodyPr/>
          <a:lstStyle>
            <a:lvl1pPr>
              <a:defRPr/>
            </a:lvl1pPr>
          </a:lstStyle>
          <a:p>
            <a:pPr>
              <a:defRPr/>
            </a:pPr>
            <a:endParaRPr lang="en-IN"/>
          </a:p>
        </p:txBody>
      </p:sp>
      <p:sp>
        <p:nvSpPr>
          <p:cNvPr id="7" name="Slide Number Placeholder 5"/>
          <p:cNvSpPr>
            <a:spLocks noGrp="1"/>
          </p:cNvSpPr>
          <p:nvPr>
            <p:ph type="sldNum" sz="quarter" idx="12"/>
          </p:nvPr>
        </p:nvSpPr>
        <p:spPr/>
        <p:txBody>
          <a:bodyPr/>
          <a:lstStyle>
            <a:lvl1pPr>
              <a:defRPr/>
            </a:lvl1pPr>
          </a:lstStyle>
          <a:p>
            <a:pPr>
              <a:defRPr/>
            </a:pPr>
            <a:fld id="{698760C0-779F-4A01-A8DB-5CEFDD6757C0}" type="slidenum">
              <a:rPr lang="en-IN"/>
              <a:pPr>
                <a:defRPr/>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838200" y="365125"/>
            <a:ext cx="10515600" cy="13255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endParaRPr lang="en-IN"/>
          </a:p>
        </p:txBody>
      </p:sp>
      <p:sp>
        <p:nvSpPr>
          <p:cNvPr id="1027" name="Text Placeholder 2"/>
          <p:cNvSpPr>
            <a:spLocks noGrp="1"/>
          </p:cNvSpPr>
          <p:nvPr>
            <p:ph type="body" idx="1"/>
          </p:nvPr>
        </p:nvSpPr>
        <p:spPr bwMode="auto">
          <a:xfrm>
            <a:off x="838200" y="1825625"/>
            <a:ext cx="10515600" cy="43513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5A8EBA73-84C3-4682-8F30-5687945AA9D8}" type="datetimeFigureOut">
              <a:rPr lang="en-IN"/>
              <a:pPr>
                <a:defRPr/>
              </a:pPr>
              <a:t>01-12-2021</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65B7D9A1-6637-4FBD-B214-1D569A210FC1}" type="slidenum">
              <a:rPr lang="en-IN"/>
              <a:pPr>
                <a:defRPr/>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itchFamily="34" charset="0"/>
        </a:defRPr>
      </a:lvl2pPr>
      <a:lvl3pPr algn="l" rtl="0" eaLnBrk="0" fontAlgn="base" hangingPunct="0">
        <a:lnSpc>
          <a:spcPct val="90000"/>
        </a:lnSpc>
        <a:spcBef>
          <a:spcPct val="0"/>
        </a:spcBef>
        <a:spcAft>
          <a:spcPct val="0"/>
        </a:spcAft>
        <a:defRPr sz="4400">
          <a:solidFill>
            <a:schemeClr val="tx1"/>
          </a:solidFill>
          <a:latin typeface="Calibri Light" pitchFamily="34" charset="0"/>
        </a:defRPr>
      </a:lvl3pPr>
      <a:lvl4pPr algn="l" rtl="0" eaLnBrk="0" fontAlgn="base" hangingPunct="0">
        <a:lnSpc>
          <a:spcPct val="90000"/>
        </a:lnSpc>
        <a:spcBef>
          <a:spcPct val="0"/>
        </a:spcBef>
        <a:spcAft>
          <a:spcPct val="0"/>
        </a:spcAft>
        <a:defRPr sz="4400">
          <a:solidFill>
            <a:schemeClr val="tx1"/>
          </a:solidFill>
          <a:latin typeface="Calibri Light" pitchFamily="34" charset="0"/>
        </a:defRPr>
      </a:lvl4pPr>
      <a:lvl5pPr algn="l" rtl="0" eaLnBrk="0" fontAlgn="base" hangingPunct="0">
        <a:lnSpc>
          <a:spcPct val="90000"/>
        </a:lnSpc>
        <a:spcBef>
          <a:spcPct val="0"/>
        </a:spcBef>
        <a:spcAft>
          <a:spcPct val="0"/>
        </a:spcAft>
        <a:defRPr sz="4400">
          <a:solidFill>
            <a:schemeClr val="tx1"/>
          </a:solidFill>
          <a:latin typeface="Calibri Light" pitchFamily="34" charset="0"/>
        </a:defRPr>
      </a:lvl5pPr>
      <a:lvl6pPr marL="457200" algn="l" rtl="0" fontAlgn="base">
        <a:lnSpc>
          <a:spcPct val="90000"/>
        </a:lnSpc>
        <a:spcBef>
          <a:spcPct val="0"/>
        </a:spcBef>
        <a:spcAft>
          <a:spcPct val="0"/>
        </a:spcAft>
        <a:defRPr sz="4400">
          <a:solidFill>
            <a:schemeClr val="tx1"/>
          </a:solidFill>
          <a:latin typeface="Calibri Light" pitchFamily="34" charset="0"/>
        </a:defRPr>
      </a:lvl6pPr>
      <a:lvl7pPr marL="914400" algn="l" rtl="0" fontAlgn="base">
        <a:lnSpc>
          <a:spcPct val="90000"/>
        </a:lnSpc>
        <a:spcBef>
          <a:spcPct val="0"/>
        </a:spcBef>
        <a:spcAft>
          <a:spcPct val="0"/>
        </a:spcAft>
        <a:defRPr sz="4400">
          <a:solidFill>
            <a:schemeClr val="tx1"/>
          </a:solidFill>
          <a:latin typeface="Calibri Light" pitchFamily="34" charset="0"/>
        </a:defRPr>
      </a:lvl7pPr>
      <a:lvl8pPr marL="1371600" algn="l" rtl="0" fontAlgn="base">
        <a:lnSpc>
          <a:spcPct val="90000"/>
        </a:lnSpc>
        <a:spcBef>
          <a:spcPct val="0"/>
        </a:spcBef>
        <a:spcAft>
          <a:spcPct val="0"/>
        </a:spcAft>
        <a:defRPr sz="4400">
          <a:solidFill>
            <a:schemeClr val="tx1"/>
          </a:solidFill>
          <a:latin typeface="Calibri Light" pitchFamily="34" charset="0"/>
        </a:defRPr>
      </a:lvl8pPr>
      <a:lvl9pPr marL="1828800" algn="l" rtl="0" fontAlgn="base">
        <a:lnSpc>
          <a:spcPct val="90000"/>
        </a:lnSpc>
        <a:spcBef>
          <a:spcPct val="0"/>
        </a:spcBef>
        <a:spcAft>
          <a:spcPct val="0"/>
        </a:spcAft>
        <a:defRPr sz="4400">
          <a:solidFill>
            <a:schemeClr val="tx1"/>
          </a:solidFill>
          <a:latin typeface="Calibri Light" pitchFamily="34" charset="0"/>
        </a:defRPr>
      </a:lvl9pPr>
    </p:titleStyle>
    <p:bodyStyle>
      <a:lvl1pPr marL="228600" indent="-228600" algn="l" rtl="0" eaLnBrk="0" fontAlgn="base" hangingPunct="0">
        <a:lnSpc>
          <a:spcPct val="90000"/>
        </a:lnSpc>
        <a:spcBef>
          <a:spcPts val="1000"/>
        </a:spcBef>
        <a:spcAft>
          <a:spcPct val="0"/>
        </a:spcAft>
        <a:buFont typeface="Arial"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DFE3490-CF8C-4FDE-9D71-2170861F2A61}"/>
              </a:ext>
            </a:extLst>
          </p:cNvPr>
          <p:cNvSpPr/>
          <p:nvPr/>
        </p:nvSpPr>
        <p:spPr>
          <a:xfrm>
            <a:off x="4781916" y="1687900"/>
            <a:ext cx="7497214" cy="646331"/>
          </a:xfrm>
          <a:prstGeom prst="rect">
            <a:avLst/>
          </a:prstGeom>
        </p:spPr>
        <p:txBody>
          <a:bodyPr wrap="square">
            <a:spAutoFit/>
          </a:bodyPr>
          <a:lstStyle/>
          <a:p>
            <a:r>
              <a:rPr lang="en-US" sz="3600" b="1" dirty="0">
                <a:solidFill>
                  <a:schemeClr val="accent2">
                    <a:lumMod val="75000"/>
                  </a:schemeClr>
                </a:solidFill>
              </a:rPr>
              <a:t>WEB TECHNOLOGIES</a:t>
            </a:r>
          </a:p>
        </p:txBody>
      </p:sp>
      <p:sp>
        <p:nvSpPr>
          <p:cNvPr id="13" name="Rectangle 12">
            <a:extLst>
              <a:ext uri="{FF2B5EF4-FFF2-40B4-BE49-F238E27FC236}">
                <a16:creationId xmlns:a16="http://schemas.microsoft.com/office/drawing/2014/main" id="{34CEFAD4-E477-4E46-B5A6-ADB26E6A2863}"/>
              </a:ext>
            </a:extLst>
          </p:cNvPr>
          <p:cNvSpPr/>
          <p:nvPr/>
        </p:nvSpPr>
        <p:spPr>
          <a:xfrm>
            <a:off x="4781916" y="2841955"/>
            <a:ext cx="6994448" cy="646331"/>
          </a:xfrm>
          <a:prstGeom prst="rect">
            <a:avLst/>
          </a:prstGeom>
        </p:spPr>
        <p:txBody>
          <a:bodyPr wrap="square">
            <a:spAutoFit/>
          </a:bodyPr>
          <a:lstStyle/>
          <a:p>
            <a:r>
              <a:rPr lang="en-US" sz="3600" b="1" dirty="0">
                <a:solidFill>
                  <a:schemeClr val="accent1">
                    <a:lumMod val="75000"/>
                  </a:schemeClr>
                </a:solidFill>
              </a:rPr>
              <a:t>XML vs. JSON</a:t>
            </a:r>
          </a:p>
        </p:txBody>
      </p:sp>
      <p:sp>
        <p:nvSpPr>
          <p:cNvPr id="14" name="Rectangle 13">
            <a:extLst>
              <a:ext uri="{FF2B5EF4-FFF2-40B4-BE49-F238E27FC236}">
                <a16:creationId xmlns:a16="http://schemas.microsoft.com/office/drawing/2014/main" id="{585D8B7B-5B60-4808-A096-FB24198F96E9}"/>
              </a:ext>
            </a:extLst>
          </p:cNvPr>
          <p:cNvSpPr/>
          <p:nvPr/>
        </p:nvSpPr>
        <p:spPr>
          <a:xfrm>
            <a:off x="4530533" y="4112436"/>
            <a:ext cx="7497214" cy="1938992"/>
          </a:xfrm>
          <a:prstGeom prst="rect">
            <a:avLst/>
          </a:prstGeom>
        </p:spPr>
        <p:txBody>
          <a:bodyPr wrap="square">
            <a:spAutoFit/>
          </a:bodyPr>
          <a:lstStyle/>
          <a:p>
            <a:r>
              <a:rPr lang="en-US" sz="2400" b="1" dirty="0"/>
              <a:t>	Vinay Joshi</a:t>
            </a:r>
          </a:p>
          <a:p>
            <a:r>
              <a:rPr lang="en-US" sz="1100" b="1" dirty="0"/>
              <a:t>Compiled by </a:t>
            </a:r>
            <a:r>
              <a:rPr lang="en-US" sz="2400" b="1" dirty="0" err="1"/>
              <a:t>Dr.Sarasvathi</a:t>
            </a:r>
            <a:r>
              <a:rPr lang="en-US" sz="2400" b="1" dirty="0"/>
              <a:t> V</a:t>
            </a:r>
          </a:p>
          <a:p>
            <a:r>
              <a:rPr lang="en-US" sz="2400" b="1" dirty="0"/>
              <a:t>       Associate Professor</a:t>
            </a:r>
          </a:p>
          <a:p>
            <a:endParaRPr lang="en-US" sz="2400" b="1" dirty="0"/>
          </a:p>
          <a:p>
            <a:endParaRPr lang="en-IN" sz="2400" b="1" dirty="0"/>
          </a:p>
        </p:txBody>
      </p:sp>
      <p:sp>
        <p:nvSpPr>
          <p:cNvPr id="15" name="Rectangle 14">
            <a:extLst>
              <a:ext uri="{FF2B5EF4-FFF2-40B4-BE49-F238E27FC236}">
                <a16:creationId xmlns:a16="http://schemas.microsoft.com/office/drawing/2014/main" id="{743662B4-0C28-4203-AEB1-4CC1644B8226}"/>
              </a:ext>
            </a:extLst>
          </p:cNvPr>
          <p:cNvSpPr/>
          <p:nvPr/>
        </p:nvSpPr>
        <p:spPr>
          <a:xfrm>
            <a:off x="3788748" y="5239341"/>
            <a:ext cx="8088130" cy="461665"/>
          </a:xfrm>
          <a:prstGeom prst="rect">
            <a:avLst/>
          </a:prstGeom>
        </p:spPr>
        <p:txBody>
          <a:bodyPr wrap="square">
            <a:spAutoFit/>
          </a:bodyPr>
          <a:lstStyle/>
          <a:p>
            <a:r>
              <a:rPr lang="en-US" sz="2400" dirty="0"/>
              <a:t>Department of Computer Science and Engineering</a:t>
            </a:r>
            <a:endParaRPr lang="en-IN" sz="2400" dirty="0"/>
          </a:p>
        </p:txBody>
      </p:sp>
      <p:grpSp>
        <p:nvGrpSpPr>
          <p:cNvPr id="2" name="Group 19">
            <a:extLst>
              <a:ext uri="{FF2B5EF4-FFF2-40B4-BE49-F238E27FC236}">
                <a16:creationId xmlns:a16="http://schemas.microsoft.com/office/drawing/2014/main" id="{87008925-27BE-4F37-8F3C-D51A4CE1017D}"/>
              </a:ext>
            </a:extLst>
          </p:cNvPr>
          <p:cNvGrpSpPr/>
          <p:nvPr/>
        </p:nvGrpSpPr>
        <p:grpSpPr>
          <a:xfrm>
            <a:off x="313844" y="5489699"/>
            <a:ext cx="1066895" cy="1078155"/>
            <a:chOff x="313844" y="5489699"/>
            <a:chExt cx="1066895" cy="1078155"/>
          </a:xfrm>
          <a:solidFill>
            <a:schemeClr val="accent2">
              <a:lumMod val="75000"/>
            </a:schemeClr>
          </a:solidFill>
        </p:grpSpPr>
        <p:sp>
          <p:nvSpPr>
            <p:cNvPr id="24" name="Rectangle 23">
              <a:extLst>
                <a:ext uri="{FF2B5EF4-FFF2-40B4-BE49-F238E27FC236}">
                  <a16:creationId xmlns:a16="http://schemas.microsoft.com/office/drawing/2014/main" id="{D05F1195-3C1E-433F-AC45-B08B7F507642}"/>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Rectangle 24">
              <a:extLst>
                <a:ext uri="{FF2B5EF4-FFF2-40B4-BE49-F238E27FC236}">
                  <a16:creationId xmlns:a16="http://schemas.microsoft.com/office/drawing/2014/main" id="{4DA4F79B-7A52-499C-A65E-A51F3EDF5C3E}"/>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11" name="Straight Connector 10">
            <a:extLst>
              <a:ext uri="{FF2B5EF4-FFF2-40B4-BE49-F238E27FC236}">
                <a16:creationId xmlns:a16="http://schemas.microsoft.com/office/drawing/2014/main" id="{1EEB87D2-BD33-43D4-B135-6F0E91C4917A}"/>
              </a:ext>
            </a:extLst>
          </p:cNvPr>
          <p:cNvCxnSpPr>
            <a:cxnSpLocks/>
          </p:cNvCxnSpPr>
          <p:nvPr/>
        </p:nvCxnSpPr>
        <p:spPr>
          <a:xfrm flipV="1">
            <a:off x="4781916" y="4112436"/>
            <a:ext cx="4581449" cy="1"/>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12" name="Picture 11" descr="A close up of a logo&#10;&#10;Description automatically generated">
            <a:extLst>
              <a:ext uri="{FF2B5EF4-FFF2-40B4-BE49-F238E27FC236}">
                <a16:creationId xmlns:a16="http://schemas.microsoft.com/office/drawing/2014/main" id="{66C7B340-EC4A-4D32-8643-325F1D66DF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45722" y="1606241"/>
            <a:ext cx="2369218" cy="3550188"/>
          </a:xfrm>
          <a:prstGeom prst="rect">
            <a:avLst/>
          </a:prstGeom>
        </p:spPr>
      </p:pic>
      <p:grpSp>
        <p:nvGrpSpPr>
          <p:cNvPr id="3" name="Group 15">
            <a:extLst>
              <a:ext uri="{FF2B5EF4-FFF2-40B4-BE49-F238E27FC236}">
                <a16:creationId xmlns:a16="http://schemas.microsoft.com/office/drawing/2014/main" id="{87008925-27BE-4F37-8F3C-D51A4CE1017D}"/>
              </a:ext>
            </a:extLst>
          </p:cNvPr>
          <p:cNvGrpSpPr/>
          <p:nvPr/>
        </p:nvGrpSpPr>
        <p:grpSpPr>
          <a:xfrm rot="10800000">
            <a:off x="10855702" y="266068"/>
            <a:ext cx="1066895" cy="1078155"/>
            <a:chOff x="313844" y="5489699"/>
            <a:chExt cx="1066895" cy="1078155"/>
          </a:xfrm>
          <a:solidFill>
            <a:schemeClr val="accent2">
              <a:lumMod val="75000"/>
            </a:schemeClr>
          </a:solidFill>
        </p:grpSpPr>
        <p:sp>
          <p:nvSpPr>
            <p:cNvPr id="17" name="Rectangle 16">
              <a:extLst>
                <a:ext uri="{FF2B5EF4-FFF2-40B4-BE49-F238E27FC236}">
                  <a16:creationId xmlns:a16="http://schemas.microsoft.com/office/drawing/2014/main" id="{D05F1195-3C1E-433F-AC45-B08B7F507642}"/>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ectangle 17">
              <a:extLst>
                <a:ext uri="{FF2B5EF4-FFF2-40B4-BE49-F238E27FC236}">
                  <a16:creationId xmlns:a16="http://schemas.microsoft.com/office/drawing/2014/main" id="{4DA4F79B-7A52-499C-A65E-A51F3EDF5C3E}"/>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13002902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p:cNvSpPr/>
          <p:nvPr/>
        </p:nvSpPr>
        <p:spPr>
          <a:xfrm>
            <a:off x="371475" y="652463"/>
            <a:ext cx="7999413" cy="461962"/>
          </a:xfrm>
          <a:prstGeom prst="rect">
            <a:avLst/>
          </a:prstGeom>
        </p:spPr>
        <p:txBody>
          <a:bodyPr>
            <a:spAutoFit/>
          </a:bodyPr>
          <a:lstStyle/>
          <a:p>
            <a:pPr fontAlgn="auto">
              <a:spcBef>
                <a:spcPts val="0"/>
              </a:spcBef>
              <a:spcAft>
                <a:spcPts val="0"/>
              </a:spcAft>
              <a:defRPr/>
            </a:pPr>
            <a:r>
              <a:rPr lang="en-IN" sz="2400" b="1" dirty="0">
                <a:solidFill>
                  <a:schemeClr val="accent2">
                    <a:lumMod val="75000"/>
                  </a:schemeClr>
                </a:solidFill>
              </a:rPr>
              <a:t>JSON</a:t>
            </a:r>
          </a:p>
        </p:txBody>
      </p:sp>
      <p:cxnSp>
        <p:nvCxnSpPr>
          <p:cNvPr id="8" name="Straight Connector 7"/>
          <p:cNvCxnSpPr>
            <a:cxnSpLocks/>
          </p:cNvCxnSpPr>
          <p:nvPr/>
        </p:nvCxnSpPr>
        <p:spPr>
          <a:xfrm>
            <a:off x="-7938" y="1316038"/>
            <a:ext cx="8299451"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11268" name="Picture 5" descr="A close up of a logo&#10;&#10;Description automatically generated"/>
          <p:cNvPicPr>
            <a:picLocks noChangeAspect="1"/>
          </p:cNvPicPr>
          <p:nvPr/>
        </p:nvPicPr>
        <p:blipFill>
          <a:blip r:embed="rId2"/>
          <a:srcRect/>
          <a:stretch>
            <a:fillRect/>
          </a:stretch>
        </p:blipFill>
        <p:spPr bwMode="auto">
          <a:xfrm>
            <a:off x="10660063" y="469900"/>
            <a:ext cx="933450" cy="1398588"/>
          </a:xfrm>
          <a:prstGeom prst="rect">
            <a:avLst/>
          </a:prstGeom>
          <a:noFill/>
          <a:ln w="9525">
            <a:noFill/>
            <a:miter lim="800000"/>
            <a:headEnd/>
            <a:tailEnd/>
          </a:ln>
        </p:spPr>
      </p:pic>
      <p:sp>
        <p:nvSpPr>
          <p:cNvPr id="7" name="Rectangle 2"/>
          <p:cNvSpPr>
            <a:spLocks noChangeArrowheads="1"/>
          </p:cNvSpPr>
          <p:nvPr/>
        </p:nvSpPr>
        <p:spPr bwMode="auto">
          <a:xfrm>
            <a:off x="184731" y="1424266"/>
            <a:ext cx="9287669" cy="2462213"/>
          </a:xfrm>
          <a:prstGeom prst="rect">
            <a:avLst/>
          </a:prstGeom>
          <a:noFill/>
          <a:ln w="9525">
            <a:noFill/>
            <a:miter lim="800000"/>
            <a:headEnd/>
            <a:tailEnd/>
          </a:ln>
        </p:spPr>
        <p:txBody>
          <a:bodyPr wrap="square" tIns="0" bIns="0" anchor="ctr">
            <a:spAutoFit/>
          </a:bodyPr>
          <a:lstStyle/>
          <a:p>
            <a:pPr lvl="0" eaLnBrk="0" hangingPunct="0"/>
            <a:r>
              <a:rPr lang="en-US" sz="2400" dirty="0"/>
              <a:t>JSON String</a:t>
            </a:r>
          </a:p>
          <a:p>
            <a:pPr lvl="0" eaLnBrk="0" hangingPunct="0"/>
            <a:endParaRPr lang="en-US" sz="2400" dirty="0"/>
          </a:p>
          <a:p>
            <a:pPr lvl="0" eaLnBrk="0" hangingPunct="0"/>
            <a:r>
              <a:rPr lang="en-US" sz="2400" dirty="0"/>
              <a:t>'{"</a:t>
            </a:r>
            <a:r>
              <a:rPr lang="en-US" sz="2400" dirty="0" err="1"/>
              <a:t>name":"John</a:t>
            </a:r>
            <a:r>
              <a:rPr lang="en-US" sz="2400" dirty="0"/>
              <a:t>", "age":30, "</a:t>
            </a:r>
            <a:r>
              <a:rPr lang="en-US" sz="2400" dirty="0" err="1"/>
              <a:t>car":null</a:t>
            </a:r>
            <a:r>
              <a:rPr lang="en-US" sz="2400" dirty="0"/>
              <a:t>}’</a:t>
            </a:r>
          </a:p>
          <a:p>
            <a:pPr lvl="0" eaLnBrk="0" hangingPunct="0"/>
            <a:endParaRPr lang="en-US" altLang="en-US" sz="2400" dirty="0">
              <a:latin typeface="Arial" panose="020B0604020202020204" pitchFamily="34" charset="0"/>
            </a:endParaRPr>
          </a:p>
          <a:p>
            <a:pPr lvl="0" eaLnBrk="0" hangingPunct="0"/>
            <a:endParaRPr lang="en-US" altLang="en-US" sz="2400" dirty="0">
              <a:latin typeface="Arial" panose="020B0604020202020204" pitchFamily="34" charset="0"/>
            </a:endParaRPr>
          </a:p>
          <a:p>
            <a:pPr lvl="0" eaLnBrk="0" hangingPunct="0"/>
            <a:endParaRPr lang="en-US" altLang="en-US" sz="4000" dirty="0">
              <a:latin typeface="Arial" panose="020B0604020202020204" pitchFamily="34" charset="0"/>
            </a:endParaRPr>
          </a:p>
        </p:txBody>
      </p:sp>
      <p:sp>
        <p:nvSpPr>
          <p:cNvPr id="10" name="Rectangle 9"/>
          <p:cNvSpPr/>
          <p:nvPr/>
        </p:nvSpPr>
        <p:spPr>
          <a:xfrm>
            <a:off x="393700" y="252413"/>
            <a:ext cx="7496175" cy="461962"/>
          </a:xfrm>
          <a:prstGeom prst="rect">
            <a:avLst/>
          </a:prstGeom>
        </p:spPr>
        <p:txBody>
          <a:bodyPr>
            <a:spAutoFit/>
          </a:bodyPr>
          <a:lstStyle/>
          <a:p>
            <a:pPr fontAlgn="auto">
              <a:spcBef>
                <a:spcPts val="0"/>
              </a:spcBef>
              <a:spcAft>
                <a:spcPts val="0"/>
              </a:spcAft>
              <a:defRPr/>
            </a:pPr>
            <a:r>
              <a:rPr lang="en-US" sz="2400" b="1" dirty="0">
                <a:solidFill>
                  <a:schemeClr val="accent1">
                    <a:lumMod val="75000"/>
                  </a:schemeClr>
                </a:solidFill>
              </a:rPr>
              <a:t>XML Vs JSON HTML5</a:t>
            </a:r>
          </a:p>
        </p:txBody>
      </p:sp>
      <p:sp>
        <p:nvSpPr>
          <p:cNvPr id="2" name="Rectangle 1">
            <a:extLst>
              <a:ext uri="{FF2B5EF4-FFF2-40B4-BE49-F238E27FC236}">
                <a16:creationId xmlns:a16="http://schemas.microsoft.com/office/drawing/2014/main" id="{6C422B23-9CEF-4730-8C89-D6FB7602AB66}"/>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8414683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anim calcmode="lin" valueType="num">
                                      <p:cBhvr additive="base">
                                        <p:cTn id="13"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p:cNvSpPr/>
          <p:nvPr/>
        </p:nvSpPr>
        <p:spPr>
          <a:xfrm>
            <a:off x="371475" y="652463"/>
            <a:ext cx="7999413" cy="461962"/>
          </a:xfrm>
          <a:prstGeom prst="rect">
            <a:avLst/>
          </a:prstGeom>
        </p:spPr>
        <p:txBody>
          <a:bodyPr>
            <a:spAutoFit/>
          </a:bodyPr>
          <a:lstStyle/>
          <a:p>
            <a:pPr fontAlgn="auto">
              <a:spcBef>
                <a:spcPts val="0"/>
              </a:spcBef>
              <a:spcAft>
                <a:spcPts val="0"/>
              </a:spcAft>
              <a:defRPr/>
            </a:pPr>
            <a:r>
              <a:rPr lang="en-IN" sz="2400" b="1" dirty="0">
                <a:solidFill>
                  <a:schemeClr val="accent2">
                    <a:lumMod val="75000"/>
                  </a:schemeClr>
                </a:solidFill>
              </a:rPr>
              <a:t>JSON</a:t>
            </a:r>
          </a:p>
        </p:txBody>
      </p:sp>
      <p:cxnSp>
        <p:nvCxnSpPr>
          <p:cNvPr id="8" name="Straight Connector 7"/>
          <p:cNvCxnSpPr>
            <a:cxnSpLocks/>
          </p:cNvCxnSpPr>
          <p:nvPr/>
        </p:nvCxnSpPr>
        <p:spPr>
          <a:xfrm>
            <a:off x="-7938" y="1316038"/>
            <a:ext cx="8299451"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11268" name="Picture 5" descr="A close up of a logo&#10;&#10;Description automatically generated"/>
          <p:cNvPicPr>
            <a:picLocks noChangeAspect="1"/>
          </p:cNvPicPr>
          <p:nvPr/>
        </p:nvPicPr>
        <p:blipFill>
          <a:blip r:embed="rId2"/>
          <a:srcRect/>
          <a:stretch>
            <a:fillRect/>
          </a:stretch>
        </p:blipFill>
        <p:spPr bwMode="auto">
          <a:xfrm>
            <a:off x="10660063" y="469900"/>
            <a:ext cx="933450" cy="1398588"/>
          </a:xfrm>
          <a:prstGeom prst="rect">
            <a:avLst/>
          </a:prstGeom>
          <a:noFill/>
          <a:ln w="9525">
            <a:noFill/>
            <a:miter lim="800000"/>
            <a:headEnd/>
            <a:tailEnd/>
          </a:ln>
        </p:spPr>
      </p:pic>
      <p:sp>
        <p:nvSpPr>
          <p:cNvPr id="7" name="Rectangle 2"/>
          <p:cNvSpPr>
            <a:spLocks noChangeArrowheads="1"/>
          </p:cNvSpPr>
          <p:nvPr/>
        </p:nvSpPr>
        <p:spPr bwMode="auto">
          <a:xfrm>
            <a:off x="246856" y="1402119"/>
            <a:ext cx="9287669" cy="5047536"/>
          </a:xfrm>
          <a:prstGeom prst="rect">
            <a:avLst/>
          </a:prstGeom>
          <a:noFill/>
          <a:ln w="9525">
            <a:noFill/>
            <a:miter lim="800000"/>
            <a:headEnd/>
            <a:tailEnd/>
          </a:ln>
        </p:spPr>
        <p:txBody>
          <a:bodyPr wrap="square" tIns="0" bIns="0" anchor="ctr">
            <a:spAutoFit/>
          </a:bodyPr>
          <a:lstStyle/>
          <a:p>
            <a:pPr marL="342900" lvl="0" indent="-342900" eaLnBrk="0" hangingPunct="0">
              <a:buFont typeface="Wingdings" panose="05000000000000000000" pitchFamily="2" charset="2"/>
              <a:buChar char="§"/>
            </a:pPr>
            <a:r>
              <a:rPr lang="en-US" altLang="en-US" sz="2400" dirty="0">
                <a:solidFill>
                  <a:srgbClr val="000000"/>
                </a:solidFill>
                <a:latin typeface="+mn-lt"/>
              </a:rPr>
              <a:t>JavaScript has a built in function for converting JSON strings into JavaScript objects:</a:t>
            </a:r>
            <a:endParaRPr lang="en-US" altLang="en-US" sz="2400" dirty="0">
              <a:latin typeface="+mn-lt"/>
            </a:endParaRPr>
          </a:p>
          <a:p>
            <a:pPr lvl="0" eaLnBrk="0" hangingPunct="0"/>
            <a:r>
              <a:rPr lang="en-US" altLang="en-US" sz="2400" dirty="0">
                <a:solidFill>
                  <a:srgbClr val="DC143C"/>
                </a:solidFill>
                <a:latin typeface="+mn-lt"/>
              </a:rPr>
              <a:t>           </a:t>
            </a:r>
            <a:r>
              <a:rPr lang="en-US" altLang="en-US" sz="2400" dirty="0" err="1">
                <a:solidFill>
                  <a:srgbClr val="DC143C"/>
                </a:solidFill>
                <a:latin typeface="+mn-lt"/>
              </a:rPr>
              <a:t>JSON.parse</a:t>
            </a:r>
            <a:r>
              <a:rPr lang="en-US" altLang="en-US" sz="2400" dirty="0">
                <a:solidFill>
                  <a:srgbClr val="DC143C"/>
                </a:solidFill>
                <a:latin typeface="+mn-lt"/>
              </a:rPr>
              <a:t>()</a:t>
            </a:r>
            <a:endParaRPr lang="en-US" altLang="en-US" sz="2400" dirty="0">
              <a:latin typeface="+mn-lt"/>
            </a:endParaRPr>
          </a:p>
          <a:p>
            <a:pPr marL="342900" lvl="0" indent="-342900" eaLnBrk="0" hangingPunct="0">
              <a:buFont typeface="Wingdings" panose="05000000000000000000" pitchFamily="2" charset="2"/>
              <a:buChar char="§"/>
            </a:pPr>
            <a:r>
              <a:rPr lang="en-US" altLang="en-US" sz="2400" dirty="0">
                <a:solidFill>
                  <a:srgbClr val="000000"/>
                </a:solidFill>
                <a:latin typeface="+mn-lt"/>
              </a:rPr>
              <a:t>JavaScript also has a built in function for converting an object into a JSON string:</a:t>
            </a:r>
            <a:endParaRPr lang="en-US" altLang="en-US" sz="2400" dirty="0">
              <a:latin typeface="+mn-lt"/>
            </a:endParaRPr>
          </a:p>
          <a:p>
            <a:pPr lvl="0" eaLnBrk="0" hangingPunct="0"/>
            <a:r>
              <a:rPr lang="en-US" altLang="en-US" sz="2400" dirty="0">
                <a:solidFill>
                  <a:srgbClr val="DC143C"/>
                </a:solidFill>
                <a:latin typeface="+mn-lt"/>
              </a:rPr>
              <a:t>          </a:t>
            </a:r>
            <a:r>
              <a:rPr lang="en-US" altLang="en-US" sz="2400" dirty="0" err="1">
                <a:solidFill>
                  <a:srgbClr val="DC143C"/>
                </a:solidFill>
                <a:latin typeface="+mn-lt"/>
              </a:rPr>
              <a:t>JSON.stringify</a:t>
            </a:r>
            <a:r>
              <a:rPr lang="en-US" altLang="en-US" sz="2400" dirty="0">
                <a:solidFill>
                  <a:srgbClr val="DC143C"/>
                </a:solidFill>
                <a:latin typeface="+mn-lt"/>
              </a:rPr>
              <a:t>()</a:t>
            </a:r>
          </a:p>
          <a:p>
            <a:pPr lvl="0" eaLnBrk="0" hangingPunct="0"/>
            <a:endParaRPr lang="en-US" altLang="en-US" sz="2400" dirty="0">
              <a:latin typeface="+mn-lt"/>
            </a:endParaRPr>
          </a:p>
          <a:p>
            <a:pPr marL="342900" indent="-342900" eaLnBrk="0" hangingPunct="0">
              <a:buFont typeface="Arial" panose="020B0604020202020204" pitchFamily="34" charset="0"/>
              <a:buChar char="•"/>
            </a:pPr>
            <a:r>
              <a:rPr lang="en-US" sz="2400" dirty="0">
                <a:solidFill>
                  <a:srgbClr val="000000"/>
                </a:solidFill>
                <a:latin typeface="+mn-lt"/>
              </a:rPr>
              <a:t>You can receive pure text from a server and use it as a JavaScript object.</a:t>
            </a:r>
          </a:p>
          <a:p>
            <a:pPr marL="342900" indent="-342900" eaLnBrk="0" hangingPunct="0">
              <a:buFont typeface="Arial" panose="020B0604020202020204" pitchFamily="34" charset="0"/>
              <a:buChar char="•"/>
            </a:pPr>
            <a:r>
              <a:rPr lang="en-US" sz="2400" dirty="0">
                <a:solidFill>
                  <a:srgbClr val="000000"/>
                </a:solidFill>
                <a:latin typeface="+mn-lt"/>
              </a:rPr>
              <a:t>You can send a JavaScript object to a server in pure text format.</a:t>
            </a:r>
          </a:p>
          <a:p>
            <a:pPr marL="342900" indent="-342900" eaLnBrk="0" hangingPunct="0">
              <a:buFont typeface="Arial" panose="020B0604020202020204" pitchFamily="34" charset="0"/>
              <a:buChar char="•"/>
            </a:pPr>
            <a:r>
              <a:rPr lang="en-US" sz="2400" dirty="0">
                <a:solidFill>
                  <a:srgbClr val="000000"/>
                </a:solidFill>
                <a:latin typeface="+mn-lt"/>
              </a:rPr>
              <a:t>You can work with data as JavaScript objects, with no complicated parsing and translations.</a:t>
            </a:r>
          </a:p>
          <a:p>
            <a:pPr lvl="0" eaLnBrk="0" hangingPunct="0"/>
            <a:endParaRPr lang="en-US" altLang="en-US" sz="4000" dirty="0">
              <a:latin typeface="Arial" panose="020B0604020202020204" pitchFamily="34" charset="0"/>
            </a:endParaRPr>
          </a:p>
        </p:txBody>
      </p:sp>
      <p:sp>
        <p:nvSpPr>
          <p:cNvPr id="10" name="Rectangle 9"/>
          <p:cNvSpPr/>
          <p:nvPr/>
        </p:nvSpPr>
        <p:spPr>
          <a:xfrm>
            <a:off x="393700" y="252413"/>
            <a:ext cx="7496175" cy="461962"/>
          </a:xfrm>
          <a:prstGeom prst="rect">
            <a:avLst/>
          </a:prstGeom>
        </p:spPr>
        <p:txBody>
          <a:bodyPr>
            <a:spAutoFit/>
          </a:bodyPr>
          <a:lstStyle/>
          <a:p>
            <a:pPr fontAlgn="auto">
              <a:spcBef>
                <a:spcPts val="0"/>
              </a:spcBef>
              <a:spcAft>
                <a:spcPts val="0"/>
              </a:spcAft>
              <a:defRPr/>
            </a:pPr>
            <a:r>
              <a:rPr lang="en-US" sz="2400" b="1" dirty="0">
                <a:solidFill>
                  <a:schemeClr val="accent1">
                    <a:lumMod val="75000"/>
                  </a:schemeClr>
                </a:solidFill>
              </a:rPr>
              <a:t>XML Vs JSON HTML5</a:t>
            </a:r>
          </a:p>
        </p:txBody>
      </p:sp>
      <p:sp>
        <p:nvSpPr>
          <p:cNvPr id="2" name="Rectangle 1">
            <a:extLst>
              <a:ext uri="{FF2B5EF4-FFF2-40B4-BE49-F238E27FC236}">
                <a16:creationId xmlns:a16="http://schemas.microsoft.com/office/drawing/2014/main" id="{6C422B23-9CEF-4730-8C89-D6FB7602AB66}"/>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2080978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 calcmode="lin" valueType="num">
                                      <p:cBhvr additive="base">
                                        <p:cTn id="13"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anim calcmode="lin" valueType="num">
                                      <p:cBhvr additive="base">
                                        <p:cTn id="19"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xEl>
                                              <p:pRg st="3" end="3"/>
                                            </p:txEl>
                                          </p:spTgt>
                                        </p:tgtEl>
                                        <p:attrNameLst>
                                          <p:attrName>style.visibility</p:attrName>
                                        </p:attrNameLst>
                                      </p:cBhvr>
                                      <p:to>
                                        <p:strVal val="visible"/>
                                      </p:to>
                                    </p:set>
                                    <p:anim calcmode="lin" valueType="num">
                                      <p:cBhvr additive="base">
                                        <p:cTn id="25"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7">
                                            <p:txEl>
                                              <p:pRg st="5" end="5"/>
                                            </p:txEl>
                                          </p:spTgt>
                                        </p:tgtEl>
                                        <p:attrNameLst>
                                          <p:attrName>style.visibility</p:attrName>
                                        </p:attrNameLst>
                                      </p:cBhvr>
                                      <p:to>
                                        <p:strVal val="visible"/>
                                      </p:to>
                                    </p:set>
                                    <p:anim calcmode="lin" valueType="num">
                                      <p:cBhvr additive="base">
                                        <p:cTn id="31" dur="500" fill="hold"/>
                                        <p:tgtEl>
                                          <p:spTgt spid="7">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7">
                                            <p:txEl>
                                              <p:pRg st="6" end="6"/>
                                            </p:txEl>
                                          </p:spTgt>
                                        </p:tgtEl>
                                        <p:attrNameLst>
                                          <p:attrName>style.visibility</p:attrName>
                                        </p:attrNameLst>
                                      </p:cBhvr>
                                      <p:to>
                                        <p:strVal val="visible"/>
                                      </p:to>
                                    </p:set>
                                    <p:anim calcmode="lin" valueType="num">
                                      <p:cBhvr additive="base">
                                        <p:cTn id="37" dur="500" fill="hold"/>
                                        <p:tgtEl>
                                          <p:spTgt spid="7">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7">
                                            <p:txEl>
                                              <p:pRg st="7" end="7"/>
                                            </p:txEl>
                                          </p:spTgt>
                                        </p:tgtEl>
                                        <p:attrNameLst>
                                          <p:attrName>style.visibility</p:attrName>
                                        </p:attrNameLst>
                                      </p:cBhvr>
                                      <p:to>
                                        <p:strVal val="visible"/>
                                      </p:to>
                                    </p:set>
                                    <p:anim calcmode="lin" valueType="num">
                                      <p:cBhvr additive="base">
                                        <p:cTn id="43" dur="500" fill="hold"/>
                                        <p:tgtEl>
                                          <p:spTgt spid="7">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7">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p:cNvSpPr/>
          <p:nvPr/>
        </p:nvSpPr>
        <p:spPr>
          <a:xfrm>
            <a:off x="371475" y="652463"/>
            <a:ext cx="7999413" cy="461962"/>
          </a:xfrm>
          <a:prstGeom prst="rect">
            <a:avLst/>
          </a:prstGeom>
        </p:spPr>
        <p:txBody>
          <a:bodyPr>
            <a:spAutoFit/>
          </a:bodyPr>
          <a:lstStyle/>
          <a:p>
            <a:pPr fontAlgn="auto">
              <a:spcBef>
                <a:spcPts val="0"/>
              </a:spcBef>
              <a:spcAft>
                <a:spcPts val="0"/>
              </a:spcAft>
              <a:defRPr/>
            </a:pPr>
            <a:r>
              <a:rPr lang="en-IN" sz="2400" b="1" dirty="0">
                <a:solidFill>
                  <a:schemeClr val="accent2">
                    <a:lumMod val="75000"/>
                  </a:schemeClr>
                </a:solidFill>
              </a:rPr>
              <a:t>XML Parser</a:t>
            </a:r>
          </a:p>
        </p:txBody>
      </p:sp>
      <p:cxnSp>
        <p:nvCxnSpPr>
          <p:cNvPr id="8" name="Straight Connector 7"/>
          <p:cNvCxnSpPr>
            <a:cxnSpLocks/>
          </p:cNvCxnSpPr>
          <p:nvPr/>
        </p:nvCxnSpPr>
        <p:spPr>
          <a:xfrm>
            <a:off x="-7938" y="1316038"/>
            <a:ext cx="8299451"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11268" name="Picture 5" descr="A close up of a logo&#10;&#10;Description automatically generated"/>
          <p:cNvPicPr>
            <a:picLocks noChangeAspect="1"/>
          </p:cNvPicPr>
          <p:nvPr/>
        </p:nvPicPr>
        <p:blipFill>
          <a:blip r:embed="rId2"/>
          <a:srcRect/>
          <a:stretch>
            <a:fillRect/>
          </a:stretch>
        </p:blipFill>
        <p:spPr bwMode="auto">
          <a:xfrm>
            <a:off x="10660063" y="469900"/>
            <a:ext cx="933450" cy="1398588"/>
          </a:xfrm>
          <a:prstGeom prst="rect">
            <a:avLst/>
          </a:prstGeom>
          <a:noFill/>
          <a:ln w="9525">
            <a:noFill/>
            <a:miter lim="800000"/>
            <a:headEnd/>
            <a:tailEnd/>
          </a:ln>
        </p:spPr>
      </p:pic>
      <p:sp>
        <p:nvSpPr>
          <p:cNvPr id="10" name="Rectangle 9"/>
          <p:cNvSpPr/>
          <p:nvPr/>
        </p:nvSpPr>
        <p:spPr>
          <a:xfrm>
            <a:off x="393700" y="252413"/>
            <a:ext cx="7496175" cy="461962"/>
          </a:xfrm>
          <a:prstGeom prst="rect">
            <a:avLst/>
          </a:prstGeom>
        </p:spPr>
        <p:txBody>
          <a:bodyPr>
            <a:spAutoFit/>
          </a:bodyPr>
          <a:lstStyle/>
          <a:p>
            <a:pPr fontAlgn="auto">
              <a:spcBef>
                <a:spcPts val="0"/>
              </a:spcBef>
              <a:spcAft>
                <a:spcPts val="0"/>
              </a:spcAft>
              <a:defRPr/>
            </a:pPr>
            <a:r>
              <a:rPr lang="en-US" sz="2400" b="1" dirty="0">
                <a:solidFill>
                  <a:schemeClr val="accent1">
                    <a:lumMod val="75000"/>
                  </a:schemeClr>
                </a:solidFill>
              </a:rPr>
              <a:t>XML Vs JSON HTML5</a:t>
            </a:r>
          </a:p>
        </p:txBody>
      </p:sp>
      <p:sp>
        <p:nvSpPr>
          <p:cNvPr id="2" name="Rectangle 1">
            <a:extLst>
              <a:ext uri="{FF2B5EF4-FFF2-40B4-BE49-F238E27FC236}">
                <a16:creationId xmlns:a16="http://schemas.microsoft.com/office/drawing/2014/main" id="{6C422B23-9CEF-4730-8C89-D6FB7602AB66}"/>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4" name="Picture 3">
            <a:extLst>
              <a:ext uri="{FF2B5EF4-FFF2-40B4-BE49-F238E27FC236}">
                <a16:creationId xmlns:a16="http://schemas.microsoft.com/office/drawing/2014/main" id="{EFD2A492-3AE2-4CEA-8CD1-E8E41BCD57D9}"/>
              </a:ext>
            </a:extLst>
          </p:cNvPr>
          <p:cNvPicPr>
            <a:picLocks noChangeAspect="1"/>
          </p:cNvPicPr>
          <p:nvPr/>
        </p:nvPicPr>
        <p:blipFill>
          <a:blip r:embed="rId3"/>
          <a:stretch>
            <a:fillRect/>
          </a:stretch>
        </p:blipFill>
        <p:spPr>
          <a:xfrm>
            <a:off x="371475" y="2360612"/>
            <a:ext cx="5667375" cy="3181350"/>
          </a:xfrm>
          <a:prstGeom prst="rect">
            <a:avLst/>
          </a:prstGeom>
        </p:spPr>
      </p:pic>
    </p:spTree>
    <p:extLst>
      <p:ext uri="{BB962C8B-B14F-4D97-AF65-F5344CB8AC3E}">
        <p14:creationId xmlns:p14="http://schemas.microsoft.com/office/powerpoint/2010/main" val="3599298453"/>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p:cNvSpPr/>
          <p:nvPr/>
        </p:nvSpPr>
        <p:spPr>
          <a:xfrm>
            <a:off x="371475" y="652463"/>
            <a:ext cx="7999413" cy="461962"/>
          </a:xfrm>
          <a:prstGeom prst="rect">
            <a:avLst/>
          </a:prstGeom>
        </p:spPr>
        <p:txBody>
          <a:bodyPr>
            <a:spAutoFit/>
          </a:bodyPr>
          <a:lstStyle/>
          <a:p>
            <a:pPr fontAlgn="auto">
              <a:spcBef>
                <a:spcPts val="0"/>
              </a:spcBef>
              <a:spcAft>
                <a:spcPts val="0"/>
              </a:spcAft>
              <a:defRPr/>
            </a:pPr>
            <a:r>
              <a:rPr lang="en-IN" sz="2400" b="1" dirty="0">
                <a:solidFill>
                  <a:schemeClr val="accent2">
                    <a:lumMod val="75000"/>
                  </a:schemeClr>
                </a:solidFill>
              </a:rPr>
              <a:t>XML Parser</a:t>
            </a:r>
          </a:p>
        </p:txBody>
      </p:sp>
      <p:cxnSp>
        <p:nvCxnSpPr>
          <p:cNvPr id="8" name="Straight Connector 7"/>
          <p:cNvCxnSpPr>
            <a:cxnSpLocks/>
          </p:cNvCxnSpPr>
          <p:nvPr/>
        </p:nvCxnSpPr>
        <p:spPr>
          <a:xfrm>
            <a:off x="-7938" y="1316038"/>
            <a:ext cx="8299451"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11268" name="Picture 5" descr="A close up of a logo&#10;&#10;Description automatically generated"/>
          <p:cNvPicPr>
            <a:picLocks noChangeAspect="1"/>
          </p:cNvPicPr>
          <p:nvPr/>
        </p:nvPicPr>
        <p:blipFill>
          <a:blip r:embed="rId2"/>
          <a:srcRect/>
          <a:stretch>
            <a:fillRect/>
          </a:stretch>
        </p:blipFill>
        <p:spPr bwMode="auto">
          <a:xfrm>
            <a:off x="10660063" y="469900"/>
            <a:ext cx="933450" cy="1398588"/>
          </a:xfrm>
          <a:prstGeom prst="rect">
            <a:avLst/>
          </a:prstGeom>
          <a:noFill/>
          <a:ln w="9525">
            <a:noFill/>
            <a:miter lim="800000"/>
            <a:headEnd/>
            <a:tailEnd/>
          </a:ln>
        </p:spPr>
      </p:pic>
      <p:sp>
        <p:nvSpPr>
          <p:cNvPr id="7" name="Rectangle 2"/>
          <p:cNvSpPr>
            <a:spLocks noChangeArrowheads="1"/>
          </p:cNvSpPr>
          <p:nvPr/>
        </p:nvSpPr>
        <p:spPr bwMode="auto">
          <a:xfrm>
            <a:off x="507206" y="1514475"/>
            <a:ext cx="9287669" cy="1354217"/>
          </a:xfrm>
          <a:prstGeom prst="rect">
            <a:avLst/>
          </a:prstGeom>
          <a:noFill/>
          <a:ln w="9525">
            <a:noFill/>
            <a:miter lim="800000"/>
            <a:headEnd/>
            <a:tailEnd/>
          </a:ln>
        </p:spPr>
        <p:txBody>
          <a:bodyPr wrap="square" tIns="0" bIns="0" anchor="ctr">
            <a:spAutoFit/>
          </a:bodyPr>
          <a:lstStyle/>
          <a:p>
            <a:pPr lvl="0" eaLnBrk="0" hangingPunct="0"/>
            <a:r>
              <a:rPr lang="en-US" sz="2400" dirty="0"/>
              <a:t>Parses a text string into an XML DOM object, and extracts the info from it with JavaScript:</a:t>
            </a:r>
          </a:p>
          <a:p>
            <a:pPr lvl="0" eaLnBrk="0" hangingPunct="0"/>
            <a:endParaRPr lang="en-US" altLang="en-US" sz="4000" dirty="0">
              <a:latin typeface="Arial" panose="020B0604020202020204" pitchFamily="34" charset="0"/>
            </a:endParaRPr>
          </a:p>
        </p:txBody>
      </p:sp>
      <p:sp>
        <p:nvSpPr>
          <p:cNvPr id="10" name="Rectangle 9"/>
          <p:cNvSpPr/>
          <p:nvPr/>
        </p:nvSpPr>
        <p:spPr>
          <a:xfrm>
            <a:off x="393700" y="252413"/>
            <a:ext cx="7496175" cy="461962"/>
          </a:xfrm>
          <a:prstGeom prst="rect">
            <a:avLst/>
          </a:prstGeom>
        </p:spPr>
        <p:txBody>
          <a:bodyPr>
            <a:spAutoFit/>
          </a:bodyPr>
          <a:lstStyle/>
          <a:p>
            <a:pPr fontAlgn="auto">
              <a:spcBef>
                <a:spcPts val="0"/>
              </a:spcBef>
              <a:spcAft>
                <a:spcPts val="0"/>
              </a:spcAft>
              <a:defRPr/>
            </a:pPr>
            <a:r>
              <a:rPr lang="en-US" sz="2400" b="1" dirty="0">
                <a:solidFill>
                  <a:schemeClr val="accent1">
                    <a:lumMod val="75000"/>
                  </a:schemeClr>
                </a:solidFill>
              </a:rPr>
              <a:t>XML Vs JSON HTML5</a:t>
            </a:r>
          </a:p>
        </p:txBody>
      </p:sp>
      <p:sp>
        <p:nvSpPr>
          <p:cNvPr id="2" name="Rectangle 1">
            <a:extLst>
              <a:ext uri="{FF2B5EF4-FFF2-40B4-BE49-F238E27FC236}">
                <a16:creationId xmlns:a16="http://schemas.microsoft.com/office/drawing/2014/main" id="{6C422B23-9CEF-4730-8C89-D6FB7602AB66}"/>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6" name="Picture 5">
            <a:extLst>
              <a:ext uri="{FF2B5EF4-FFF2-40B4-BE49-F238E27FC236}">
                <a16:creationId xmlns:a16="http://schemas.microsoft.com/office/drawing/2014/main" id="{2D1FC243-B0BE-484C-A736-6E19060948EA}"/>
              </a:ext>
            </a:extLst>
          </p:cNvPr>
          <p:cNvPicPr>
            <a:picLocks noChangeAspect="1"/>
          </p:cNvPicPr>
          <p:nvPr/>
        </p:nvPicPr>
        <p:blipFill>
          <a:blip r:embed="rId3"/>
          <a:stretch>
            <a:fillRect/>
          </a:stretch>
        </p:blipFill>
        <p:spPr>
          <a:xfrm>
            <a:off x="488949" y="2262187"/>
            <a:ext cx="7305675" cy="3943350"/>
          </a:xfrm>
          <a:prstGeom prst="rect">
            <a:avLst/>
          </a:prstGeom>
        </p:spPr>
      </p:pic>
    </p:spTree>
    <p:extLst>
      <p:ext uri="{BB962C8B-B14F-4D97-AF65-F5344CB8AC3E}">
        <p14:creationId xmlns:p14="http://schemas.microsoft.com/office/powerpoint/2010/main" val="2721769908"/>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 name="Rectangle 21"/>
          <p:cNvSpPr/>
          <p:nvPr/>
        </p:nvSpPr>
        <p:spPr>
          <a:xfrm>
            <a:off x="371475" y="652463"/>
            <a:ext cx="7999413" cy="461962"/>
          </a:xfrm>
          <a:prstGeom prst="rect">
            <a:avLst/>
          </a:prstGeom>
        </p:spPr>
        <p:txBody>
          <a:bodyPr>
            <a:spAutoFit/>
          </a:bodyPr>
          <a:lstStyle/>
          <a:p>
            <a:pPr fontAlgn="auto">
              <a:spcBef>
                <a:spcPts val="0"/>
              </a:spcBef>
              <a:spcAft>
                <a:spcPts val="0"/>
              </a:spcAft>
              <a:defRPr/>
            </a:pPr>
            <a:r>
              <a:rPr lang="en-IN" sz="2400" b="1" dirty="0">
                <a:solidFill>
                  <a:schemeClr val="accent2">
                    <a:lumMod val="75000"/>
                  </a:schemeClr>
                </a:solidFill>
              </a:rPr>
              <a:t>JSON</a:t>
            </a:r>
          </a:p>
        </p:txBody>
      </p:sp>
      <p:cxnSp>
        <p:nvCxnSpPr>
          <p:cNvPr id="8" name="Straight Connector 7"/>
          <p:cNvCxnSpPr>
            <a:cxnSpLocks/>
          </p:cNvCxnSpPr>
          <p:nvPr/>
        </p:nvCxnSpPr>
        <p:spPr>
          <a:xfrm>
            <a:off x="-7938" y="1316038"/>
            <a:ext cx="8299451"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11268" name="Picture 5" descr="A close up of a logo&#10;&#10;Description automatically generated"/>
          <p:cNvPicPr>
            <a:picLocks noChangeAspect="1"/>
          </p:cNvPicPr>
          <p:nvPr/>
        </p:nvPicPr>
        <p:blipFill>
          <a:blip r:embed="rId2"/>
          <a:srcRect/>
          <a:stretch>
            <a:fillRect/>
          </a:stretch>
        </p:blipFill>
        <p:spPr bwMode="auto">
          <a:xfrm>
            <a:off x="10660063" y="469900"/>
            <a:ext cx="933450" cy="1398588"/>
          </a:xfrm>
          <a:prstGeom prst="rect">
            <a:avLst/>
          </a:prstGeom>
          <a:noFill/>
          <a:ln w="9525">
            <a:noFill/>
            <a:miter lim="800000"/>
            <a:headEnd/>
            <a:tailEnd/>
          </a:ln>
        </p:spPr>
      </p:pic>
      <p:sp>
        <p:nvSpPr>
          <p:cNvPr id="7" name="Rectangle 2"/>
          <p:cNvSpPr>
            <a:spLocks noChangeArrowheads="1"/>
          </p:cNvSpPr>
          <p:nvPr/>
        </p:nvSpPr>
        <p:spPr bwMode="auto">
          <a:xfrm>
            <a:off x="371475" y="1318022"/>
            <a:ext cx="8540169" cy="5539978"/>
          </a:xfrm>
          <a:prstGeom prst="rect">
            <a:avLst/>
          </a:prstGeom>
          <a:noFill/>
          <a:ln w="9525">
            <a:noFill/>
            <a:miter lim="800000"/>
            <a:headEnd/>
            <a:tailEnd/>
          </a:ln>
        </p:spPr>
        <p:txBody>
          <a:bodyPr wrap="square" tIns="0" bIns="0" anchor="ctr">
            <a:spAutoFit/>
          </a:bodyPr>
          <a:lstStyle/>
          <a:p>
            <a:pPr algn="just" eaLnBrk="0" hangingPunct="0"/>
            <a:r>
              <a:rPr lang="en-US" sz="2400" dirty="0">
                <a:solidFill>
                  <a:srgbClr val="000000"/>
                </a:solidFill>
                <a:latin typeface="+mn-lt"/>
              </a:rPr>
              <a:t>When storing data, the data has to be a certain format, and regardless of where you choose to store it, text is always one of the legal formats.</a:t>
            </a:r>
          </a:p>
          <a:p>
            <a:pPr algn="just" eaLnBrk="0" hangingPunct="0"/>
            <a:r>
              <a:rPr lang="en-US" sz="2400" dirty="0">
                <a:solidFill>
                  <a:srgbClr val="000000"/>
                </a:solidFill>
                <a:latin typeface="+mn-lt"/>
              </a:rPr>
              <a:t>JSON makes it possible to store JavaScript objects as text.</a:t>
            </a:r>
          </a:p>
          <a:p>
            <a:pPr lvl="0" algn="just" eaLnBrk="0" hangingPunct="0"/>
            <a:r>
              <a:rPr lang="en-US" altLang="en-US" sz="2400" dirty="0">
                <a:solidFill>
                  <a:srgbClr val="000000"/>
                </a:solidFill>
                <a:latin typeface="+mn-lt"/>
              </a:rPr>
              <a:t>A common use of JSON is to exchange data to/from a web server.</a:t>
            </a:r>
            <a:endParaRPr lang="en-US" altLang="en-US" sz="2400" dirty="0">
              <a:latin typeface="+mn-lt"/>
            </a:endParaRPr>
          </a:p>
          <a:p>
            <a:pPr lvl="0" algn="just" eaLnBrk="0" hangingPunct="0"/>
            <a:r>
              <a:rPr lang="en-US" altLang="en-US" sz="2400" dirty="0">
                <a:solidFill>
                  <a:srgbClr val="000000"/>
                </a:solidFill>
                <a:latin typeface="+mn-lt"/>
              </a:rPr>
              <a:t>When receiving data from a web server, the data is always a string.</a:t>
            </a:r>
            <a:endParaRPr lang="en-US" altLang="en-US" sz="2400" dirty="0">
              <a:latin typeface="+mn-lt"/>
            </a:endParaRPr>
          </a:p>
          <a:p>
            <a:pPr lvl="0" algn="just" eaLnBrk="0" hangingPunct="0"/>
            <a:r>
              <a:rPr lang="en-US" altLang="en-US" sz="2400" dirty="0">
                <a:solidFill>
                  <a:srgbClr val="000000"/>
                </a:solidFill>
                <a:latin typeface="+mn-lt"/>
              </a:rPr>
              <a:t>Parse the data with </a:t>
            </a:r>
            <a:r>
              <a:rPr lang="en-US" altLang="en-US" sz="2400" dirty="0" err="1">
                <a:solidFill>
                  <a:srgbClr val="DC143C"/>
                </a:solidFill>
                <a:latin typeface="+mn-lt"/>
              </a:rPr>
              <a:t>JSON.parse</a:t>
            </a:r>
            <a:r>
              <a:rPr lang="en-US" altLang="en-US" sz="2400" dirty="0">
                <a:solidFill>
                  <a:srgbClr val="DC143C"/>
                </a:solidFill>
                <a:latin typeface="+mn-lt"/>
              </a:rPr>
              <a:t>()</a:t>
            </a:r>
            <a:r>
              <a:rPr lang="en-US" altLang="en-US" sz="2400" dirty="0">
                <a:solidFill>
                  <a:srgbClr val="000000"/>
                </a:solidFill>
                <a:latin typeface="+mn-lt"/>
              </a:rPr>
              <a:t>, and the data becomes a JavaScript object.</a:t>
            </a:r>
            <a:endParaRPr lang="en-US" sz="2400" dirty="0">
              <a:solidFill>
                <a:srgbClr val="000000"/>
              </a:solidFill>
              <a:latin typeface="+mn-lt"/>
            </a:endParaRPr>
          </a:p>
          <a:p>
            <a:pPr algn="just" eaLnBrk="0" hangingPunct="0"/>
            <a:r>
              <a:rPr lang="en-US" altLang="en-US" sz="2400" dirty="0">
                <a:solidFill>
                  <a:srgbClr val="000000"/>
                </a:solidFill>
                <a:latin typeface="+mn-lt"/>
              </a:rPr>
              <a:t>use the JavaScript function </a:t>
            </a:r>
            <a:r>
              <a:rPr lang="en-US" altLang="en-US" sz="2400" dirty="0" err="1">
                <a:solidFill>
                  <a:srgbClr val="000000"/>
                </a:solidFill>
                <a:latin typeface="+mn-lt"/>
              </a:rPr>
              <a:t>JSON.parse</a:t>
            </a:r>
            <a:r>
              <a:rPr lang="en-US" altLang="en-US" sz="2400" dirty="0">
                <a:solidFill>
                  <a:srgbClr val="000000"/>
                </a:solidFill>
                <a:latin typeface="+mn-lt"/>
              </a:rPr>
              <a:t>() to convert text into a JavaScript object:</a:t>
            </a:r>
            <a:endParaRPr lang="en-US" sz="2400" dirty="0">
              <a:solidFill>
                <a:srgbClr val="000000"/>
              </a:solidFill>
              <a:latin typeface="+mn-lt"/>
            </a:endParaRPr>
          </a:p>
          <a:p>
            <a:pPr algn="just" eaLnBrk="0" hangingPunct="0"/>
            <a:r>
              <a:rPr lang="en-US" altLang="en-US" sz="2400" dirty="0">
                <a:solidFill>
                  <a:srgbClr val="000000"/>
                </a:solidFill>
                <a:latin typeface="Verdana" panose="020B0604030504040204" pitchFamily="34" charset="0"/>
              </a:rPr>
              <a:t>Convert a JavaScript object into a string with </a:t>
            </a:r>
            <a:r>
              <a:rPr lang="en-US" altLang="en-US" sz="2400" dirty="0" err="1">
                <a:solidFill>
                  <a:srgbClr val="DC143C"/>
                </a:solidFill>
                <a:latin typeface="Consolas" panose="020B0609020204030204" pitchFamily="49" charset="0"/>
              </a:rPr>
              <a:t>JSON.stringify</a:t>
            </a:r>
            <a:r>
              <a:rPr lang="en-US" altLang="en-US" sz="2400" dirty="0">
                <a:solidFill>
                  <a:srgbClr val="DC143C"/>
                </a:solidFill>
                <a:latin typeface="Consolas" panose="020B0609020204030204" pitchFamily="49" charset="0"/>
              </a:rPr>
              <a:t>()</a:t>
            </a:r>
            <a:r>
              <a:rPr lang="en-US" altLang="en-US" sz="1200" dirty="0"/>
              <a:t> </a:t>
            </a:r>
            <a:endParaRPr lang="en-US" altLang="en-US" sz="3600" dirty="0">
              <a:latin typeface="Arial" panose="020B0604020202020204" pitchFamily="34" charset="0"/>
            </a:endParaRPr>
          </a:p>
          <a:p>
            <a:pPr algn="just" eaLnBrk="0" hangingPunct="0"/>
            <a:endParaRPr lang="en-US" sz="2400" dirty="0">
              <a:solidFill>
                <a:srgbClr val="000000"/>
              </a:solidFill>
              <a:latin typeface="+mn-lt"/>
            </a:endParaRPr>
          </a:p>
          <a:p>
            <a:pPr algn="just"/>
            <a:br>
              <a:rPr lang="en-US" sz="2400" dirty="0">
                <a:latin typeface="+mn-lt"/>
              </a:rPr>
            </a:br>
            <a:endParaRPr lang="en-US" altLang="en-US" sz="2400" dirty="0">
              <a:latin typeface="+mn-lt"/>
            </a:endParaRPr>
          </a:p>
        </p:txBody>
      </p:sp>
      <p:sp>
        <p:nvSpPr>
          <p:cNvPr id="10" name="Rectangle 9"/>
          <p:cNvSpPr/>
          <p:nvPr/>
        </p:nvSpPr>
        <p:spPr>
          <a:xfrm>
            <a:off x="393700" y="252413"/>
            <a:ext cx="7496175" cy="461962"/>
          </a:xfrm>
          <a:prstGeom prst="rect">
            <a:avLst/>
          </a:prstGeom>
        </p:spPr>
        <p:txBody>
          <a:bodyPr>
            <a:spAutoFit/>
          </a:bodyPr>
          <a:lstStyle/>
          <a:p>
            <a:pPr fontAlgn="auto">
              <a:spcBef>
                <a:spcPts val="0"/>
              </a:spcBef>
              <a:spcAft>
                <a:spcPts val="0"/>
              </a:spcAft>
              <a:defRPr/>
            </a:pPr>
            <a:r>
              <a:rPr lang="en-US" sz="2400" b="1" dirty="0">
                <a:solidFill>
                  <a:schemeClr val="accent1">
                    <a:lumMod val="75000"/>
                  </a:schemeClr>
                </a:solidFill>
              </a:rPr>
              <a:t>XML Vs JSON HTML5</a:t>
            </a:r>
          </a:p>
        </p:txBody>
      </p:sp>
      <p:sp>
        <p:nvSpPr>
          <p:cNvPr id="2" name="Rectangle 1">
            <a:extLst>
              <a:ext uri="{FF2B5EF4-FFF2-40B4-BE49-F238E27FC236}">
                <a16:creationId xmlns:a16="http://schemas.microsoft.com/office/drawing/2014/main" id="{6C422B23-9CEF-4730-8C89-D6FB7602AB66}"/>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1">
            <a:extLst>
              <a:ext uri="{FF2B5EF4-FFF2-40B4-BE49-F238E27FC236}">
                <a16:creationId xmlns:a16="http://schemas.microsoft.com/office/drawing/2014/main" id="{D74A2143-F3B6-4321-BC9C-03AF5454A168}"/>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1">
            <a:extLst>
              <a:ext uri="{FF2B5EF4-FFF2-40B4-BE49-F238E27FC236}">
                <a16:creationId xmlns:a16="http://schemas.microsoft.com/office/drawing/2014/main" id="{F573A51E-55C9-4814-B1F7-F38CFC6112DB}"/>
              </a:ext>
            </a:extLst>
          </p:cNvPr>
          <p:cNvSpPr>
            <a:spLocks noChangeArrowheads="1"/>
          </p:cNvSpPr>
          <p:nvPr/>
        </p:nvSpPr>
        <p:spPr bwMode="auto">
          <a:xfrm>
            <a:off x="0" y="-107722"/>
            <a:ext cx="213520"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6592284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 calcmode="lin" valueType="num">
                                      <p:cBhvr additive="base">
                                        <p:cTn id="13"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anim calcmode="lin" valueType="num">
                                      <p:cBhvr additive="base">
                                        <p:cTn id="19"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xEl>
                                              <p:pRg st="3" end="3"/>
                                            </p:txEl>
                                          </p:spTgt>
                                        </p:tgtEl>
                                        <p:attrNameLst>
                                          <p:attrName>style.visibility</p:attrName>
                                        </p:attrNameLst>
                                      </p:cBhvr>
                                      <p:to>
                                        <p:strVal val="visible"/>
                                      </p:to>
                                    </p:set>
                                    <p:anim calcmode="lin" valueType="num">
                                      <p:cBhvr additive="base">
                                        <p:cTn id="25"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7">
                                            <p:txEl>
                                              <p:pRg st="4" end="4"/>
                                            </p:txEl>
                                          </p:spTgt>
                                        </p:tgtEl>
                                        <p:attrNameLst>
                                          <p:attrName>style.visibility</p:attrName>
                                        </p:attrNameLst>
                                      </p:cBhvr>
                                      <p:to>
                                        <p:strVal val="visible"/>
                                      </p:to>
                                    </p:set>
                                    <p:anim calcmode="lin" valueType="num">
                                      <p:cBhvr additive="base">
                                        <p:cTn id="31"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7">
                                            <p:txEl>
                                              <p:pRg st="5" end="5"/>
                                            </p:txEl>
                                          </p:spTgt>
                                        </p:tgtEl>
                                        <p:attrNameLst>
                                          <p:attrName>style.visibility</p:attrName>
                                        </p:attrNameLst>
                                      </p:cBhvr>
                                      <p:to>
                                        <p:strVal val="visible"/>
                                      </p:to>
                                    </p:set>
                                    <p:anim calcmode="lin" valueType="num">
                                      <p:cBhvr additive="base">
                                        <p:cTn id="37" dur="500" fill="hold"/>
                                        <p:tgtEl>
                                          <p:spTgt spid="7">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7">
                                            <p:txEl>
                                              <p:pRg st="6" end="6"/>
                                            </p:txEl>
                                          </p:spTgt>
                                        </p:tgtEl>
                                        <p:attrNameLst>
                                          <p:attrName>style.visibility</p:attrName>
                                        </p:attrNameLst>
                                      </p:cBhvr>
                                      <p:to>
                                        <p:strVal val="visible"/>
                                      </p:to>
                                    </p:set>
                                    <p:anim calcmode="lin" valueType="num">
                                      <p:cBhvr additive="base">
                                        <p:cTn id="43" dur="500" fill="hold"/>
                                        <p:tgtEl>
                                          <p:spTgt spid="7">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7">
                                            <p:txEl>
                                              <p:pRg st="8" end="8"/>
                                            </p:txEl>
                                          </p:spTgt>
                                        </p:tgtEl>
                                        <p:attrNameLst>
                                          <p:attrName>style.visibility</p:attrName>
                                        </p:attrNameLst>
                                      </p:cBhvr>
                                      <p:to>
                                        <p:strVal val="visible"/>
                                      </p:to>
                                    </p:set>
                                    <p:anim calcmode="lin" valueType="num">
                                      <p:cBhvr additive="base">
                                        <p:cTn id="49" dur="500" fill="hold"/>
                                        <p:tgtEl>
                                          <p:spTgt spid="7">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7">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Straight Connector 14">
            <a:extLst>
              <a:ext uri="{FF2B5EF4-FFF2-40B4-BE49-F238E27FC236}">
                <a16:creationId xmlns:a16="http://schemas.microsoft.com/office/drawing/2014/main" id="{9473B520-A9D1-472D-B234-C4032DD0E596}"/>
              </a:ext>
            </a:extLst>
          </p:cNvPr>
          <p:cNvCxnSpPr>
            <a:cxnSpLocks/>
          </p:cNvCxnSpPr>
          <p:nvPr/>
        </p:nvCxnSpPr>
        <p:spPr>
          <a:xfrm flipV="1">
            <a:off x="5448168" y="2887307"/>
            <a:ext cx="4581449" cy="1"/>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22" name="Picture 21" descr="A close up of a logo&#10;&#10;Description automatically generated">
            <a:extLst>
              <a:ext uri="{FF2B5EF4-FFF2-40B4-BE49-F238E27FC236}">
                <a16:creationId xmlns:a16="http://schemas.microsoft.com/office/drawing/2014/main" id="{A88F3CC2-5C5B-4685-8D94-FFC4B5D64CB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11974" y="1606241"/>
            <a:ext cx="2369218" cy="3550188"/>
          </a:xfrm>
          <a:prstGeom prst="rect">
            <a:avLst/>
          </a:prstGeom>
        </p:spPr>
      </p:pic>
      <p:sp>
        <p:nvSpPr>
          <p:cNvPr id="28" name="Rectangle 27">
            <a:extLst>
              <a:ext uri="{FF2B5EF4-FFF2-40B4-BE49-F238E27FC236}">
                <a16:creationId xmlns:a16="http://schemas.microsoft.com/office/drawing/2014/main" id="{94BAC35B-0C86-48BD-81AE-8629CCB2734E}"/>
              </a:ext>
            </a:extLst>
          </p:cNvPr>
          <p:cNvSpPr/>
          <p:nvPr/>
        </p:nvSpPr>
        <p:spPr>
          <a:xfrm>
            <a:off x="5448168" y="2049518"/>
            <a:ext cx="4603806" cy="665240"/>
          </a:xfrm>
          <a:prstGeom prst="rect">
            <a:avLst/>
          </a:prstGeom>
        </p:spPr>
        <p:txBody>
          <a:bodyPr wrap="square">
            <a:spAutoFit/>
          </a:bodyPr>
          <a:lstStyle/>
          <a:p>
            <a:r>
              <a:rPr lang="en-US" sz="3600" b="1" dirty="0">
                <a:solidFill>
                  <a:schemeClr val="accent2">
                    <a:lumMod val="75000"/>
                  </a:schemeClr>
                </a:solidFill>
              </a:rPr>
              <a:t>T</a:t>
            </a:r>
            <a:r>
              <a:rPr lang="en-IN" sz="3600" b="1" dirty="0">
                <a:solidFill>
                  <a:schemeClr val="accent2">
                    <a:lumMod val="75000"/>
                  </a:schemeClr>
                </a:solidFill>
              </a:rPr>
              <a:t>HANK YOU</a:t>
            </a:r>
          </a:p>
        </p:txBody>
      </p:sp>
      <p:sp>
        <p:nvSpPr>
          <p:cNvPr id="29" name="Rectangle 28">
            <a:extLst>
              <a:ext uri="{FF2B5EF4-FFF2-40B4-BE49-F238E27FC236}">
                <a16:creationId xmlns:a16="http://schemas.microsoft.com/office/drawing/2014/main" id="{97E8DF64-61DB-4438-8664-105788459AD2}"/>
              </a:ext>
            </a:extLst>
          </p:cNvPr>
          <p:cNvSpPr/>
          <p:nvPr/>
        </p:nvSpPr>
        <p:spPr>
          <a:xfrm>
            <a:off x="5095743" y="2953833"/>
            <a:ext cx="7497214" cy="1200329"/>
          </a:xfrm>
          <a:prstGeom prst="rect">
            <a:avLst/>
          </a:prstGeom>
        </p:spPr>
        <p:txBody>
          <a:bodyPr wrap="square">
            <a:spAutoFit/>
          </a:bodyPr>
          <a:lstStyle/>
          <a:p>
            <a:r>
              <a:rPr lang="en-US" sz="2400" b="1" dirty="0"/>
              <a:t>          Vinay Joshi</a:t>
            </a:r>
          </a:p>
          <a:p>
            <a:r>
              <a:rPr lang="en-US" sz="1100" b="1" dirty="0"/>
              <a:t>Compiled by </a:t>
            </a:r>
            <a:r>
              <a:rPr lang="en-US" sz="2400" b="1" dirty="0" err="1"/>
              <a:t>Dr.Sarasvathi</a:t>
            </a:r>
            <a:r>
              <a:rPr lang="en-US" sz="2400" b="1" dirty="0"/>
              <a:t> V</a:t>
            </a:r>
          </a:p>
          <a:p>
            <a:endParaRPr lang="en-IN" sz="2400" b="1" dirty="0"/>
          </a:p>
        </p:txBody>
      </p:sp>
      <p:sp>
        <p:nvSpPr>
          <p:cNvPr id="30" name="Rectangle 29">
            <a:extLst>
              <a:ext uri="{FF2B5EF4-FFF2-40B4-BE49-F238E27FC236}">
                <a16:creationId xmlns:a16="http://schemas.microsoft.com/office/drawing/2014/main" id="{0916C8C7-6436-48A9-9CF7-1AAC7653EAAE}"/>
              </a:ext>
            </a:extLst>
          </p:cNvPr>
          <p:cNvSpPr/>
          <p:nvPr/>
        </p:nvSpPr>
        <p:spPr>
          <a:xfrm>
            <a:off x="5095743" y="3986269"/>
            <a:ext cx="7497214" cy="430887"/>
          </a:xfrm>
          <a:prstGeom prst="rect">
            <a:avLst/>
          </a:prstGeom>
        </p:spPr>
        <p:txBody>
          <a:bodyPr wrap="square">
            <a:spAutoFit/>
          </a:bodyPr>
          <a:lstStyle/>
          <a:p>
            <a:r>
              <a:rPr lang="en-US" sz="2200" dirty="0"/>
              <a:t>Department of Computer Science and Engineering</a:t>
            </a:r>
            <a:endParaRPr lang="en-IN" sz="2200" dirty="0"/>
          </a:p>
        </p:txBody>
      </p:sp>
      <p:grpSp>
        <p:nvGrpSpPr>
          <p:cNvPr id="2" name="Group 30">
            <a:extLst>
              <a:ext uri="{FF2B5EF4-FFF2-40B4-BE49-F238E27FC236}">
                <a16:creationId xmlns:a16="http://schemas.microsoft.com/office/drawing/2014/main" id="{0B436274-E913-46F7-B58F-E0B0713EC594}"/>
              </a:ext>
            </a:extLst>
          </p:cNvPr>
          <p:cNvGrpSpPr/>
          <p:nvPr/>
        </p:nvGrpSpPr>
        <p:grpSpPr>
          <a:xfrm>
            <a:off x="313844" y="349466"/>
            <a:ext cx="11518407" cy="6218388"/>
            <a:chOff x="313844" y="349466"/>
            <a:chExt cx="11518407" cy="6218388"/>
          </a:xfrm>
          <a:solidFill>
            <a:schemeClr val="accent2">
              <a:lumMod val="75000"/>
            </a:schemeClr>
          </a:solidFill>
        </p:grpSpPr>
        <p:sp>
          <p:nvSpPr>
            <p:cNvPr id="32" name="Rectangle 31">
              <a:extLst>
                <a:ext uri="{FF2B5EF4-FFF2-40B4-BE49-F238E27FC236}">
                  <a16:creationId xmlns:a16="http://schemas.microsoft.com/office/drawing/2014/main" id="{54B9092D-46D3-4724-A230-51F43D78A967}"/>
                </a:ext>
              </a:extLst>
            </p:cNvPr>
            <p:cNvSpPr/>
            <p:nvPr/>
          </p:nvSpPr>
          <p:spPr>
            <a:xfrm>
              <a:off x="11786532" y="360726"/>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Rectangle 32">
              <a:extLst>
                <a:ext uri="{FF2B5EF4-FFF2-40B4-BE49-F238E27FC236}">
                  <a16:creationId xmlns:a16="http://schemas.microsoft.com/office/drawing/2014/main" id="{B5E94C15-EFC4-4DC4-AE91-4D6631C438BE}"/>
                </a:ext>
              </a:extLst>
            </p:cNvPr>
            <p:cNvSpPr/>
            <p:nvPr/>
          </p:nvSpPr>
          <p:spPr>
            <a:xfrm rot="5400000">
              <a:off x="11275944" y="-161122"/>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 name="Rectangle 33">
              <a:extLst>
                <a:ext uri="{FF2B5EF4-FFF2-40B4-BE49-F238E27FC236}">
                  <a16:creationId xmlns:a16="http://schemas.microsoft.com/office/drawing/2014/main" id="{828287AB-A481-4BDF-BE49-1BBA364237E1}"/>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5" name="Rectangle 34">
              <a:extLst>
                <a:ext uri="{FF2B5EF4-FFF2-40B4-BE49-F238E27FC236}">
                  <a16:creationId xmlns:a16="http://schemas.microsoft.com/office/drawing/2014/main" id="{EC3328F7-E593-44F8-A55A-576E1E3E973D}"/>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10066632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p:cNvSpPr/>
          <p:nvPr/>
        </p:nvSpPr>
        <p:spPr>
          <a:xfrm>
            <a:off x="371475" y="652463"/>
            <a:ext cx="7999413" cy="461962"/>
          </a:xfrm>
          <a:prstGeom prst="rect">
            <a:avLst/>
          </a:prstGeom>
        </p:spPr>
        <p:txBody>
          <a:bodyPr>
            <a:spAutoFit/>
          </a:bodyPr>
          <a:lstStyle/>
          <a:p>
            <a:pPr fontAlgn="auto">
              <a:spcBef>
                <a:spcPts val="0"/>
              </a:spcBef>
              <a:spcAft>
                <a:spcPts val="0"/>
              </a:spcAft>
              <a:defRPr/>
            </a:pPr>
            <a:r>
              <a:rPr lang="en-IN" sz="2400" b="1" dirty="0">
                <a:solidFill>
                  <a:schemeClr val="accent2">
                    <a:lumMod val="75000"/>
                  </a:schemeClr>
                </a:solidFill>
                <a:latin typeface="+mn-lt"/>
                <a:cs typeface="+mn-cs"/>
              </a:rPr>
              <a:t> XML</a:t>
            </a:r>
          </a:p>
        </p:txBody>
      </p:sp>
      <p:cxnSp>
        <p:nvCxnSpPr>
          <p:cNvPr id="8" name="Straight Connector 7"/>
          <p:cNvCxnSpPr>
            <a:cxnSpLocks/>
          </p:cNvCxnSpPr>
          <p:nvPr/>
        </p:nvCxnSpPr>
        <p:spPr>
          <a:xfrm>
            <a:off x="-7938" y="1316038"/>
            <a:ext cx="8299451"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148" name="Picture 5" descr="A close up of a logo&#10;&#10;Description automatically generated"/>
          <p:cNvPicPr>
            <a:picLocks noChangeAspect="1"/>
          </p:cNvPicPr>
          <p:nvPr/>
        </p:nvPicPr>
        <p:blipFill>
          <a:blip r:embed="rId2"/>
          <a:srcRect/>
          <a:stretch>
            <a:fillRect/>
          </a:stretch>
        </p:blipFill>
        <p:spPr bwMode="auto">
          <a:xfrm>
            <a:off x="10660063" y="469900"/>
            <a:ext cx="933450" cy="1398588"/>
          </a:xfrm>
          <a:prstGeom prst="rect">
            <a:avLst/>
          </a:prstGeom>
          <a:noFill/>
          <a:ln w="9525">
            <a:noFill/>
            <a:miter lim="800000"/>
            <a:headEnd/>
            <a:tailEnd/>
          </a:ln>
        </p:spPr>
      </p:pic>
      <p:sp>
        <p:nvSpPr>
          <p:cNvPr id="10" name="Rectangle 9"/>
          <p:cNvSpPr/>
          <p:nvPr/>
        </p:nvSpPr>
        <p:spPr>
          <a:xfrm>
            <a:off x="393700" y="252413"/>
            <a:ext cx="7496175" cy="461962"/>
          </a:xfrm>
          <a:prstGeom prst="rect">
            <a:avLst/>
          </a:prstGeom>
        </p:spPr>
        <p:txBody>
          <a:bodyPr>
            <a:spAutoFit/>
          </a:bodyPr>
          <a:lstStyle/>
          <a:p>
            <a:pPr fontAlgn="auto">
              <a:spcBef>
                <a:spcPts val="0"/>
              </a:spcBef>
              <a:spcAft>
                <a:spcPts val="0"/>
              </a:spcAft>
              <a:defRPr/>
            </a:pPr>
            <a:r>
              <a:rPr lang="en-US" sz="2400" b="1" dirty="0">
                <a:solidFill>
                  <a:schemeClr val="accent1">
                    <a:lumMod val="75000"/>
                  </a:schemeClr>
                </a:solidFill>
                <a:latin typeface="+mn-lt"/>
              </a:rPr>
              <a:t>XML vs. JSON</a:t>
            </a:r>
            <a:endParaRPr lang="en-US" sz="2400" b="1" dirty="0">
              <a:solidFill>
                <a:schemeClr val="accent1">
                  <a:lumMod val="75000"/>
                </a:schemeClr>
              </a:solidFill>
              <a:latin typeface="+mn-lt"/>
              <a:cs typeface="+mn-cs"/>
            </a:endParaRPr>
          </a:p>
        </p:txBody>
      </p:sp>
      <p:sp>
        <p:nvSpPr>
          <p:cNvPr id="9" name="Rectangle 8"/>
          <p:cNvSpPr/>
          <p:nvPr/>
        </p:nvSpPr>
        <p:spPr>
          <a:xfrm>
            <a:off x="304800" y="1514195"/>
            <a:ext cx="9512300" cy="4247317"/>
          </a:xfrm>
          <a:prstGeom prst="rect">
            <a:avLst/>
          </a:prstGeom>
        </p:spPr>
        <p:txBody>
          <a:bodyPr>
            <a:spAutoFit/>
          </a:bodyPr>
          <a:lstStyle/>
          <a:p>
            <a:pPr marL="342900" indent="-342900" algn="just">
              <a:spcAft>
                <a:spcPts val="600"/>
              </a:spcAft>
              <a:buFont typeface="Arial" pitchFamily="34" charset="0"/>
              <a:buChar char="•"/>
              <a:defRPr/>
            </a:pPr>
            <a:r>
              <a:rPr lang="en-IN" sz="2400" dirty="0">
                <a:latin typeface="+mn-lt"/>
                <a:cs typeface="Times New Roman" pitchFamily="18" charset="0"/>
              </a:rPr>
              <a:t> </a:t>
            </a:r>
            <a:r>
              <a:rPr lang="en-IN" sz="2400" dirty="0">
                <a:latin typeface="+mn-lt"/>
              </a:rPr>
              <a:t>XML stands for “extensible </a:t>
            </a:r>
            <a:r>
              <a:rPr lang="en-IN" sz="2400" dirty="0" err="1">
                <a:latin typeface="+mn-lt"/>
              </a:rPr>
              <a:t>markup</a:t>
            </a:r>
            <a:r>
              <a:rPr lang="en-IN" sz="2400" dirty="0">
                <a:latin typeface="+mn-lt"/>
              </a:rPr>
              <a:t> language”.</a:t>
            </a:r>
          </a:p>
          <a:p>
            <a:pPr marL="342900" indent="-342900" algn="just">
              <a:spcAft>
                <a:spcPts val="600"/>
              </a:spcAft>
              <a:buFont typeface="Arial" pitchFamily="34" charset="0"/>
              <a:buChar char="•"/>
              <a:defRPr/>
            </a:pPr>
            <a:r>
              <a:rPr lang="en-IN" sz="2400" dirty="0">
                <a:latin typeface="+mn-lt"/>
              </a:rPr>
              <a:t> XML was designed in 1996 and officially became a W3C standard in 1998. </a:t>
            </a:r>
          </a:p>
          <a:p>
            <a:pPr marL="342900" indent="-342900" algn="just">
              <a:spcAft>
                <a:spcPts val="600"/>
              </a:spcAft>
              <a:buFont typeface="Arial" pitchFamily="34" charset="0"/>
              <a:buChar char="•"/>
              <a:defRPr/>
            </a:pPr>
            <a:r>
              <a:rPr lang="en-IN" sz="2400" dirty="0">
                <a:latin typeface="+mn-lt"/>
              </a:rPr>
              <a:t>It was created to better represent data formats with a hierarchical structure. </a:t>
            </a:r>
          </a:p>
          <a:p>
            <a:pPr marL="342900" indent="-342900" algn="just">
              <a:spcAft>
                <a:spcPts val="600"/>
              </a:spcAft>
              <a:buFont typeface="Arial" pitchFamily="34" charset="0"/>
              <a:buChar char="•"/>
              <a:defRPr/>
            </a:pPr>
            <a:r>
              <a:rPr lang="en-US" sz="2400" b="0" i="0" dirty="0">
                <a:solidFill>
                  <a:srgbClr val="000000"/>
                </a:solidFill>
                <a:effectLst/>
                <a:latin typeface="+mn-lt"/>
              </a:rPr>
              <a:t>HTML</a:t>
            </a:r>
          </a:p>
          <a:p>
            <a:pPr marL="800100" lvl="1" indent="-342900" algn="just">
              <a:spcAft>
                <a:spcPts val="600"/>
              </a:spcAft>
              <a:buFont typeface="Arial" pitchFamily="34" charset="0"/>
              <a:buChar char="•"/>
              <a:defRPr/>
            </a:pPr>
            <a:r>
              <a:rPr lang="en-US" sz="2400" dirty="0">
                <a:solidFill>
                  <a:srgbClr val="000000"/>
                </a:solidFill>
                <a:latin typeface="+mn-lt"/>
              </a:rPr>
              <a:t>D</a:t>
            </a:r>
            <a:r>
              <a:rPr lang="en-US" sz="2400" b="0" i="0" dirty="0">
                <a:solidFill>
                  <a:srgbClr val="000000"/>
                </a:solidFill>
                <a:effectLst/>
                <a:latin typeface="+mn-lt"/>
              </a:rPr>
              <a:t>isplay data and focus on how the data looks.</a:t>
            </a:r>
          </a:p>
          <a:p>
            <a:pPr marL="342900" indent="-342900" algn="just">
              <a:spcAft>
                <a:spcPts val="600"/>
              </a:spcAft>
              <a:buFont typeface="Arial" pitchFamily="34" charset="0"/>
              <a:buChar char="•"/>
              <a:defRPr/>
            </a:pPr>
            <a:r>
              <a:rPr lang="en-US" sz="2400" b="0" i="0" dirty="0">
                <a:solidFill>
                  <a:srgbClr val="000000"/>
                </a:solidFill>
                <a:effectLst/>
                <a:latin typeface="+mn-lt"/>
              </a:rPr>
              <a:t>XML</a:t>
            </a:r>
          </a:p>
          <a:p>
            <a:pPr marL="800100" lvl="1" indent="-342900" algn="just">
              <a:spcAft>
                <a:spcPts val="600"/>
              </a:spcAft>
              <a:buFont typeface="Arial" pitchFamily="34" charset="0"/>
              <a:buChar char="•"/>
              <a:defRPr/>
            </a:pPr>
            <a:r>
              <a:rPr lang="en-US" sz="2400" b="0" i="0" dirty="0">
                <a:solidFill>
                  <a:srgbClr val="000000"/>
                </a:solidFill>
                <a:effectLst/>
                <a:latin typeface="+mn-lt"/>
              </a:rPr>
              <a:t>Structures, stores, and transfers information and describes what the data is. </a:t>
            </a:r>
            <a:endParaRPr lang="en-IN" sz="2400" dirty="0">
              <a:latin typeface="+mn-l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p:cNvSpPr/>
          <p:nvPr/>
        </p:nvSpPr>
        <p:spPr>
          <a:xfrm>
            <a:off x="371475" y="652463"/>
            <a:ext cx="7999413" cy="461962"/>
          </a:xfrm>
          <a:prstGeom prst="rect">
            <a:avLst/>
          </a:prstGeom>
        </p:spPr>
        <p:txBody>
          <a:bodyPr>
            <a:spAutoFit/>
          </a:bodyPr>
          <a:lstStyle/>
          <a:p>
            <a:pPr fontAlgn="auto">
              <a:spcBef>
                <a:spcPts val="0"/>
              </a:spcBef>
              <a:spcAft>
                <a:spcPts val="0"/>
              </a:spcAft>
              <a:defRPr/>
            </a:pPr>
            <a:r>
              <a:rPr lang="en-IN" sz="2400" b="1" dirty="0">
                <a:solidFill>
                  <a:schemeClr val="accent2">
                    <a:lumMod val="75000"/>
                  </a:schemeClr>
                </a:solidFill>
                <a:latin typeface="+mn-lt"/>
                <a:cs typeface="+mn-cs"/>
              </a:rPr>
              <a:t> XML PROS</a:t>
            </a:r>
          </a:p>
        </p:txBody>
      </p:sp>
      <p:cxnSp>
        <p:nvCxnSpPr>
          <p:cNvPr id="8" name="Straight Connector 7"/>
          <p:cNvCxnSpPr>
            <a:cxnSpLocks/>
          </p:cNvCxnSpPr>
          <p:nvPr/>
        </p:nvCxnSpPr>
        <p:spPr>
          <a:xfrm>
            <a:off x="-7938" y="1316038"/>
            <a:ext cx="8299451"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7172" name="Picture 5" descr="A close up of a logo&#10;&#10;Description automatically generated"/>
          <p:cNvPicPr>
            <a:picLocks noChangeAspect="1"/>
          </p:cNvPicPr>
          <p:nvPr/>
        </p:nvPicPr>
        <p:blipFill>
          <a:blip r:embed="rId2"/>
          <a:srcRect/>
          <a:stretch>
            <a:fillRect/>
          </a:stretch>
        </p:blipFill>
        <p:spPr bwMode="auto">
          <a:xfrm>
            <a:off x="10660063" y="469900"/>
            <a:ext cx="933450" cy="1398588"/>
          </a:xfrm>
          <a:prstGeom prst="rect">
            <a:avLst/>
          </a:prstGeom>
          <a:noFill/>
          <a:ln w="9525">
            <a:noFill/>
            <a:miter lim="800000"/>
            <a:headEnd/>
            <a:tailEnd/>
          </a:ln>
        </p:spPr>
      </p:pic>
      <p:sp>
        <p:nvSpPr>
          <p:cNvPr id="10" name="Rectangle 9"/>
          <p:cNvSpPr/>
          <p:nvPr/>
        </p:nvSpPr>
        <p:spPr>
          <a:xfrm>
            <a:off x="393700" y="252413"/>
            <a:ext cx="7496175" cy="461962"/>
          </a:xfrm>
          <a:prstGeom prst="rect">
            <a:avLst/>
          </a:prstGeom>
        </p:spPr>
        <p:txBody>
          <a:bodyPr>
            <a:spAutoFit/>
          </a:bodyPr>
          <a:lstStyle/>
          <a:p>
            <a:pPr fontAlgn="auto">
              <a:spcBef>
                <a:spcPts val="0"/>
              </a:spcBef>
              <a:spcAft>
                <a:spcPts val="0"/>
              </a:spcAft>
              <a:defRPr/>
            </a:pPr>
            <a:r>
              <a:rPr lang="en-US" sz="2400" b="1" dirty="0">
                <a:solidFill>
                  <a:schemeClr val="accent1">
                    <a:lumMod val="75000"/>
                  </a:schemeClr>
                </a:solidFill>
              </a:rPr>
              <a:t>XML Vs JSON HTML5</a:t>
            </a:r>
            <a:endParaRPr lang="en-US" sz="2400" b="1" dirty="0">
              <a:solidFill>
                <a:schemeClr val="accent1">
                  <a:lumMod val="75000"/>
                </a:schemeClr>
              </a:solidFill>
              <a:latin typeface="+mn-lt"/>
              <a:cs typeface="+mn-cs"/>
            </a:endParaRPr>
          </a:p>
        </p:txBody>
      </p:sp>
      <p:sp>
        <p:nvSpPr>
          <p:cNvPr id="9" name="Rectangle 8"/>
          <p:cNvSpPr/>
          <p:nvPr/>
        </p:nvSpPr>
        <p:spPr>
          <a:xfrm>
            <a:off x="304800" y="1250950"/>
            <a:ext cx="9512300" cy="5416550"/>
          </a:xfrm>
          <a:prstGeom prst="rect">
            <a:avLst/>
          </a:prstGeom>
        </p:spPr>
        <p:txBody>
          <a:bodyPr>
            <a:spAutoFit/>
          </a:bodyPr>
          <a:lstStyle/>
          <a:p>
            <a:pPr marL="342900" indent="-342900" algn="just">
              <a:lnSpc>
                <a:spcPct val="200000"/>
              </a:lnSpc>
              <a:spcAft>
                <a:spcPts val="600"/>
              </a:spcAft>
              <a:buFont typeface="Arial" pitchFamily="34" charset="0"/>
              <a:buChar char="•"/>
              <a:defRPr/>
            </a:pPr>
            <a:r>
              <a:rPr lang="en-IN" sz="2400" dirty="0">
                <a:latin typeface="+mn-lt"/>
                <a:cs typeface="Times New Roman" pitchFamily="18" charset="0"/>
              </a:rPr>
              <a:t> </a:t>
            </a:r>
            <a:r>
              <a:rPr lang="en-IN" sz="2400" dirty="0">
                <a:latin typeface="+mn-lt"/>
              </a:rPr>
              <a:t>This data format fully supports hierarchical data structures and is very appropriate when receiving complex data as a response. </a:t>
            </a:r>
          </a:p>
          <a:p>
            <a:pPr marL="342900" indent="-342900" algn="just">
              <a:lnSpc>
                <a:spcPct val="200000"/>
              </a:lnSpc>
              <a:spcAft>
                <a:spcPts val="600"/>
              </a:spcAft>
              <a:buFont typeface="Arial" pitchFamily="34" charset="0"/>
              <a:buChar char="•"/>
              <a:defRPr/>
            </a:pPr>
            <a:r>
              <a:rPr lang="en-IN" sz="2400" dirty="0">
                <a:latin typeface="+mn-lt"/>
              </a:rPr>
              <a:t>It is also very human readable. Most browsers have built in XML readers that allow you to inspect XML files. </a:t>
            </a:r>
          </a:p>
          <a:p>
            <a:pPr marL="342900" indent="-342900" algn="just">
              <a:lnSpc>
                <a:spcPct val="200000"/>
              </a:lnSpc>
              <a:spcAft>
                <a:spcPts val="600"/>
              </a:spcAft>
              <a:buFont typeface="Arial" pitchFamily="34" charset="0"/>
              <a:buChar char="•"/>
              <a:defRPr/>
            </a:pPr>
            <a:r>
              <a:rPr lang="en-IN" sz="2400" dirty="0">
                <a:latin typeface="+mn-lt"/>
              </a:rPr>
              <a:t>Since XML was the first standard hierarchical data format, most APIs have built in functionality to automatically convert XML data streams into native data structures like objects.</a:t>
            </a: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p:cNvSpPr/>
          <p:nvPr/>
        </p:nvSpPr>
        <p:spPr>
          <a:xfrm>
            <a:off x="371475" y="652463"/>
            <a:ext cx="7999413" cy="461962"/>
          </a:xfrm>
          <a:prstGeom prst="rect">
            <a:avLst/>
          </a:prstGeom>
        </p:spPr>
        <p:txBody>
          <a:bodyPr>
            <a:spAutoFit/>
          </a:bodyPr>
          <a:lstStyle/>
          <a:p>
            <a:pPr fontAlgn="auto">
              <a:spcBef>
                <a:spcPts val="0"/>
              </a:spcBef>
              <a:spcAft>
                <a:spcPts val="0"/>
              </a:spcAft>
              <a:defRPr/>
            </a:pPr>
            <a:r>
              <a:rPr lang="en-IN" sz="2400" b="1" dirty="0">
                <a:solidFill>
                  <a:schemeClr val="accent2">
                    <a:lumMod val="75000"/>
                  </a:schemeClr>
                </a:solidFill>
                <a:latin typeface="+mn-lt"/>
                <a:cs typeface="+mn-cs"/>
              </a:rPr>
              <a:t> XML CONS</a:t>
            </a:r>
          </a:p>
        </p:txBody>
      </p:sp>
      <p:cxnSp>
        <p:nvCxnSpPr>
          <p:cNvPr id="8" name="Straight Connector 7"/>
          <p:cNvCxnSpPr>
            <a:cxnSpLocks/>
          </p:cNvCxnSpPr>
          <p:nvPr/>
        </p:nvCxnSpPr>
        <p:spPr>
          <a:xfrm>
            <a:off x="-7938" y="1316038"/>
            <a:ext cx="8299451"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8196" name="Picture 5" descr="A close up of a logo&#10;&#10;Description automatically generated"/>
          <p:cNvPicPr>
            <a:picLocks noChangeAspect="1"/>
          </p:cNvPicPr>
          <p:nvPr/>
        </p:nvPicPr>
        <p:blipFill>
          <a:blip r:embed="rId2"/>
          <a:srcRect/>
          <a:stretch>
            <a:fillRect/>
          </a:stretch>
        </p:blipFill>
        <p:spPr bwMode="auto">
          <a:xfrm>
            <a:off x="10660063" y="469900"/>
            <a:ext cx="933450" cy="1398588"/>
          </a:xfrm>
          <a:prstGeom prst="rect">
            <a:avLst/>
          </a:prstGeom>
          <a:noFill/>
          <a:ln w="9525">
            <a:noFill/>
            <a:miter lim="800000"/>
            <a:headEnd/>
            <a:tailEnd/>
          </a:ln>
        </p:spPr>
      </p:pic>
      <p:sp>
        <p:nvSpPr>
          <p:cNvPr id="10" name="Rectangle 9"/>
          <p:cNvSpPr/>
          <p:nvPr/>
        </p:nvSpPr>
        <p:spPr>
          <a:xfrm>
            <a:off x="393700" y="252413"/>
            <a:ext cx="7496175" cy="461962"/>
          </a:xfrm>
          <a:prstGeom prst="rect">
            <a:avLst/>
          </a:prstGeom>
        </p:spPr>
        <p:txBody>
          <a:bodyPr>
            <a:spAutoFit/>
          </a:bodyPr>
          <a:lstStyle/>
          <a:p>
            <a:pPr fontAlgn="auto">
              <a:spcBef>
                <a:spcPts val="0"/>
              </a:spcBef>
              <a:spcAft>
                <a:spcPts val="0"/>
              </a:spcAft>
              <a:defRPr/>
            </a:pPr>
            <a:r>
              <a:rPr lang="en-US" sz="2400" b="1" dirty="0">
                <a:solidFill>
                  <a:schemeClr val="accent1">
                    <a:lumMod val="75000"/>
                  </a:schemeClr>
                </a:solidFill>
              </a:rPr>
              <a:t>XML Vs JSON HTML5</a:t>
            </a:r>
            <a:endParaRPr lang="en-US" sz="2400" b="1" dirty="0">
              <a:solidFill>
                <a:schemeClr val="accent1">
                  <a:lumMod val="75000"/>
                </a:schemeClr>
              </a:solidFill>
              <a:latin typeface="+mn-lt"/>
              <a:cs typeface="+mn-cs"/>
            </a:endParaRPr>
          </a:p>
        </p:txBody>
      </p:sp>
      <p:sp>
        <p:nvSpPr>
          <p:cNvPr id="9" name="Rectangle 8"/>
          <p:cNvSpPr/>
          <p:nvPr/>
        </p:nvSpPr>
        <p:spPr>
          <a:xfrm>
            <a:off x="273050" y="1733550"/>
            <a:ext cx="8240713" cy="2205038"/>
          </a:xfrm>
          <a:prstGeom prst="rect">
            <a:avLst/>
          </a:prstGeom>
        </p:spPr>
        <p:txBody>
          <a:bodyPr>
            <a:spAutoFit/>
          </a:bodyPr>
          <a:lstStyle/>
          <a:p>
            <a:pPr marL="342900" indent="-342900" algn="just">
              <a:lnSpc>
                <a:spcPct val="200000"/>
              </a:lnSpc>
              <a:spcAft>
                <a:spcPts val="600"/>
              </a:spcAft>
              <a:buFont typeface="Arial" pitchFamily="34" charset="0"/>
              <a:buChar char="•"/>
              <a:defRPr/>
            </a:pPr>
            <a:r>
              <a:rPr lang="en-IN" sz="2400" dirty="0">
                <a:latin typeface="+mn-lt"/>
                <a:cs typeface="Times New Roman" pitchFamily="18" charset="0"/>
              </a:rPr>
              <a:t>This data format is about three times as large as CSV. This is because each data element has an associated open and close parameter tag.</a:t>
            </a: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p:cNvSpPr/>
          <p:nvPr/>
        </p:nvSpPr>
        <p:spPr>
          <a:xfrm>
            <a:off x="371475" y="652463"/>
            <a:ext cx="7999413" cy="461962"/>
          </a:xfrm>
          <a:prstGeom prst="rect">
            <a:avLst/>
          </a:prstGeom>
        </p:spPr>
        <p:txBody>
          <a:bodyPr>
            <a:spAutoFit/>
          </a:bodyPr>
          <a:lstStyle/>
          <a:p>
            <a:pPr fontAlgn="auto">
              <a:spcBef>
                <a:spcPts val="0"/>
              </a:spcBef>
              <a:spcAft>
                <a:spcPts val="0"/>
              </a:spcAft>
              <a:defRPr/>
            </a:pPr>
            <a:r>
              <a:rPr lang="en-IN" sz="2400" b="1" dirty="0">
                <a:solidFill>
                  <a:schemeClr val="accent2">
                    <a:lumMod val="75000"/>
                  </a:schemeClr>
                </a:solidFill>
                <a:latin typeface="+mn-lt"/>
                <a:cs typeface="+mn-cs"/>
              </a:rPr>
              <a:t> JSON</a:t>
            </a:r>
          </a:p>
        </p:txBody>
      </p:sp>
      <p:cxnSp>
        <p:nvCxnSpPr>
          <p:cNvPr id="8" name="Straight Connector 7"/>
          <p:cNvCxnSpPr>
            <a:cxnSpLocks/>
          </p:cNvCxnSpPr>
          <p:nvPr/>
        </p:nvCxnSpPr>
        <p:spPr>
          <a:xfrm>
            <a:off x="-7938" y="1316038"/>
            <a:ext cx="8299451"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9220" name="Picture 5" descr="A close up of a logo&#10;&#10;Description automatically generated"/>
          <p:cNvPicPr>
            <a:picLocks noChangeAspect="1"/>
          </p:cNvPicPr>
          <p:nvPr/>
        </p:nvPicPr>
        <p:blipFill>
          <a:blip r:embed="rId2"/>
          <a:srcRect/>
          <a:stretch>
            <a:fillRect/>
          </a:stretch>
        </p:blipFill>
        <p:spPr bwMode="auto">
          <a:xfrm>
            <a:off x="10660063" y="469900"/>
            <a:ext cx="933450" cy="1398588"/>
          </a:xfrm>
          <a:prstGeom prst="rect">
            <a:avLst/>
          </a:prstGeom>
          <a:noFill/>
          <a:ln w="9525">
            <a:noFill/>
            <a:miter lim="800000"/>
            <a:headEnd/>
            <a:tailEnd/>
          </a:ln>
        </p:spPr>
      </p:pic>
      <p:sp>
        <p:nvSpPr>
          <p:cNvPr id="10" name="Rectangle 9"/>
          <p:cNvSpPr/>
          <p:nvPr/>
        </p:nvSpPr>
        <p:spPr>
          <a:xfrm>
            <a:off x="393700" y="252413"/>
            <a:ext cx="7496175" cy="461962"/>
          </a:xfrm>
          <a:prstGeom prst="rect">
            <a:avLst/>
          </a:prstGeom>
        </p:spPr>
        <p:txBody>
          <a:bodyPr>
            <a:spAutoFit/>
          </a:bodyPr>
          <a:lstStyle/>
          <a:p>
            <a:pPr fontAlgn="auto">
              <a:spcBef>
                <a:spcPts val="0"/>
              </a:spcBef>
              <a:spcAft>
                <a:spcPts val="0"/>
              </a:spcAft>
              <a:defRPr/>
            </a:pPr>
            <a:r>
              <a:rPr lang="en-US" sz="2400" b="1" dirty="0">
                <a:solidFill>
                  <a:schemeClr val="accent1">
                    <a:lumMod val="75000"/>
                  </a:schemeClr>
                </a:solidFill>
              </a:rPr>
              <a:t>XML vs. JSON</a:t>
            </a:r>
            <a:endParaRPr lang="en-US" sz="2400" b="1" dirty="0">
              <a:solidFill>
                <a:schemeClr val="accent1">
                  <a:lumMod val="75000"/>
                </a:schemeClr>
              </a:solidFill>
              <a:latin typeface="+mn-lt"/>
              <a:cs typeface="+mn-cs"/>
            </a:endParaRPr>
          </a:p>
        </p:txBody>
      </p:sp>
      <p:sp>
        <p:nvSpPr>
          <p:cNvPr id="9" name="Rectangle 8"/>
          <p:cNvSpPr/>
          <p:nvPr/>
        </p:nvSpPr>
        <p:spPr>
          <a:xfrm>
            <a:off x="273050" y="1733550"/>
            <a:ext cx="9155113" cy="4678363"/>
          </a:xfrm>
          <a:prstGeom prst="rect">
            <a:avLst/>
          </a:prstGeom>
        </p:spPr>
        <p:txBody>
          <a:bodyPr>
            <a:spAutoFit/>
          </a:bodyPr>
          <a:lstStyle/>
          <a:p>
            <a:pPr marL="342900" indent="-342900" algn="just">
              <a:lnSpc>
                <a:spcPct val="200000"/>
              </a:lnSpc>
              <a:spcAft>
                <a:spcPts val="600"/>
              </a:spcAft>
              <a:buFont typeface="Arial" pitchFamily="34" charset="0"/>
              <a:buChar char="•"/>
              <a:defRPr/>
            </a:pPr>
            <a:r>
              <a:rPr lang="en-IN" sz="2400" dirty="0">
                <a:latin typeface="+mn-lt"/>
                <a:cs typeface="Times New Roman" pitchFamily="18" charset="0"/>
              </a:rPr>
              <a:t>JSON stands for (</a:t>
            </a:r>
            <a:r>
              <a:rPr lang="en-IN" sz="2400" dirty="0" err="1">
                <a:latin typeface="+mn-lt"/>
                <a:cs typeface="Times New Roman" pitchFamily="18" charset="0"/>
              </a:rPr>
              <a:t>Javascript</a:t>
            </a:r>
            <a:r>
              <a:rPr lang="en-IN" sz="2400" dirty="0">
                <a:latin typeface="+mn-lt"/>
                <a:cs typeface="Times New Roman" pitchFamily="18" charset="0"/>
              </a:rPr>
              <a:t> Object Notation). </a:t>
            </a:r>
          </a:p>
          <a:p>
            <a:pPr marL="342900" indent="-342900" algn="just">
              <a:lnSpc>
                <a:spcPct val="200000"/>
              </a:lnSpc>
              <a:spcAft>
                <a:spcPts val="600"/>
              </a:spcAft>
              <a:buFont typeface="Arial" pitchFamily="34" charset="0"/>
              <a:buChar char="•"/>
              <a:defRPr/>
            </a:pPr>
            <a:r>
              <a:rPr lang="en-IN" sz="2400" dirty="0">
                <a:latin typeface="+mn-lt"/>
                <a:cs typeface="Times New Roman" pitchFamily="18" charset="0"/>
              </a:rPr>
              <a:t>It was invented in 2001 and became popularized by Yahoo and Google in 2005 and 2006. </a:t>
            </a:r>
          </a:p>
          <a:p>
            <a:pPr marL="342900" indent="-342900" algn="just">
              <a:lnSpc>
                <a:spcPct val="200000"/>
              </a:lnSpc>
              <a:spcAft>
                <a:spcPts val="600"/>
              </a:spcAft>
              <a:buFont typeface="Arial" pitchFamily="34" charset="0"/>
              <a:buChar char="•"/>
              <a:defRPr/>
            </a:pPr>
            <a:r>
              <a:rPr lang="en-IN" sz="2400" dirty="0">
                <a:latin typeface="+mn-lt"/>
                <a:cs typeface="Times New Roman" pitchFamily="18" charset="0"/>
              </a:rPr>
              <a:t>It was created as an alternative to XML. Like XML, however, it represents hierarchical data with the use of commas, curly braces and brackets.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p:cNvSpPr/>
          <p:nvPr/>
        </p:nvSpPr>
        <p:spPr>
          <a:xfrm>
            <a:off x="371475" y="652463"/>
            <a:ext cx="7999413" cy="461962"/>
          </a:xfrm>
          <a:prstGeom prst="rect">
            <a:avLst/>
          </a:prstGeom>
        </p:spPr>
        <p:txBody>
          <a:bodyPr>
            <a:spAutoFit/>
          </a:bodyPr>
          <a:lstStyle/>
          <a:p>
            <a:pPr fontAlgn="auto">
              <a:spcBef>
                <a:spcPts val="0"/>
              </a:spcBef>
              <a:spcAft>
                <a:spcPts val="0"/>
              </a:spcAft>
              <a:defRPr/>
            </a:pPr>
            <a:r>
              <a:rPr lang="en-IN" sz="2400" b="1" dirty="0">
                <a:solidFill>
                  <a:schemeClr val="accent2">
                    <a:lumMod val="75000"/>
                  </a:schemeClr>
                </a:solidFill>
              </a:rPr>
              <a:t>JSON PROS</a:t>
            </a:r>
            <a:endParaRPr lang="en-IN" sz="2400" b="1" dirty="0">
              <a:solidFill>
                <a:schemeClr val="accent2">
                  <a:lumMod val="75000"/>
                </a:schemeClr>
              </a:solidFill>
              <a:latin typeface="+mn-lt"/>
              <a:cs typeface="+mn-cs"/>
            </a:endParaRPr>
          </a:p>
        </p:txBody>
      </p:sp>
      <p:cxnSp>
        <p:nvCxnSpPr>
          <p:cNvPr id="8" name="Straight Connector 7"/>
          <p:cNvCxnSpPr>
            <a:cxnSpLocks/>
          </p:cNvCxnSpPr>
          <p:nvPr/>
        </p:nvCxnSpPr>
        <p:spPr>
          <a:xfrm>
            <a:off x="-7938" y="1316038"/>
            <a:ext cx="8299451"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10244" name="Picture 5" descr="A close up of a logo&#10;&#10;Description automatically generated"/>
          <p:cNvPicPr>
            <a:picLocks noChangeAspect="1"/>
          </p:cNvPicPr>
          <p:nvPr/>
        </p:nvPicPr>
        <p:blipFill>
          <a:blip r:embed="rId2"/>
          <a:srcRect/>
          <a:stretch>
            <a:fillRect/>
          </a:stretch>
        </p:blipFill>
        <p:spPr bwMode="auto">
          <a:xfrm>
            <a:off x="10660063" y="469900"/>
            <a:ext cx="933450" cy="1398588"/>
          </a:xfrm>
          <a:prstGeom prst="rect">
            <a:avLst/>
          </a:prstGeom>
          <a:noFill/>
          <a:ln w="9525">
            <a:noFill/>
            <a:miter lim="800000"/>
            <a:headEnd/>
            <a:tailEnd/>
          </a:ln>
        </p:spPr>
      </p:pic>
      <p:sp>
        <p:nvSpPr>
          <p:cNvPr id="7" name="Rectangle 2"/>
          <p:cNvSpPr>
            <a:spLocks noChangeArrowheads="1"/>
          </p:cNvSpPr>
          <p:nvPr/>
        </p:nvSpPr>
        <p:spPr bwMode="auto">
          <a:xfrm>
            <a:off x="200025" y="1608138"/>
            <a:ext cx="11698288" cy="4483100"/>
          </a:xfrm>
          <a:prstGeom prst="rect">
            <a:avLst/>
          </a:prstGeom>
          <a:noFill/>
          <a:ln w="9525">
            <a:noFill/>
            <a:miter lim="800000"/>
            <a:headEnd/>
            <a:tailEnd/>
          </a:ln>
        </p:spPr>
        <p:txBody>
          <a:bodyPr tIns="0" bIns="0" anchor="ctr">
            <a:spAutoFit/>
          </a:bodyPr>
          <a:lstStyle/>
          <a:p>
            <a:pPr marL="342900" indent="-342900" algn="just">
              <a:lnSpc>
                <a:spcPct val="200000"/>
              </a:lnSpc>
              <a:spcAft>
                <a:spcPts val="600"/>
              </a:spcAft>
              <a:buFont typeface="Arial" pitchFamily="34" charset="0"/>
              <a:buChar char="•"/>
              <a:defRPr/>
            </a:pPr>
            <a:r>
              <a:rPr lang="en-IN" sz="2400" dirty="0">
                <a:latin typeface="+mn-lt"/>
                <a:cs typeface="Times New Roman" pitchFamily="18" charset="0"/>
              </a:rPr>
              <a:t>This data format supports hierarchical data while being smaller in size than XML. </a:t>
            </a:r>
          </a:p>
          <a:p>
            <a:pPr marL="342900" indent="-342900" algn="just">
              <a:lnSpc>
                <a:spcPct val="200000"/>
              </a:lnSpc>
              <a:spcAft>
                <a:spcPts val="600"/>
              </a:spcAft>
              <a:buFont typeface="Arial" pitchFamily="34" charset="0"/>
              <a:buChar char="•"/>
              <a:defRPr/>
            </a:pPr>
            <a:r>
              <a:rPr lang="en-IN" sz="2400" dirty="0">
                <a:latin typeface="+mn-lt"/>
                <a:cs typeface="Times New Roman" pitchFamily="18" charset="0"/>
              </a:rPr>
              <a:t>As its name implies, it was also created to more easily </a:t>
            </a:r>
            <a:r>
              <a:rPr lang="en-IN" sz="2400" b="1" dirty="0">
                <a:latin typeface="+mn-lt"/>
                <a:cs typeface="Times New Roman" pitchFamily="18" charset="0"/>
              </a:rPr>
              <a:t>parse data into native </a:t>
            </a:r>
            <a:r>
              <a:rPr lang="en-IN" sz="2400" b="1" dirty="0" err="1">
                <a:latin typeface="+mn-lt"/>
                <a:cs typeface="Times New Roman" pitchFamily="18" charset="0"/>
              </a:rPr>
              <a:t>Javascript</a:t>
            </a:r>
            <a:r>
              <a:rPr lang="en-IN" sz="2400" b="1" dirty="0">
                <a:latin typeface="+mn-lt"/>
                <a:cs typeface="Times New Roman" pitchFamily="18" charset="0"/>
              </a:rPr>
              <a:t> </a:t>
            </a:r>
            <a:r>
              <a:rPr lang="en-IN" sz="2400" dirty="0">
                <a:latin typeface="+mn-lt"/>
                <a:cs typeface="Times New Roman" pitchFamily="18" charset="0"/>
              </a:rPr>
              <a:t>objects, making it very useful for web applications. </a:t>
            </a:r>
          </a:p>
          <a:p>
            <a:pPr marL="342900" indent="-342900" algn="just">
              <a:lnSpc>
                <a:spcPct val="200000"/>
              </a:lnSpc>
              <a:spcAft>
                <a:spcPts val="600"/>
              </a:spcAft>
              <a:buFont typeface="Arial" pitchFamily="34" charset="0"/>
              <a:buChar char="•"/>
              <a:defRPr/>
            </a:pPr>
            <a:r>
              <a:rPr lang="en-IN" sz="2400" dirty="0">
                <a:latin typeface="+mn-lt"/>
                <a:cs typeface="Times New Roman" pitchFamily="18" charset="0"/>
              </a:rPr>
              <a:t>JSON is the best of both worlds with respect to CSV and XML. It’s simple and compact like CSV, but supports hierarchical data like XML. Unlike XML, JSON formats are only about twice as large as CSV formats.</a:t>
            </a:r>
          </a:p>
        </p:txBody>
      </p:sp>
      <p:sp>
        <p:nvSpPr>
          <p:cNvPr id="10" name="Rectangle 9"/>
          <p:cNvSpPr/>
          <p:nvPr/>
        </p:nvSpPr>
        <p:spPr>
          <a:xfrm>
            <a:off x="393700" y="252413"/>
            <a:ext cx="7496175" cy="461962"/>
          </a:xfrm>
          <a:prstGeom prst="rect">
            <a:avLst/>
          </a:prstGeom>
        </p:spPr>
        <p:txBody>
          <a:bodyPr>
            <a:spAutoFit/>
          </a:bodyPr>
          <a:lstStyle/>
          <a:p>
            <a:pPr fontAlgn="auto">
              <a:spcBef>
                <a:spcPts val="0"/>
              </a:spcBef>
              <a:spcAft>
                <a:spcPts val="0"/>
              </a:spcAft>
              <a:defRPr/>
            </a:pPr>
            <a:r>
              <a:rPr lang="en-US" sz="2400" b="1" dirty="0">
                <a:solidFill>
                  <a:schemeClr val="accent1">
                    <a:lumMod val="75000"/>
                  </a:schemeClr>
                </a:solidFill>
              </a:rPr>
              <a:t>XML Vs JSON HTML5</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 calcmode="lin" valueType="num">
                                      <p:cBhvr additive="base">
                                        <p:cTn id="13"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anim calcmode="lin" valueType="num">
                                      <p:cBhvr additive="base">
                                        <p:cTn id="19"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p:cNvSpPr/>
          <p:nvPr/>
        </p:nvSpPr>
        <p:spPr>
          <a:xfrm>
            <a:off x="371475" y="652463"/>
            <a:ext cx="7999413" cy="461962"/>
          </a:xfrm>
          <a:prstGeom prst="rect">
            <a:avLst/>
          </a:prstGeom>
        </p:spPr>
        <p:txBody>
          <a:bodyPr>
            <a:spAutoFit/>
          </a:bodyPr>
          <a:lstStyle/>
          <a:p>
            <a:pPr fontAlgn="auto">
              <a:spcBef>
                <a:spcPts val="0"/>
              </a:spcBef>
              <a:spcAft>
                <a:spcPts val="0"/>
              </a:spcAft>
              <a:defRPr/>
            </a:pPr>
            <a:r>
              <a:rPr lang="en-IN" sz="2400" b="1" dirty="0">
                <a:solidFill>
                  <a:schemeClr val="accent2">
                    <a:lumMod val="75000"/>
                  </a:schemeClr>
                </a:solidFill>
              </a:rPr>
              <a:t>JSON CONS</a:t>
            </a:r>
          </a:p>
        </p:txBody>
      </p:sp>
      <p:cxnSp>
        <p:nvCxnSpPr>
          <p:cNvPr id="8" name="Straight Connector 7"/>
          <p:cNvCxnSpPr>
            <a:cxnSpLocks/>
          </p:cNvCxnSpPr>
          <p:nvPr/>
        </p:nvCxnSpPr>
        <p:spPr>
          <a:xfrm>
            <a:off x="-7938" y="1316038"/>
            <a:ext cx="8299451"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11268" name="Picture 5" descr="A close up of a logo&#10;&#10;Description automatically generated"/>
          <p:cNvPicPr>
            <a:picLocks noChangeAspect="1"/>
          </p:cNvPicPr>
          <p:nvPr/>
        </p:nvPicPr>
        <p:blipFill>
          <a:blip r:embed="rId2"/>
          <a:srcRect/>
          <a:stretch>
            <a:fillRect/>
          </a:stretch>
        </p:blipFill>
        <p:spPr bwMode="auto">
          <a:xfrm>
            <a:off x="10660063" y="469900"/>
            <a:ext cx="933450" cy="1398588"/>
          </a:xfrm>
          <a:prstGeom prst="rect">
            <a:avLst/>
          </a:prstGeom>
          <a:noFill/>
          <a:ln w="9525">
            <a:noFill/>
            <a:miter lim="800000"/>
            <a:headEnd/>
            <a:tailEnd/>
          </a:ln>
        </p:spPr>
      </p:pic>
      <p:sp>
        <p:nvSpPr>
          <p:cNvPr id="7" name="Rectangle 2"/>
          <p:cNvSpPr>
            <a:spLocks noChangeArrowheads="1"/>
          </p:cNvSpPr>
          <p:nvPr/>
        </p:nvSpPr>
        <p:spPr bwMode="auto">
          <a:xfrm>
            <a:off x="200025" y="1608138"/>
            <a:ext cx="11698288" cy="3743325"/>
          </a:xfrm>
          <a:prstGeom prst="rect">
            <a:avLst/>
          </a:prstGeom>
          <a:noFill/>
          <a:ln w="9525">
            <a:noFill/>
            <a:miter lim="800000"/>
            <a:headEnd/>
            <a:tailEnd/>
          </a:ln>
        </p:spPr>
        <p:txBody>
          <a:bodyPr tIns="0" bIns="0" anchor="ctr">
            <a:spAutoFit/>
          </a:bodyPr>
          <a:lstStyle/>
          <a:p>
            <a:pPr marL="342900" indent="-342900" algn="just">
              <a:lnSpc>
                <a:spcPct val="200000"/>
              </a:lnSpc>
              <a:spcAft>
                <a:spcPts val="600"/>
              </a:spcAft>
              <a:buFont typeface="Arial" pitchFamily="34" charset="0"/>
              <a:buChar char="•"/>
              <a:defRPr/>
            </a:pPr>
            <a:r>
              <a:rPr lang="en-IN" sz="2400" dirty="0">
                <a:latin typeface="+mn-lt"/>
                <a:cs typeface="Times New Roman" pitchFamily="18" charset="0"/>
              </a:rPr>
              <a:t>This data format has a little bit less support than XML. </a:t>
            </a:r>
          </a:p>
          <a:p>
            <a:pPr marL="342900" indent="-342900" algn="just">
              <a:lnSpc>
                <a:spcPct val="200000"/>
              </a:lnSpc>
              <a:spcAft>
                <a:spcPts val="600"/>
              </a:spcAft>
              <a:buFont typeface="Arial" pitchFamily="34" charset="0"/>
              <a:buChar char="•"/>
              <a:defRPr/>
            </a:pPr>
            <a:r>
              <a:rPr lang="en-IN" sz="2400" dirty="0">
                <a:latin typeface="+mn-lt"/>
                <a:cs typeface="Times New Roman" pitchFamily="18" charset="0"/>
              </a:rPr>
              <a:t>Since JSON is relatively newer than XML, fewer APIs exist to automatically convert JSON to native data structures. </a:t>
            </a:r>
          </a:p>
          <a:p>
            <a:pPr marL="342900" indent="-342900" algn="just">
              <a:lnSpc>
                <a:spcPct val="200000"/>
              </a:lnSpc>
              <a:spcAft>
                <a:spcPts val="600"/>
              </a:spcAft>
              <a:buFont typeface="Arial" pitchFamily="34" charset="0"/>
              <a:buChar char="•"/>
              <a:defRPr/>
            </a:pPr>
            <a:r>
              <a:rPr lang="en-IN" sz="2400" dirty="0">
                <a:latin typeface="+mn-lt"/>
                <a:cs typeface="Times New Roman" pitchFamily="18" charset="0"/>
              </a:rPr>
              <a:t>However, this is rapidly changing because newer APIs and </a:t>
            </a:r>
            <a:r>
              <a:rPr lang="en-IN" sz="2400" dirty="0" err="1">
                <a:latin typeface="+mn-lt"/>
                <a:cs typeface="Times New Roman" pitchFamily="18" charset="0"/>
              </a:rPr>
              <a:t>plugins</a:t>
            </a:r>
            <a:r>
              <a:rPr lang="en-IN" sz="2400" dirty="0">
                <a:latin typeface="+mn-lt"/>
                <a:cs typeface="Times New Roman" pitchFamily="18" charset="0"/>
              </a:rPr>
              <a:t> are supporting both XML and JSON.</a:t>
            </a:r>
          </a:p>
        </p:txBody>
      </p:sp>
      <p:sp>
        <p:nvSpPr>
          <p:cNvPr id="10" name="Rectangle 9"/>
          <p:cNvSpPr/>
          <p:nvPr/>
        </p:nvSpPr>
        <p:spPr>
          <a:xfrm>
            <a:off x="393700" y="252413"/>
            <a:ext cx="7496175" cy="461962"/>
          </a:xfrm>
          <a:prstGeom prst="rect">
            <a:avLst/>
          </a:prstGeom>
        </p:spPr>
        <p:txBody>
          <a:bodyPr>
            <a:spAutoFit/>
          </a:bodyPr>
          <a:lstStyle/>
          <a:p>
            <a:pPr fontAlgn="auto">
              <a:spcBef>
                <a:spcPts val="0"/>
              </a:spcBef>
              <a:spcAft>
                <a:spcPts val="0"/>
              </a:spcAft>
              <a:defRPr/>
            </a:pPr>
            <a:r>
              <a:rPr lang="en-US" sz="2400" b="1" dirty="0">
                <a:solidFill>
                  <a:schemeClr val="accent1">
                    <a:lumMod val="75000"/>
                  </a:schemeClr>
                </a:solidFill>
              </a:rPr>
              <a:t>XML Vs JSON HTML5</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 calcmode="lin" valueType="num">
                                      <p:cBhvr additive="base">
                                        <p:cTn id="13"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anim calcmode="lin" valueType="num">
                                      <p:cBhvr additive="base">
                                        <p:cTn id="19"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a:cxnSpLocks/>
          </p:cNvCxnSpPr>
          <p:nvPr/>
        </p:nvCxnSpPr>
        <p:spPr>
          <a:xfrm>
            <a:off x="-7938" y="1316038"/>
            <a:ext cx="8299451"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12291" name="Picture 5" descr="A close up of a logo&#10;&#10;Description automatically generated"/>
          <p:cNvPicPr>
            <a:picLocks noChangeAspect="1"/>
          </p:cNvPicPr>
          <p:nvPr/>
        </p:nvPicPr>
        <p:blipFill>
          <a:blip r:embed="rId2"/>
          <a:srcRect/>
          <a:stretch>
            <a:fillRect/>
          </a:stretch>
        </p:blipFill>
        <p:spPr bwMode="auto">
          <a:xfrm>
            <a:off x="10660063" y="469900"/>
            <a:ext cx="933450" cy="1398588"/>
          </a:xfrm>
          <a:prstGeom prst="rect">
            <a:avLst/>
          </a:prstGeom>
          <a:noFill/>
          <a:ln w="9525">
            <a:noFill/>
            <a:miter lim="800000"/>
            <a:headEnd/>
            <a:tailEnd/>
          </a:ln>
        </p:spPr>
      </p:pic>
      <p:sp>
        <p:nvSpPr>
          <p:cNvPr id="10" name="Rectangle 9"/>
          <p:cNvSpPr/>
          <p:nvPr/>
        </p:nvSpPr>
        <p:spPr>
          <a:xfrm>
            <a:off x="393700" y="252413"/>
            <a:ext cx="7496175" cy="461962"/>
          </a:xfrm>
          <a:prstGeom prst="rect">
            <a:avLst/>
          </a:prstGeom>
        </p:spPr>
        <p:txBody>
          <a:bodyPr>
            <a:spAutoFit/>
          </a:bodyPr>
          <a:lstStyle/>
          <a:p>
            <a:pPr fontAlgn="auto">
              <a:spcBef>
                <a:spcPts val="0"/>
              </a:spcBef>
              <a:spcAft>
                <a:spcPts val="0"/>
              </a:spcAft>
              <a:defRPr/>
            </a:pPr>
            <a:r>
              <a:rPr lang="en-US" sz="2400" b="1" dirty="0">
                <a:solidFill>
                  <a:schemeClr val="accent1">
                    <a:lumMod val="75000"/>
                  </a:schemeClr>
                </a:solidFill>
                <a:latin typeface="+mn-lt"/>
                <a:cs typeface="+mn-cs"/>
              </a:rPr>
              <a:t>XML vs. JSON</a:t>
            </a:r>
          </a:p>
        </p:txBody>
      </p:sp>
      <p:pic>
        <p:nvPicPr>
          <p:cNvPr id="12293" name="Picture 10" descr="https://www.1337pwn.com/wp-content/uploads/2017/09/json-vs-xml-which-format-to-use-for-your-api.png"/>
          <p:cNvPicPr>
            <a:picLocks noChangeAspect="1" noChangeArrowheads="1"/>
          </p:cNvPicPr>
          <p:nvPr/>
        </p:nvPicPr>
        <p:blipFill>
          <a:blip r:embed="rId3"/>
          <a:srcRect/>
          <a:stretch>
            <a:fillRect/>
          </a:stretch>
        </p:blipFill>
        <p:spPr bwMode="auto">
          <a:xfrm>
            <a:off x="850900" y="1681163"/>
            <a:ext cx="8113479" cy="4678073"/>
          </a:xfrm>
          <a:prstGeom prst="rect">
            <a:avLst/>
          </a:prstGeom>
          <a:noFill/>
          <a:ln w="9525">
            <a:noFill/>
            <a:miter lim="800000"/>
            <a:headEnd/>
            <a:tailEnd/>
          </a:ln>
        </p:spPr>
      </p:pic>
      <p:sp>
        <p:nvSpPr>
          <p:cNvPr id="6" name="Rectangle 5"/>
          <p:cNvSpPr/>
          <p:nvPr/>
        </p:nvSpPr>
        <p:spPr>
          <a:xfrm>
            <a:off x="371475" y="704850"/>
            <a:ext cx="7999413" cy="461963"/>
          </a:xfrm>
          <a:prstGeom prst="rect">
            <a:avLst/>
          </a:prstGeom>
        </p:spPr>
        <p:txBody>
          <a:bodyPr>
            <a:spAutoFit/>
          </a:bodyPr>
          <a:lstStyle/>
          <a:p>
            <a:pPr fontAlgn="auto">
              <a:spcBef>
                <a:spcPts val="0"/>
              </a:spcBef>
              <a:spcAft>
                <a:spcPts val="0"/>
              </a:spcAft>
              <a:defRPr/>
            </a:pPr>
            <a:r>
              <a:rPr lang="en-IN" sz="2400" b="1" dirty="0">
                <a:solidFill>
                  <a:schemeClr val="accent2">
                    <a:lumMod val="75000"/>
                  </a:schemeClr>
                </a:solidFill>
                <a:latin typeface="+mn-lt"/>
                <a:cs typeface="+mn-cs"/>
              </a:rPr>
              <a:t> Format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p:cNvSpPr/>
          <p:nvPr/>
        </p:nvSpPr>
        <p:spPr>
          <a:xfrm>
            <a:off x="371475" y="704850"/>
            <a:ext cx="7999413" cy="461963"/>
          </a:xfrm>
          <a:prstGeom prst="rect">
            <a:avLst/>
          </a:prstGeom>
        </p:spPr>
        <p:txBody>
          <a:bodyPr>
            <a:spAutoFit/>
          </a:bodyPr>
          <a:lstStyle/>
          <a:p>
            <a:pPr fontAlgn="auto">
              <a:spcBef>
                <a:spcPts val="0"/>
              </a:spcBef>
              <a:spcAft>
                <a:spcPts val="0"/>
              </a:spcAft>
              <a:defRPr/>
            </a:pPr>
            <a:r>
              <a:rPr lang="en-IN" sz="2400" b="1" dirty="0">
                <a:solidFill>
                  <a:schemeClr val="accent2">
                    <a:lumMod val="75000"/>
                  </a:schemeClr>
                </a:solidFill>
                <a:latin typeface="+mn-lt"/>
                <a:cs typeface="+mn-cs"/>
              </a:rPr>
              <a:t> Differences </a:t>
            </a:r>
          </a:p>
        </p:txBody>
      </p:sp>
      <p:cxnSp>
        <p:nvCxnSpPr>
          <p:cNvPr id="8" name="Straight Connector 7"/>
          <p:cNvCxnSpPr>
            <a:cxnSpLocks/>
          </p:cNvCxnSpPr>
          <p:nvPr/>
        </p:nvCxnSpPr>
        <p:spPr>
          <a:xfrm>
            <a:off x="-7938" y="1316038"/>
            <a:ext cx="8299451"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13316" name="Picture 5" descr="A close up of a logo&#10;&#10;Description automatically generated"/>
          <p:cNvPicPr>
            <a:picLocks noChangeAspect="1"/>
          </p:cNvPicPr>
          <p:nvPr/>
        </p:nvPicPr>
        <p:blipFill>
          <a:blip r:embed="rId2"/>
          <a:srcRect/>
          <a:stretch>
            <a:fillRect/>
          </a:stretch>
        </p:blipFill>
        <p:spPr bwMode="auto">
          <a:xfrm>
            <a:off x="10660063" y="469900"/>
            <a:ext cx="933450" cy="1398588"/>
          </a:xfrm>
          <a:prstGeom prst="rect">
            <a:avLst/>
          </a:prstGeom>
          <a:noFill/>
          <a:ln w="9525">
            <a:noFill/>
            <a:miter lim="800000"/>
            <a:headEnd/>
            <a:tailEnd/>
          </a:ln>
        </p:spPr>
      </p:pic>
      <p:sp>
        <p:nvSpPr>
          <p:cNvPr id="7" name="Rectangle 2"/>
          <p:cNvSpPr>
            <a:spLocks noChangeArrowheads="1"/>
          </p:cNvSpPr>
          <p:nvPr/>
        </p:nvSpPr>
        <p:spPr bwMode="auto">
          <a:xfrm>
            <a:off x="200025" y="1524000"/>
            <a:ext cx="11698288" cy="738188"/>
          </a:xfrm>
          <a:prstGeom prst="rect">
            <a:avLst/>
          </a:prstGeom>
          <a:noFill/>
          <a:ln w="9525">
            <a:noFill/>
            <a:miter lim="800000"/>
            <a:headEnd/>
            <a:tailEnd/>
          </a:ln>
        </p:spPr>
        <p:txBody>
          <a:bodyPr tIns="0" bIns="0" anchor="ctr">
            <a:spAutoFit/>
          </a:bodyPr>
          <a:lstStyle/>
          <a:p>
            <a:pPr marL="342900" indent="-342900" algn="just">
              <a:lnSpc>
                <a:spcPct val="200000"/>
              </a:lnSpc>
              <a:spcAft>
                <a:spcPts val="600"/>
              </a:spcAft>
              <a:buFont typeface="Wingdings" pitchFamily="2" charset="2"/>
              <a:buChar char="§"/>
              <a:defRPr/>
            </a:pPr>
            <a:endParaRPr lang="en-US" sz="2400" dirty="0">
              <a:latin typeface="+mn-lt"/>
              <a:cs typeface="Times New Roman" pitchFamily="18" charset="0"/>
            </a:endParaRPr>
          </a:p>
        </p:txBody>
      </p:sp>
      <p:sp>
        <p:nvSpPr>
          <p:cNvPr id="10" name="Rectangle 9"/>
          <p:cNvSpPr/>
          <p:nvPr/>
        </p:nvSpPr>
        <p:spPr>
          <a:xfrm>
            <a:off x="393700" y="252413"/>
            <a:ext cx="7496175" cy="461962"/>
          </a:xfrm>
          <a:prstGeom prst="rect">
            <a:avLst/>
          </a:prstGeom>
        </p:spPr>
        <p:txBody>
          <a:bodyPr>
            <a:spAutoFit/>
          </a:bodyPr>
          <a:lstStyle/>
          <a:p>
            <a:pPr fontAlgn="auto">
              <a:spcBef>
                <a:spcPts val="0"/>
              </a:spcBef>
              <a:spcAft>
                <a:spcPts val="0"/>
              </a:spcAft>
              <a:defRPr/>
            </a:pPr>
            <a:r>
              <a:rPr lang="en-US" sz="2400" b="1" dirty="0">
                <a:solidFill>
                  <a:schemeClr val="accent1">
                    <a:lumMod val="75000"/>
                  </a:schemeClr>
                </a:solidFill>
              </a:rPr>
              <a:t>XML vs. JSON</a:t>
            </a:r>
          </a:p>
        </p:txBody>
      </p:sp>
      <p:graphicFrame>
        <p:nvGraphicFramePr>
          <p:cNvPr id="9" name="Table 8"/>
          <p:cNvGraphicFramePr>
            <a:graphicFrameLocks noGrp="1"/>
          </p:cNvGraphicFramePr>
          <p:nvPr/>
        </p:nvGraphicFramePr>
        <p:xfrm>
          <a:off x="411018" y="2033847"/>
          <a:ext cx="7315200" cy="4206240"/>
        </p:xfrm>
        <a:graphic>
          <a:graphicData uri="http://schemas.openxmlformats.org/drawingml/2006/table">
            <a:tbl>
              <a:tblPr>
                <a:tableStyleId>{BDBED569-4797-4DF1-A0F4-6AAB3CD982D8}</a:tableStyleId>
              </a:tblPr>
              <a:tblGrid>
                <a:gridCol w="3657600">
                  <a:extLst>
                    <a:ext uri="{9D8B030D-6E8A-4147-A177-3AD203B41FA5}">
                      <a16:colId xmlns:a16="http://schemas.microsoft.com/office/drawing/2014/main" val="20000"/>
                    </a:ext>
                  </a:extLst>
                </a:gridCol>
                <a:gridCol w="3657600">
                  <a:extLst>
                    <a:ext uri="{9D8B030D-6E8A-4147-A177-3AD203B41FA5}">
                      <a16:colId xmlns:a16="http://schemas.microsoft.com/office/drawing/2014/main" val="20001"/>
                    </a:ext>
                  </a:extLst>
                </a:gridCol>
              </a:tblGrid>
              <a:tr h="0">
                <a:tc>
                  <a:txBody>
                    <a:bodyPr/>
                    <a:lstStyle/>
                    <a:p>
                      <a:pPr algn="ctr"/>
                      <a:r>
                        <a:rPr lang="en-US" dirty="0">
                          <a:solidFill>
                            <a:schemeClr val="bg1"/>
                          </a:solidFill>
                        </a:rPr>
                        <a:t>JSON</a:t>
                      </a:r>
                      <a:endParaRPr lang="en-GB" dirty="0">
                        <a:solidFill>
                          <a:schemeClr val="bg1"/>
                        </a:solidFill>
                      </a:endParaRPr>
                    </a:p>
                  </a:txBody>
                  <a:tcPr anchor="ctr">
                    <a:solidFill>
                      <a:schemeClr val="accent1">
                        <a:lumMod val="75000"/>
                      </a:schemeClr>
                    </a:solidFill>
                  </a:tcPr>
                </a:tc>
                <a:tc>
                  <a:txBody>
                    <a:bodyPr/>
                    <a:lstStyle/>
                    <a:p>
                      <a:pPr algn="ctr"/>
                      <a:r>
                        <a:rPr lang="en-US" dirty="0">
                          <a:solidFill>
                            <a:schemeClr val="bg1"/>
                          </a:solidFill>
                        </a:rPr>
                        <a:t>XML</a:t>
                      </a:r>
                      <a:endParaRPr lang="en-GB" dirty="0">
                        <a:solidFill>
                          <a:schemeClr val="bg1"/>
                        </a:solidFill>
                      </a:endParaRPr>
                    </a:p>
                  </a:txBody>
                  <a:tcPr anchor="ctr">
                    <a:solidFill>
                      <a:schemeClr val="accent1">
                        <a:lumMod val="75000"/>
                      </a:schemeClr>
                    </a:solidFill>
                  </a:tcPr>
                </a:tc>
                <a:extLst>
                  <a:ext uri="{0D108BD9-81ED-4DB2-BD59-A6C34878D82A}">
                    <a16:rowId xmlns:a16="http://schemas.microsoft.com/office/drawing/2014/main" val="10000"/>
                  </a:ext>
                </a:extLst>
              </a:tr>
              <a:tr h="0">
                <a:tc>
                  <a:txBody>
                    <a:bodyPr/>
                    <a:lstStyle/>
                    <a:p>
                      <a:pPr algn="l"/>
                      <a:r>
                        <a:rPr lang="en-GB" dirty="0"/>
                        <a:t>Based on JavaScript language</a:t>
                      </a:r>
                    </a:p>
                  </a:txBody>
                  <a:tcPr anchor="ctr"/>
                </a:tc>
                <a:tc>
                  <a:txBody>
                    <a:bodyPr/>
                    <a:lstStyle/>
                    <a:p>
                      <a:pPr algn="l"/>
                      <a:r>
                        <a:rPr lang="en-GB" dirty="0"/>
                        <a:t>Derived from SGML</a:t>
                      </a:r>
                    </a:p>
                  </a:txBody>
                  <a:tcPr anchor="ctr"/>
                </a:tc>
                <a:extLst>
                  <a:ext uri="{0D108BD9-81ED-4DB2-BD59-A6C34878D82A}">
                    <a16:rowId xmlns:a16="http://schemas.microsoft.com/office/drawing/2014/main" val="10001"/>
                  </a:ext>
                </a:extLst>
              </a:tr>
              <a:tr h="0">
                <a:tc>
                  <a:txBody>
                    <a:bodyPr/>
                    <a:lstStyle/>
                    <a:p>
                      <a:pPr algn="l"/>
                      <a:r>
                        <a:rPr lang="en-GB" dirty="0"/>
                        <a:t>Way of representing objects</a:t>
                      </a:r>
                    </a:p>
                  </a:txBody>
                  <a:tcPr anchor="ctr"/>
                </a:tc>
                <a:tc>
                  <a:txBody>
                    <a:bodyPr/>
                    <a:lstStyle/>
                    <a:p>
                      <a:pPr algn="l"/>
                      <a:r>
                        <a:rPr lang="en-GB" dirty="0" err="1"/>
                        <a:t>Markup</a:t>
                      </a:r>
                      <a:r>
                        <a:rPr lang="en-GB" dirty="0"/>
                        <a:t> language to represent data items</a:t>
                      </a:r>
                    </a:p>
                  </a:txBody>
                  <a:tcPr anchor="ctr"/>
                </a:tc>
                <a:extLst>
                  <a:ext uri="{0D108BD9-81ED-4DB2-BD59-A6C34878D82A}">
                    <a16:rowId xmlns:a16="http://schemas.microsoft.com/office/drawing/2014/main" val="10002"/>
                  </a:ext>
                </a:extLst>
              </a:tr>
              <a:tr h="0">
                <a:tc>
                  <a:txBody>
                    <a:bodyPr/>
                    <a:lstStyle/>
                    <a:p>
                      <a:pPr algn="l"/>
                      <a:r>
                        <a:rPr lang="en-GB" dirty="0"/>
                        <a:t>No support for namespaces</a:t>
                      </a:r>
                    </a:p>
                  </a:txBody>
                  <a:tcPr anchor="ctr"/>
                </a:tc>
                <a:tc>
                  <a:txBody>
                    <a:bodyPr/>
                    <a:lstStyle/>
                    <a:p>
                      <a:pPr algn="l"/>
                      <a:r>
                        <a:rPr lang="en-GB" dirty="0"/>
                        <a:t>Supports namespaces</a:t>
                      </a:r>
                    </a:p>
                  </a:txBody>
                  <a:tcPr anchor="ctr"/>
                </a:tc>
                <a:extLst>
                  <a:ext uri="{0D108BD9-81ED-4DB2-BD59-A6C34878D82A}">
                    <a16:rowId xmlns:a16="http://schemas.microsoft.com/office/drawing/2014/main" val="10003"/>
                  </a:ext>
                </a:extLst>
              </a:tr>
              <a:tr h="0">
                <a:tc>
                  <a:txBody>
                    <a:bodyPr/>
                    <a:lstStyle/>
                    <a:p>
                      <a:pPr algn="l"/>
                      <a:r>
                        <a:rPr lang="en-GB" dirty="0"/>
                        <a:t>Support arrays</a:t>
                      </a:r>
                    </a:p>
                  </a:txBody>
                  <a:tcPr anchor="ctr"/>
                </a:tc>
                <a:tc>
                  <a:txBody>
                    <a:bodyPr/>
                    <a:lstStyle/>
                    <a:p>
                      <a:pPr algn="l"/>
                      <a:r>
                        <a:rPr lang="en-GB" dirty="0"/>
                        <a:t>Doesn’t support arrays</a:t>
                      </a:r>
                    </a:p>
                  </a:txBody>
                  <a:tcPr anchor="ctr"/>
                </a:tc>
                <a:extLst>
                  <a:ext uri="{0D108BD9-81ED-4DB2-BD59-A6C34878D82A}">
                    <a16:rowId xmlns:a16="http://schemas.microsoft.com/office/drawing/2014/main" val="10004"/>
                  </a:ext>
                </a:extLst>
              </a:tr>
              <a:tr h="0">
                <a:tc>
                  <a:txBody>
                    <a:bodyPr/>
                    <a:lstStyle/>
                    <a:p>
                      <a:pPr algn="l"/>
                      <a:r>
                        <a:rPr lang="en-GB" dirty="0"/>
                        <a:t>Files are very easy to read as compared to XML</a:t>
                      </a:r>
                    </a:p>
                  </a:txBody>
                  <a:tcPr anchor="ctr"/>
                </a:tc>
                <a:tc>
                  <a:txBody>
                    <a:bodyPr/>
                    <a:lstStyle/>
                    <a:p>
                      <a:pPr algn="l"/>
                      <a:r>
                        <a:rPr lang="en-GB" dirty="0"/>
                        <a:t>Documents are comparatively difficult to read and interpret</a:t>
                      </a:r>
                    </a:p>
                  </a:txBody>
                  <a:tcPr anchor="ctr"/>
                </a:tc>
                <a:extLst>
                  <a:ext uri="{0D108BD9-81ED-4DB2-BD59-A6C34878D82A}">
                    <a16:rowId xmlns:a16="http://schemas.microsoft.com/office/drawing/2014/main" val="10005"/>
                  </a:ext>
                </a:extLst>
              </a:tr>
              <a:tr h="0">
                <a:tc>
                  <a:txBody>
                    <a:bodyPr/>
                    <a:lstStyle/>
                    <a:p>
                      <a:pPr algn="l"/>
                      <a:r>
                        <a:rPr lang="en-GB" dirty="0"/>
                        <a:t>Doesn’t use end tag</a:t>
                      </a:r>
                    </a:p>
                  </a:txBody>
                  <a:tcPr anchor="ctr"/>
                </a:tc>
                <a:tc>
                  <a:txBody>
                    <a:bodyPr/>
                    <a:lstStyle/>
                    <a:p>
                      <a:pPr algn="l"/>
                      <a:r>
                        <a:rPr lang="en-GB" dirty="0"/>
                        <a:t>Has start and end tags</a:t>
                      </a:r>
                    </a:p>
                  </a:txBody>
                  <a:tcPr anchor="ctr"/>
                </a:tc>
                <a:extLst>
                  <a:ext uri="{0D108BD9-81ED-4DB2-BD59-A6C34878D82A}">
                    <a16:rowId xmlns:a16="http://schemas.microsoft.com/office/drawing/2014/main" val="10006"/>
                  </a:ext>
                </a:extLst>
              </a:tr>
              <a:tr h="0">
                <a:tc>
                  <a:txBody>
                    <a:bodyPr/>
                    <a:lstStyle/>
                    <a:p>
                      <a:pPr algn="l"/>
                      <a:r>
                        <a:rPr lang="en-GB" dirty="0"/>
                        <a:t>Less secure</a:t>
                      </a:r>
                    </a:p>
                  </a:txBody>
                  <a:tcPr anchor="ctr"/>
                </a:tc>
                <a:tc>
                  <a:txBody>
                    <a:bodyPr/>
                    <a:lstStyle/>
                    <a:p>
                      <a:pPr algn="l"/>
                      <a:r>
                        <a:rPr lang="en-GB" dirty="0"/>
                        <a:t>More secured than JSON</a:t>
                      </a:r>
                    </a:p>
                  </a:txBody>
                  <a:tcPr anchor="ctr"/>
                </a:tc>
                <a:extLst>
                  <a:ext uri="{0D108BD9-81ED-4DB2-BD59-A6C34878D82A}">
                    <a16:rowId xmlns:a16="http://schemas.microsoft.com/office/drawing/2014/main" val="10007"/>
                  </a:ext>
                </a:extLst>
              </a:tr>
              <a:tr h="0">
                <a:tc>
                  <a:txBody>
                    <a:bodyPr/>
                    <a:lstStyle/>
                    <a:p>
                      <a:pPr algn="l"/>
                      <a:r>
                        <a:rPr lang="en-GB" dirty="0"/>
                        <a:t>Doesn’t supports comments</a:t>
                      </a:r>
                    </a:p>
                  </a:txBody>
                  <a:tcPr anchor="ctr"/>
                </a:tc>
                <a:tc>
                  <a:txBody>
                    <a:bodyPr/>
                    <a:lstStyle/>
                    <a:p>
                      <a:pPr algn="l"/>
                      <a:r>
                        <a:rPr lang="en-GB" dirty="0"/>
                        <a:t>Supports comments</a:t>
                      </a:r>
                    </a:p>
                  </a:txBody>
                  <a:tcPr anchor="ctr"/>
                </a:tc>
                <a:extLst>
                  <a:ext uri="{0D108BD9-81ED-4DB2-BD59-A6C34878D82A}">
                    <a16:rowId xmlns:a16="http://schemas.microsoft.com/office/drawing/2014/main" val="10008"/>
                  </a:ext>
                </a:extLst>
              </a:tr>
              <a:tr h="0">
                <a:tc>
                  <a:txBody>
                    <a:bodyPr/>
                    <a:lstStyle/>
                    <a:p>
                      <a:pPr algn="l"/>
                      <a:r>
                        <a:rPr lang="en-GB" dirty="0"/>
                        <a:t>Supports only UTF-8 encoding</a:t>
                      </a:r>
                    </a:p>
                  </a:txBody>
                  <a:tcPr anchor="ctr"/>
                </a:tc>
                <a:tc>
                  <a:txBody>
                    <a:bodyPr/>
                    <a:lstStyle/>
                    <a:p>
                      <a:pPr algn="l"/>
                      <a:r>
                        <a:rPr lang="en-GB" dirty="0"/>
                        <a:t>Supports various encoding</a:t>
                      </a:r>
                    </a:p>
                  </a:txBody>
                  <a:tcPr anchor="ctr"/>
                </a:tc>
                <a:extLst>
                  <a:ext uri="{0D108BD9-81ED-4DB2-BD59-A6C34878D82A}">
                    <a16:rowId xmlns:a16="http://schemas.microsoft.com/office/drawing/2014/main" val="10009"/>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nodePh="1">
                                  <p:stCondLst>
                                    <p:cond delay="0"/>
                                  </p:stCondLst>
                                  <p:endCondLst>
                                    <p:cond evt="begin" delay="0">
                                      <p:tn val="5"/>
                                    </p:cond>
                                  </p:end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2717</TotalTime>
  <Words>786</Words>
  <Application>Microsoft Office PowerPoint</Application>
  <PresentationFormat>Widescreen</PresentationFormat>
  <Paragraphs>99</Paragraphs>
  <Slides>15</Slides>
  <Notes>0</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Calibri Light</vt:lpstr>
      <vt:lpstr>Consolas</vt:lpstr>
      <vt:lpstr>Verdana</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Krishna Venkataram</dc:creator>
  <cp:lastModifiedBy>Ramasubramanian Srinivasan</cp:lastModifiedBy>
  <cp:revision>160</cp:revision>
  <dcterms:created xsi:type="dcterms:W3CDTF">2020-06-03T14:19:11Z</dcterms:created>
  <dcterms:modified xsi:type="dcterms:W3CDTF">2021-12-01T15:49:14Z</dcterms:modified>
</cp:coreProperties>
</file>