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  <p:sldId id="257" r:id="rId3"/>
    <p:sldId id="261" r:id="rId4"/>
    <p:sldId id="262" r:id="rId5"/>
    <p:sldId id="390" r:id="rId6"/>
    <p:sldId id="361" r:id="rId7"/>
    <p:sldId id="363" r:id="rId8"/>
    <p:sldId id="365" r:id="rId9"/>
    <p:sldId id="321" r:id="rId10"/>
    <p:sldId id="368" r:id="rId11"/>
    <p:sldId id="347" r:id="rId12"/>
    <p:sldId id="382" r:id="rId13"/>
    <p:sldId id="352" r:id="rId14"/>
    <p:sldId id="369" r:id="rId15"/>
    <p:sldId id="371" r:id="rId16"/>
    <p:sldId id="373" r:id="rId17"/>
    <p:sldId id="377" r:id="rId18"/>
    <p:sldId id="374" r:id="rId19"/>
    <p:sldId id="378" r:id="rId20"/>
    <p:sldId id="379" r:id="rId21"/>
    <p:sldId id="380" r:id="rId22"/>
    <p:sldId id="381" r:id="rId23"/>
    <p:sldId id="383" r:id="rId24"/>
    <p:sldId id="384" r:id="rId25"/>
    <p:sldId id="388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0D62-C48E-4969-A0C9-2DB98BDCC989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E4730-272A-49A6-8115-27BF2E3ED99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7B1B3-B84B-4536-84F0-AC96207372BD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A0F4-E39D-44B4-8E09-24CC7812F4D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D341C-12D5-49C1-904C-1E7CE7C1A3D2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17025-4265-47DC-85CD-B145222BC8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D6F80-81A5-4697-94F8-5BB5744D9D50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814D7-C9CF-4BD4-A82C-0FA5BB7403A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7369E-DA90-4572-9383-6E044FEA10F6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5098C-DE97-4E1A-916A-761894D519A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73AD-DFE4-412C-A4F0-D31CB659753E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FD996-F25A-4A66-A380-A461CAE307D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EE74A-5A55-43DE-862E-2F3D3842AC06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1A682-E188-479C-A63B-C06B411743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889D7-ABF6-4F02-AECF-764FDF1ACA9F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CC416-8751-4150-920F-1535393D55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1017-EDA9-4AC9-9943-088D378E85E3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5C23-95ED-432E-816A-5AACD9137AF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F1FB-90FC-47EA-AE8C-A7854CF362E0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C57EA-493C-475C-AAFC-4509A19EC12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17CB-6C8B-49FF-960B-E3697C5A2279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B7AB-5367-4D9C-AE28-8DD99832519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62F7C7-0929-470D-966A-22F123360FD8}" type="datetimeFigureOut">
              <a:rPr lang="en-IN"/>
              <a:pPr>
                <a:defRPr/>
              </a:pPr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CAE3A1-8E03-4841-9284-50DADD00EA3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699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848224" y="4415503"/>
            <a:ext cx="7430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Prof.Vinay</a:t>
            </a:r>
            <a:r>
              <a:rPr lang="en-US" sz="2400" b="1" dirty="0"/>
              <a:t> Joshi and </a:t>
            </a:r>
            <a:r>
              <a:rPr lang="en-US" sz="2400" b="1" dirty="0" err="1"/>
              <a:t>Dr.Sarasvathi</a:t>
            </a:r>
            <a:r>
              <a:rPr lang="en-US" sz="2400" b="1" dirty="0"/>
              <a:t>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2060575"/>
            <a:ext cx="87058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DOM Elements are Objects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3388" y="1009650"/>
            <a:ext cx="8501062" cy="36004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  <a:cs typeface="Times New Roman" pitchFamily="18" charset="0"/>
              </a:rPr>
              <a:t> write(“string”):</a:t>
            </a:r>
            <a:r>
              <a:rPr lang="en-US" sz="2400" dirty="0">
                <a:latin typeface="+mn-lt"/>
                <a:cs typeface="Times New Roman" pitchFamily="18" charset="0"/>
              </a:rPr>
              <a:t> writes the given string on the document.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n-lt"/>
                <a:cs typeface="Times New Roman" pitchFamily="18" charset="0"/>
              </a:rPr>
              <a:t>getElementById</a:t>
            </a:r>
            <a:r>
              <a:rPr lang="en-US" sz="2400" b="1" dirty="0">
                <a:latin typeface="+mn-lt"/>
                <a:cs typeface="Times New Roman" pitchFamily="18" charset="0"/>
              </a:rPr>
              <a:t>():</a:t>
            </a:r>
            <a:r>
              <a:rPr lang="en-US" sz="2400" dirty="0">
                <a:latin typeface="+mn-lt"/>
                <a:cs typeface="Times New Roman" pitchFamily="18" charset="0"/>
              </a:rPr>
              <a:t> returns the element having the given id value.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n-lt"/>
                <a:cs typeface="Times New Roman" pitchFamily="18" charset="0"/>
              </a:rPr>
              <a:t>getElementsByName</a:t>
            </a:r>
            <a:r>
              <a:rPr lang="en-US" sz="2400" b="1" dirty="0">
                <a:latin typeface="+mn-lt"/>
                <a:cs typeface="Times New Roman" pitchFamily="18" charset="0"/>
              </a:rPr>
              <a:t>():</a:t>
            </a:r>
            <a:r>
              <a:rPr lang="en-US" sz="2400" dirty="0">
                <a:latin typeface="+mn-lt"/>
                <a:cs typeface="Times New Roman" pitchFamily="18" charset="0"/>
              </a:rPr>
              <a:t> returns all the elements having the given name value.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latin typeface="+mn-lt"/>
                <a:cs typeface="Times New Roman" pitchFamily="18" charset="0"/>
              </a:rPr>
              <a:t> </a:t>
            </a:r>
            <a:r>
              <a:rPr lang="en-US" sz="2400" b="1" dirty="0" err="1">
                <a:latin typeface="+mn-lt"/>
                <a:cs typeface="Times New Roman" pitchFamily="18" charset="0"/>
              </a:rPr>
              <a:t>getElementsByTagName</a:t>
            </a:r>
            <a:r>
              <a:rPr lang="en-US" sz="2400" b="1" dirty="0">
                <a:latin typeface="+mn-lt"/>
                <a:cs typeface="Times New Roman" pitchFamily="18" charset="0"/>
              </a:rPr>
              <a:t>():</a:t>
            </a:r>
            <a:r>
              <a:rPr lang="en-US" sz="2400" dirty="0">
                <a:latin typeface="+mn-lt"/>
                <a:cs typeface="Times New Roman" pitchFamily="18" charset="0"/>
              </a:rPr>
              <a:t> returns all the elements having the given tag name.</a:t>
            </a:r>
          </a:p>
        </p:txBody>
      </p:sp>
      <p:pic>
        <p:nvPicPr>
          <p:cNvPr id="17411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DOM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0" y="1074738"/>
            <a:ext cx="82994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1475" y="600075"/>
            <a:ext cx="7999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Accessing DOM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33388" y="1009650"/>
            <a:ext cx="850106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pic>
        <p:nvPicPr>
          <p:cNvPr id="18435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Accessing Elements in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9563" y="2077412"/>
          <a:ext cx="862214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Access Element By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Equivalent</a:t>
                      </a:r>
                      <a:r>
                        <a:rPr lang="en-US" sz="2200" baseline="0" dirty="0"/>
                        <a:t> Selector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Method</a:t>
                      </a:r>
                      <a:endParaRPr lang="en-GB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ID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#demo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getElementBy</a:t>
                      </a:r>
                      <a:r>
                        <a:rPr lang="en-US" sz="2200" baseline="0" dirty="0" err="1"/>
                        <a:t>ID</a:t>
                      </a:r>
                      <a:r>
                        <a:rPr lang="en-US" sz="2200" baseline="0" dirty="0"/>
                        <a:t>(“demo”)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Class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.demo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getElement</a:t>
                      </a:r>
                      <a:r>
                        <a:rPr lang="en-US" sz="2200" baseline="0" dirty="0" err="1"/>
                        <a:t>sByClassName</a:t>
                      </a:r>
                      <a:r>
                        <a:rPr lang="en-US" sz="2200" baseline="0" dirty="0"/>
                        <a:t>(“demo”)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Tag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&lt;tag</a:t>
                      </a:r>
                      <a:r>
                        <a:rPr lang="en-US" sz="2200" baseline="0" dirty="0"/>
                        <a:t> name&gt; like p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getElementsByTagName</a:t>
                      </a:r>
                      <a:r>
                        <a:rPr lang="en-US" sz="2200" dirty="0"/>
                        <a:t>(“p”)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Selector (single)</a:t>
                      </a:r>
                      <a:endParaRPr lang="en-GB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Any CSS Selector</a:t>
                      </a:r>
                      <a:endParaRPr lang="en-GB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querySelector</a:t>
                      </a:r>
                      <a:r>
                        <a:rPr lang="en-US" sz="2200" dirty="0"/>
                        <a:t>(“selector”)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Selector (all)</a:t>
                      </a:r>
                      <a:endParaRPr lang="en-GB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querySelectorAll</a:t>
                      </a:r>
                      <a:r>
                        <a:rPr lang="en-US" sz="2200" dirty="0"/>
                        <a:t>(“selector”)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getElementById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</a:p>
        </p:txBody>
      </p:sp>
      <p:sp>
        <p:nvSpPr>
          <p:cNvPr id="20484" name="Rectangle 12"/>
          <p:cNvSpPr>
            <a:spLocks noChangeArrowheads="1"/>
          </p:cNvSpPr>
          <p:nvPr/>
        </p:nvSpPr>
        <p:spPr bwMode="auto">
          <a:xfrm>
            <a:off x="433388" y="1009650"/>
            <a:ext cx="78279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>
                <a:latin typeface="Calibri" pitchFamily="34" charset="0"/>
                <a:cs typeface="Times New Roman" pitchFamily="18" charset="0"/>
              </a:rPr>
              <a:t>The 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document.getElementById()</a:t>
            </a:r>
            <a:r>
              <a:rPr lang="en-US" sz="2400">
                <a:latin typeface="Calibri" pitchFamily="34" charset="0"/>
                <a:cs typeface="Times New Roman" pitchFamily="18" charset="0"/>
              </a:rPr>
              <a:t> method returns the element of specified id.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The parameter of </a:t>
            </a:r>
            <a:r>
              <a:rPr lang="en-IN" sz="2400" i="1">
                <a:latin typeface="Calibri" pitchFamily="34" charset="0"/>
                <a:cs typeface="Times New Roman" pitchFamily="18" charset="0"/>
              </a:rPr>
              <a:t>getElementById</a:t>
            </a:r>
            <a:r>
              <a:rPr lang="en-IN" sz="2400">
                <a:latin typeface="Calibri" pitchFamily="34" charset="0"/>
                <a:cs typeface="Times New Roman" pitchFamily="18" charset="0"/>
              </a:rPr>
              <a:t> can be any expression that evaluates to a string.</a:t>
            </a:r>
          </a:p>
          <a:p>
            <a:pPr algn="just">
              <a:lnSpc>
                <a:spcPct val="150000"/>
              </a:lnSpc>
            </a:pPr>
            <a:r>
              <a:rPr lang="en-IN" sz="2400">
                <a:latin typeface="Calibri" pitchFamily="34" charset="0"/>
                <a:cs typeface="Courier New" pitchFamily="49" charset="0"/>
              </a:rPr>
              <a:t>syntax- </a:t>
            </a:r>
          </a:p>
          <a:p>
            <a:pPr algn="just">
              <a:lnSpc>
                <a:spcPct val="150000"/>
              </a:lnSpc>
            </a:pPr>
            <a:r>
              <a:rPr lang="en-IN" sz="2400">
                <a:latin typeface="Calibri" pitchFamily="34" charset="0"/>
                <a:cs typeface="Courier New" pitchFamily="49" charset="0"/>
              </a:rPr>
              <a:t>		</a:t>
            </a:r>
            <a:r>
              <a:rPr lang="en-IN" sz="2400" b="1">
                <a:latin typeface="Calibri" pitchFamily="34" charset="0"/>
                <a:cs typeface="Courier New" pitchFamily="49" charset="0"/>
              </a:rPr>
              <a:t>document.getElementById(“#id");</a:t>
            </a:r>
            <a:endParaRPr lang="en-IN" sz="2400" b="1"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getElementsByTagName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</a:p>
        </p:txBody>
      </p:sp>
      <p:sp>
        <p:nvSpPr>
          <p:cNvPr id="21508" name="Rectangle 12"/>
          <p:cNvSpPr>
            <a:spLocks noChangeArrowheads="1"/>
          </p:cNvSpPr>
          <p:nvPr/>
        </p:nvSpPr>
        <p:spPr bwMode="auto">
          <a:xfrm>
            <a:off x="433388" y="1009650"/>
            <a:ext cx="833278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 i="1">
                <a:latin typeface="Calibri" pitchFamily="34" charset="0"/>
                <a:cs typeface="Times New Roman" pitchFamily="18" charset="0"/>
              </a:rPr>
              <a:t>getElementsByTagName</a:t>
            </a:r>
            <a:r>
              <a:rPr lang="en-IN" sz="2400">
                <a:latin typeface="Calibri" pitchFamily="34" charset="0"/>
                <a:cs typeface="Times New Roman" pitchFamily="18" charset="0"/>
              </a:rPr>
              <a:t> is used to access elements and attributes using tag name.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This method will return an array of all the items with the same tag name as a NodeList object.</a:t>
            </a:r>
          </a:p>
          <a:p>
            <a:pPr algn="just">
              <a:lnSpc>
                <a:spcPct val="150000"/>
              </a:lnSpc>
            </a:pPr>
            <a:r>
              <a:rPr lang="en-IN" sz="2400">
                <a:latin typeface="Calibri" pitchFamily="34" charset="0"/>
                <a:cs typeface="Courier New" pitchFamily="49" charset="0"/>
              </a:rPr>
              <a:t>syntax- </a:t>
            </a:r>
          </a:p>
          <a:p>
            <a:pPr algn="just">
              <a:lnSpc>
                <a:spcPct val="150000"/>
              </a:lnSpc>
            </a:pPr>
            <a:r>
              <a:rPr lang="en-IN" sz="2400" b="1">
                <a:latin typeface="Calibri" pitchFamily="34" charset="0"/>
                <a:cs typeface="Courier New" pitchFamily="49" charset="0"/>
              </a:rPr>
              <a:t>	document.getElementsByTagName(tagname)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endParaRPr lang="en-IN" sz="2400" b="1"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getElementsByName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23556" name="Rectangle 12"/>
          <p:cNvSpPr>
            <a:spLocks noChangeArrowheads="1"/>
          </p:cNvSpPr>
          <p:nvPr/>
        </p:nvSpPr>
        <p:spPr bwMode="auto">
          <a:xfrm>
            <a:off x="433388" y="1009650"/>
            <a:ext cx="928846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IN" sz="24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i="1">
                <a:latin typeface="Times New Roman" pitchFamily="18" charset="0"/>
                <a:cs typeface="Times New Roman" pitchFamily="18" charset="0"/>
              </a:rPr>
              <a:t>getElementsByName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() method returns a collection of all elements in the document with the specified name (the </a:t>
            </a:r>
            <a:r>
              <a:rPr lang="en-IN" sz="2400" b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 of the name attribute), as a NodeList object.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Syntax-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IN" sz="2400">
                <a:latin typeface="Calibri" pitchFamily="34" charset="0"/>
                <a:cs typeface="Times New Roman" pitchFamily="18" charset="0"/>
              </a:rPr>
              <a:t>	</a:t>
            </a:r>
            <a:r>
              <a:rPr lang="en-IN" sz="2400" b="1">
                <a:latin typeface="Courier New" pitchFamily="49" charset="0"/>
                <a:cs typeface="Courier New" pitchFamily="49" charset="0"/>
              </a:rPr>
              <a:t> document.getElementsByName(name);</a:t>
            </a:r>
            <a:endParaRPr lang="en-IN" sz="2400" b="1"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Document.querySelector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 bwMode="auto">
          <a:xfrm>
            <a:off x="433388" y="1135063"/>
            <a:ext cx="84788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2400" dirty="0">
                <a:latin typeface="+mn-lt"/>
              </a:rPr>
              <a:t> The Document method </a:t>
            </a:r>
            <a:r>
              <a:rPr lang="en-IN" sz="2400" b="1" dirty="0" err="1">
                <a:latin typeface="+mn-lt"/>
              </a:rPr>
              <a:t>querySelector</a:t>
            </a:r>
            <a:r>
              <a:rPr lang="en-IN" sz="2400" b="1" dirty="0">
                <a:latin typeface="+mn-lt"/>
              </a:rPr>
              <a:t>()</a:t>
            </a:r>
            <a:r>
              <a:rPr lang="en-IN" sz="2400" dirty="0">
                <a:latin typeface="+mn-lt"/>
              </a:rPr>
              <a:t> returns the first Element within the document that matches the specified selector, or group of selectors.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2400" dirty="0">
                <a:latin typeface="+mn-lt"/>
              </a:rPr>
              <a:t> If no matches are found, null is returned.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Syntax-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	</a:t>
            </a:r>
            <a:r>
              <a:rPr lang="en-IN" sz="2400" b="1" dirty="0">
                <a:latin typeface="+mn-lt"/>
                <a:cs typeface="Courier New" pitchFamily="49" charset="0"/>
              </a:rPr>
              <a:t> </a:t>
            </a:r>
            <a:r>
              <a:rPr lang="en-IN" sz="2400" i="1" dirty="0">
                <a:latin typeface="+mn-lt"/>
              </a:rPr>
              <a:t>element</a:t>
            </a:r>
            <a:r>
              <a:rPr lang="en-IN" sz="2400" dirty="0">
                <a:latin typeface="+mn-lt"/>
              </a:rPr>
              <a:t> = </a:t>
            </a:r>
            <a:r>
              <a:rPr lang="en-IN" sz="2400" dirty="0" err="1">
                <a:latin typeface="+mn-lt"/>
              </a:rPr>
              <a:t>document.querySelector</a:t>
            </a:r>
            <a:r>
              <a:rPr lang="en-IN" sz="2400" dirty="0">
                <a:latin typeface="+mn-lt"/>
              </a:rPr>
              <a:t>(</a:t>
            </a:r>
            <a:r>
              <a:rPr lang="en-IN" sz="2400" i="1" dirty="0">
                <a:latin typeface="+mn-lt"/>
              </a:rPr>
              <a:t>selectors</a:t>
            </a:r>
            <a:r>
              <a:rPr lang="en-IN" sz="2400" dirty="0">
                <a:latin typeface="+mn-lt"/>
              </a:rPr>
              <a:t>);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Document.querySelectorAll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()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sp>
        <p:nvSpPr>
          <p:cNvPr id="22532" name="Rectangle 12"/>
          <p:cNvSpPr>
            <a:spLocks noChangeArrowheads="1"/>
          </p:cNvSpPr>
          <p:nvPr/>
        </p:nvSpPr>
        <p:spPr bwMode="auto">
          <a:xfrm>
            <a:off x="433388" y="1135063"/>
            <a:ext cx="84788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2400" dirty="0">
                <a:latin typeface="+mn-lt"/>
              </a:rPr>
              <a:t> The Document method </a:t>
            </a:r>
            <a:r>
              <a:rPr lang="en-IN" sz="2400" b="1" dirty="0" err="1">
                <a:latin typeface="+mn-lt"/>
              </a:rPr>
              <a:t>querySelectorAll</a:t>
            </a:r>
            <a:r>
              <a:rPr lang="en-IN" sz="2400" b="1" dirty="0">
                <a:latin typeface="+mn-lt"/>
              </a:rPr>
              <a:t>()</a:t>
            </a:r>
            <a:r>
              <a:rPr lang="en-IN" sz="2400" dirty="0">
                <a:latin typeface="+mn-lt"/>
              </a:rPr>
              <a:t> returns a static (not live) NodeList representing a list of the document's elements that match the specified group of selectors.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2400" dirty="0">
                <a:latin typeface="+mn-lt"/>
              </a:rPr>
              <a:t> If no matches are found, null is returned.</a:t>
            </a:r>
          </a:p>
          <a:p>
            <a:pPr algn="just">
              <a:lnSpc>
                <a:spcPct val="150000"/>
              </a:lnSpc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Syntax-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IN" sz="2400" dirty="0">
                <a:latin typeface="+mn-lt"/>
                <a:cs typeface="Times New Roman" pitchFamily="18" charset="0"/>
              </a:rPr>
              <a:t>	</a:t>
            </a:r>
            <a:r>
              <a:rPr lang="en-IN" sz="2400" b="1" dirty="0">
                <a:latin typeface="+mn-lt"/>
                <a:cs typeface="Courier New" pitchFamily="49" charset="0"/>
              </a:rPr>
              <a:t> </a:t>
            </a:r>
            <a:r>
              <a:rPr lang="en-IN" sz="2400" i="1" dirty="0" err="1">
                <a:latin typeface="+mn-lt"/>
              </a:rPr>
              <a:t>elementList</a:t>
            </a:r>
            <a:r>
              <a:rPr lang="en-IN" sz="2400" dirty="0">
                <a:latin typeface="+mn-lt"/>
              </a:rPr>
              <a:t>= </a:t>
            </a:r>
            <a:r>
              <a:rPr lang="en-IN" sz="2400" i="1" dirty="0" err="1">
                <a:latin typeface="+mn-lt"/>
              </a:rPr>
              <a:t>parentNode</a:t>
            </a:r>
            <a:r>
              <a:rPr lang="en-IN" sz="2400" dirty="0" err="1">
                <a:latin typeface="+mn-lt"/>
              </a:rPr>
              <a:t>.querySelectorAll</a:t>
            </a:r>
            <a:r>
              <a:rPr lang="en-IN" sz="2400" dirty="0">
                <a:latin typeface="+mn-lt"/>
              </a:rPr>
              <a:t>(</a:t>
            </a:r>
            <a:r>
              <a:rPr lang="en-IN" sz="2400" i="1" dirty="0">
                <a:latin typeface="+mn-lt"/>
              </a:rPr>
              <a:t>selectors</a:t>
            </a:r>
            <a:r>
              <a:rPr lang="en-IN" sz="2400" dirty="0">
                <a:latin typeface="+mn-lt"/>
              </a:rPr>
              <a:t>);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Traversing the DOM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8" y="1376363"/>
            <a:ext cx="8732837" cy="468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Traversing the DOM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195388"/>
            <a:ext cx="76358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5;p2" descr="A close up of a logo&#10;&#10;Description automatically generated">
            <a:extLst>
              <a:ext uri="{FF2B5EF4-FFF2-40B4-BE49-F238E27FC236}">
                <a16:creationId xmlns:a16="http://schemas.microsoft.com/office/drawing/2014/main" id="{E3730746-B00C-47BD-BA7D-D1A28690A3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76770" y="147746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p2">
            <a:extLst>
              <a:ext uri="{FF2B5EF4-FFF2-40B4-BE49-F238E27FC236}">
                <a16:creationId xmlns:a16="http://schemas.microsoft.com/office/drawing/2014/main" id="{892B3C37-4726-49E4-81AB-3C39D6617FE5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 – Document Object Model 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107;p2">
            <a:extLst>
              <a:ext uri="{FF2B5EF4-FFF2-40B4-BE49-F238E27FC236}">
                <a16:creationId xmlns:a16="http://schemas.microsoft.com/office/drawing/2014/main" id="{544B9817-61B8-4F36-A3C3-3EC99D6D722B}"/>
              </a:ext>
            </a:extLst>
          </p:cNvPr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08;p2">
            <a:extLst>
              <a:ext uri="{FF2B5EF4-FFF2-40B4-BE49-F238E27FC236}">
                <a16:creationId xmlns:a16="http://schemas.microsoft.com/office/drawing/2014/main" id="{1AA341F5-4C51-4E7F-BEAD-F8F70132C00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HTML5,Jquery and Ajax</a:t>
            </a: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5FC49DBE-FBC6-4EBB-980C-FA32FE56E54F}"/>
              </a:ext>
            </a:extLst>
          </p:cNvPr>
          <p:cNvSpPr txBox="1">
            <a:spLocks/>
          </p:cNvSpPr>
          <p:nvPr/>
        </p:nvSpPr>
        <p:spPr>
          <a:xfrm>
            <a:off x="181631" y="1313282"/>
            <a:ext cx="9823759" cy="5008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When a web page is loaded, the browser creates a </a:t>
            </a:r>
            <a:r>
              <a:rPr lang="en-IN" sz="2400" b="1" dirty="0"/>
              <a:t>D</a:t>
            </a:r>
            <a:r>
              <a:rPr lang="en-IN" sz="2400" dirty="0"/>
              <a:t>ocument </a:t>
            </a:r>
            <a:r>
              <a:rPr lang="en-IN" sz="2400" b="1" dirty="0"/>
              <a:t>O</a:t>
            </a:r>
            <a:r>
              <a:rPr lang="en-IN" sz="2400" dirty="0"/>
              <a:t>bject </a:t>
            </a:r>
            <a:r>
              <a:rPr lang="en-IN" sz="2400" b="1" dirty="0"/>
              <a:t>M</a:t>
            </a:r>
            <a:r>
              <a:rPr lang="en-IN" sz="2400" dirty="0"/>
              <a:t>odel of the page. 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HTML DOM</a:t>
            </a:r>
            <a:r>
              <a:rPr lang="en-IN" sz="2400" dirty="0"/>
              <a:t> model is constructed as a tree of </a:t>
            </a:r>
            <a:r>
              <a:rPr lang="en-IN" sz="2400" b="1" dirty="0"/>
              <a:t>Objects.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The HTML DOM is a standard </a:t>
            </a:r>
            <a:r>
              <a:rPr lang="en-IN" sz="2400" b="1" dirty="0"/>
              <a:t>object</a:t>
            </a:r>
            <a:r>
              <a:rPr lang="en-IN" sz="2400" dirty="0"/>
              <a:t> model and </a:t>
            </a:r>
            <a:r>
              <a:rPr lang="en-IN" sz="2400" b="1" dirty="0"/>
              <a:t>programming interface</a:t>
            </a:r>
            <a:r>
              <a:rPr lang="en-IN" sz="2400" dirty="0"/>
              <a:t> for HTML. It defines: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/>
          </a:p>
          <a:p>
            <a:pPr marL="914400" lvl="2" indent="0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The HTML elements as </a:t>
            </a:r>
            <a:r>
              <a:rPr lang="en-IN" sz="2400" b="1" dirty="0"/>
              <a:t>objects</a:t>
            </a:r>
            <a:r>
              <a:rPr lang="en-IN" sz="2400" dirty="0"/>
              <a:t> 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The </a:t>
            </a:r>
            <a:r>
              <a:rPr lang="en-IN" sz="2400" b="1" dirty="0"/>
              <a:t>properties</a:t>
            </a:r>
            <a:r>
              <a:rPr lang="en-IN" sz="2400" dirty="0"/>
              <a:t> of all HTML elements 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The </a:t>
            </a:r>
            <a:r>
              <a:rPr lang="en-IN" sz="2400" b="1" dirty="0"/>
              <a:t>methods</a:t>
            </a:r>
            <a:r>
              <a:rPr lang="en-IN" sz="2400" dirty="0"/>
              <a:t> to access all HTML elements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</a:pPr>
            <a:r>
              <a:rPr lang="en-IN" sz="2400" dirty="0"/>
              <a:t>The </a:t>
            </a:r>
            <a:r>
              <a:rPr lang="en-IN" sz="2400" b="1" dirty="0"/>
              <a:t>events</a:t>
            </a:r>
            <a:r>
              <a:rPr lang="en-IN" sz="2400" dirty="0"/>
              <a:t> for all HTML elements</a:t>
            </a:r>
            <a:endParaRPr lang="en-IN" sz="2400" dirty="0">
              <a:latin typeface="Perpetua" panose="02020502060401020303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54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Traversing the DOM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-7938" y="80168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400" y="1276350"/>
            <a:ext cx="75946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9700" y="1158875"/>
            <a:ext cx="60388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Traversing the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9136" y="1614912"/>
            <a:ext cx="60388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6" descr="A close up of a logo&#10;&#10;Description automatically generate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675" y="1492550"/>
            <a:ext cx="4483109" cy="382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Traversing the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Creating Element Objects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79425" y="1731469"/>
          <a:ext cx="8707439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29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document.createElement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 a</a:t>
                      </a:r>
                      <a:r>
                        <a:rPr lang="en-US" sz="2400" baseline="0" dirty="0"/>
                        <a:t> new element node using tag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document.createTextNode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 a new text</a:t>
                      </a:r>
                      <a:r>
                        <a:rPr lang="en-US" sz="2400" baseline="0" dirty="0"/>
                        <a:t>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3280" y="3394014"/>
          <a:ext cx="8707439" cy="2103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9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Property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node.textContent</a:t>
                      </a:r>
                      <a:r>
                        <a:rPr lang="en-US" sz="2400" dirty="0"/>
                        <a:t> or </a:t>
                      </a:r>
                      <a:r>
                        <a:rPr lang="en-US" sz="2400" dirty="0" err="1"/>
                        <a:t>node.innerText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or set the text content of an element</a:t>
                      </a:r>
                      <a:r>
                        <a:rPr lang="en-US" sz="2400" baseline="0" dirty="0"/>
                        <a:t> node</a:t>
                      </a:r>
                      <a:r>
                        <a:rPr lang="en-US" sz="2400" dirty="0"/>
                        <a:t>  (without</a:t>
                      </a:r>
                      <a:r>
                        <a:rPr lang="en-US" sz="2400" baseline="0" dirty="0"/>
                        <a:t> HTML tags)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node.innerHTML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or set the HTML content enclosed in the element tag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Manipulating Nodes in the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4116" y="1580800"/>
          <a:ext cx="8637009" cy="363509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8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node.appendChild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 a node as the last</a:t>
                      </a:r>
                      <a:r>
                        <a:rPr lang="en-US" sz="2400" baseline="0" dirty="0"/>
                        <a:t> child of the parent element.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node.insertBefore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Insert a node into the </a:t>
                      </a:r>
                      <a:r>
                        <a:rPr lang="en-US" sz="2400" dirty="0" err="1"/>
                        <a:t>parentbefore</a:t>
                      </a:r>
                      <a:r>
                        <a:rPr lang="en-US" sz="2400" dirty="0"/>
                        <a:t> a specific</a:t>
                      </a:r>
                      <a:r>
                        <a:rPr lang="en-US" sz="2400" baseline="0" dirty="0"/>
                        <a:t> sibling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node.replaceChild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Replace an existing node</a:t>
                      </a:r>
                      <a:r>
                        <a:rPr lang="en-US" sz="2400" baseline="0" dirty="0"/>
                        <a:t> with a new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node.removeChild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 child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node.remove</a:t>
                      </a:r>
                      <a:r>
                        <a:rPr lang="en-US" sz="2400" dirty="0"/>
                        <a:t>()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Removes</a:t>
                      </a:r>
                      <a:r>
                        <a:rPr lang="en-US" sz="2400" baseline="0" dirty="0"/>
                        <a:t> a node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1782" y="5569527"/>
            <a:ext cx="8364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+mn-lt"/>
              </a:rPr>
              <a:t>* node</a:t>
            </a:r>
            <a:r>
              <a:rPr lang="en-US" sz="2200" dirty="0">
                <a:latin typeface="+mn-lt"/>
              </a:rPr>
              <a:t> here can be </a:t>
            </a:r>
            <a:r>
              <a:rPr lang="en-US" sz="2200" dirty="0" err="1">
                <a:latin typeface="+mn-lt"/>
              </a:rPr>
              <a:t>document.body</a:t>
            </a:r>
            <a:r>
              <a:rPr lang="en-US" sz="2200" dirty="0">
                <a:latin typeface="+mn-lt"/>
              </a:rPr>
              <a:t> or any existing element in the DOM</a:t>
            </a:r>
            <a:endParaRPr lang="en-GB" sz="22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Department of Computer Science and Engineering</a:t>
            </a:r>
            <a:endParaRPr lang="en-IN" sz="2200" dirty="0"/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5;p2" descr="A close up of a logo&#10;&#10;Description automatically generated">
            <a:extLst>
              <a:ext uri="{FF2B5EF4-FFF2-40B4-BE49-F238E27FC236}">
                <a16:creationId xmlns:a16="http://schemas.microsoft.com/office/drawing/2014/main" id="{E3730746-B00C-47BD-BA7D-D1A28690A3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76770" y="147746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p2">
            <a:extLst>
              <a:ext uri="{FF2B5EF4-FFF2-40B4-BE49-F238E27FC236}">
                <a16:creationId xmlns:a16="http://schemas.microsoft.com/office/drawing/2014/main" id="{892B3C37-4726-49E4-81AB-3C39D6617FE5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 – Document Object Model 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107;p2">
            <a:extLst>
              <a:ext uri="{FF2B5EF4-FFF2-40B4-BE49-F238E27FC236}">
                <a16:creationId xmlns:a16="http://schemas.microsoft.com/office/drawing/2014/main" id="{544B9817-61B8-4F36-A3C3-3EC99D6D722B}"/>
              </a:ext>
            </a:extLst>
          </p:cNvPr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08;p2">
            <a:extLst>
              <a:ext uri="{FF2B5EF4-FFF2-40B4-BE49-F238E27FC236}">
                <a16:creationId xmlns:a16="http://schemas.microsoft.com/office/drawing/2014/main" id="{1AA341F5-4C51-4E7F-BEAD-F8F70132C00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HTML5,Jquery and Ajax</a:t>
            </a: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5FC49DBE-FBC6-4EBB-980C-FA32FE56E54F}"/>
              </a:ext>
            </a:extLst>
          </p:cNvPr>
          <p:cNvSpPr txBox="1">
            <a:spLocks/>
          </p:cNvSpPr>
          <p:nvPr/>
        </p:nvSpPr>
        <p:spPr>
          <a:xfrm>
            <a:off x="181631" y="1313282"/>
            <a:ext cx="9823759" cy="5008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7E935-57F6-44E2-9163-BEC4BB98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6" y="1560400"/>
            <a:ext cx="8017565" cy="45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5;p2" descr="A close up of a logo&#10;&#10;Description automatically generated">
            <a:extLst>
              <a:ext uri="{FF2B5EF4-FFF2-40B4-BE49-F238E27FC236}">
                <a16:creationId xmlns:a16="http://schemas.microsoft.com/office/drawing/2014/main" id="{E3730746-B00C-47BD-BA7D-D1A28690A3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76770" y="147746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p2">
            <a:extLst>
              <a:ext uri="{FF2B5EF4-FFF2-40B4-BE49-F238E27FC236}">
                <a16:creationId xmlns:a16="http://schemas.microsoft.com/office/drawing/2014/main" id="{892B3C37-4726-49E4-81AB-3C39D6617FE5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DOM – Tree Representation 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107;p2">
            <a:extLst>
              <a:ext uri="{FF2B5EF4-FFF2-40B4-BE49-F238E27FC236}">
                <a16:creationId xmlns:a16="http://schemas.microsoft.com/office/drawing/2014/main" id="{544B9817-61B8-4F36-A3C3-3EC99D6D722B}"/>
              </a:ext>
            </a:extLst>
          </p:cNvPr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08;p2">
            <a:extLst>
              <a:ext uri="{FF2B5EF4-FFF2-40B4-BE49-F238E27FC236}">
                <a16:creationId xmlns:a16="http://schemas.microsoft.com/office/drawing/2014/main" id="{1AA341F5-4C51-4E7F-BEAD-F8F70132C00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HTML5,Jquery and Ajax</a:t>
            </a:r>
            <a:endParaRPr sz="24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5FC49DBE-FBC6-4EBB-980C-FA32FE56E54F}"/>
              </a:ext>
            </a:extLst>
          </p:cNvPr>
          <p:cNvSpPr txBox="1">
            <a:spLocks/>
          </p:cNvSpPr>
          <p:nvPr/>
        </p:nvSpPr>
        <p:spPr>
          <a:xfrm>
            <a:off x="393111" y="1458400"/>
            <a:ext cx="9930332" cy="5008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400" dirty="0"/>
              <a:t>&lt;html&gt;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400" dirty="0"/>
              <a:t>    &lt;head&gt;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400" dirty="0"/>
              <a:t>        &lt;title&gt;JavaScript DOM&lt;/title&gt;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400" dirty="0"/>
              <a:t>    &lt;/head&gt;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400" dirty="0"/>
              <a:t>    &lt;body&gt;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400" dirty="0"/>
              <a:t>        &lt;p&gt;Hello DOM!&lt;/p&gt;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400" dirty="0"/>
              <a:t>    &lt;/body&gt;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IN" sz="2400" dirty="0"/>
              <a:t>&lt;/html&gt;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0C24A-EEA7-4A78-8B17-69AA2F90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70" y="1815554"/>
            <a:ext cx="3511600" cy="42936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67D7BC-CD3C-4491-B734-0ABB02FFD070}"/>
              </a:ext>
            </a:extLst>
          </p:cNvPr>
          <p:cNvCxnSpPr/>
          <p:nvPr/>
        </p:nvCxnSpPr>
        <p:spPr>
          <a:xfrm>
            <a:off x="5102087" y="1513221"/>
            <a:ext cx="0" cy="4692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393111" y="1351844"/>
            <a:ext cx="7659543" cy="548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+mn-lt"/>
              </a:rPr>
              <a:t>"The W3C Document Object Model (DOM) is a platform and language-neutral interface that allows programs and scripts to dynamically access and update the content, structure, and style of a document.“</a:t>
            </a: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 err="1">
                <a:latin typeface="Calibri" pitchFamily="34" charset="0"/>
                <a:cs typeface="Times New Roman" pitchFamily="18" charset="0"/>
              </a:rPr>
              <a:t>Document.write</a:t>
            </a:r>
            <a:r>
              <a:rPr lang="en-GB" sz="2400" dirty="0">
                <a:latin typeface="Calibri" pitchFamily="34" charset="0"/>
                <a:cs typeface="Times New Roman" pitchFamily="18" charset="0"/>
              </a:rPr>
              <a:t> executed after the page has finished loading will overwrite the page, or write a new page, or not work</a:t>
            </a: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GB" sz="2400" dirty="0" err="1">
                <a:latin typeface="Calibri" pitchFamily="34" charset="0"/>
                <a:cs typeface="Times New Roman" pitchFamily="18" charset="0"/>
              </a:rPr>
              <a:t>Document.write</a:t>
            </a:r>
            <a:r>
              <a:rPr lang="en-GB" sz="2400" dirty="0">
                <a:latin typeface="Calibri" pitchFamily="34" charset="0"/>
                <a:cs typeface="Times New Roman" pitchFamily="18" charset="0"/>
              </a:rPr>
              <a:t> practically only appending to the page</a:t>
            </a: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endParaRPr lang="en-GB" sz="2400" dirty="0">
              <a:latin typeface="Calibri" pitchFamily="34" charset="0"/>
              <a:cs typeface="Times New Roman" pitchFamily="18" charset="0"/>
            </a:endParaRP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Drawbacks of using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64426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7164" y="1271315"/>
            <a:ext cx="4759181" cy="334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5" descr="A close up of a logo&#10;&#10;Description automatically generate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Introduction to DOM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  <p:sp>
        <p:nvSpPr>
          <p:cNvPr id="8197" name="TextBox 7"/>
          <p:cNvSpPr txBox="1">
            <a:spLocks noChangeArrowheads="1"/>
          </p:cNvSpPr>
          <p:nvPr/>
        </p:nvSpPr>
        <p:spPr bwMode="auto">
          <a:xfrm>
            <a:off x="430214" y="1587500"/>
            <a:ext cx="615069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A Web page is a document. This document can be either displayed in the browser window or as the HTML source. But it is the same document in both cases. </a:t>
            </a:r>
          </a:p>
          <a:p>
            <a:pPr marL="234950" indent="-234950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The DOM is an object-oriented representation of the web page, which can be modified with a scripting language such as JavaScript.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DOM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7"/>
          <p:cNvSpPr txBox="1">
            <a:spLocks noChangeArrowheads="1"/>
          </p:cNvSpPr>
          <p:nvPr/>
        </p:nvSpPr>
        <p:spPr bwMode="auto">
          <a:xfrm>
            <a:off x="430213" y="1587500"/>
            <a:ext cx="8008937" cy="28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 Objects have properties and methods, and respond to events.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Properties – specify attributes or characteristic of object 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Methods – specify functions object can perform.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Events – methods corresponding to user actions.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168275" y="1492250"/>
            <a:ext cx="814546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0513" indent="-290513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 The document object is the gateway to all the HTML elements and their styling properties that make up what gets shown.</a:t>
            </a:r>
          </a:p>
          <a:p>
            <a:pPr marL="290513" indent="-290513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We can dynamically add elements, remove them, move them around, modify attributes on them.</a:t>
            </a:r>
          </a:p>
          <a:p>
            <a:pPr marL="290513" indent="-290513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 Any text, graphics or any information displayed on a web page is part of the document object.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26CE0F-D7C8-4B91-957A-829C58DC9932}"/>
              </a:ext>
            </a:extLst>
          </p:cNvPr>
          <p:cNvCxnSpPr>
            <a:cxnSpLocks/>
          </p:cNvCxnSpPr>
          <p:nvPr/>
        </p:nvCxnSpPr>
        <p:spPr>
          <a:xfrm flipV="1">
            <a:off x="0" y="1232703"/>
            <a:ext cx="7924800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13424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document Object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Object Model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1475" y="600075"/>
            <a:ext cx="7999413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DOM Elements Are Objects </a:t>
            </a:r>
          </a:p>
        </p:txBody>
      </p:sp>
      <p:pic>
        <p:nvPicPr>
          <p:cNvPr id="15363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-7938" y="1316038"/>
            <a:ext cx="829945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3700" y="252413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DOM</a:t>
            </a:r>
          </a:p>
        </p:txBody>
      </p:sp>
      <p:sp>
        <p:nvSpPr>
          <p:cNvPr id="15366" name="TextBox 7"/>
          <p:cNvSpPr txBox="1">
            <a:spLocks noChangeArrowheads="1"/>
          </p:cNvSpPr>
          <p:nvPr/>
        </p:nvSpPr>
        <p:spPr bwMode="auto">
          <a:xfrm>
            <a:off x="388938" y="1681163"/>
            <a:ext cx="7935912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 sz="2400">
                <a:latin typeface="Calibri" pitchFamily="34" charset="0"/>
              </a:rPr>
              <a:t>Every HTML tag, style rule, and other things that go into your page has some sort of a representation in the DOM.</a:t>
            </a:r>
          </a:p>
          <a:p>
            <a:pPr>
              <a:buFont typeface="Arial" charset="0"/>
              <a:buChar char="•"/>
            </a:pPr>
            <a:endParaRPr lang="en-IN" sz="24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IN" sz="2400">
                <a:latin typeface="Calibri" pitchFamily="34" charset="0"/>
              </a:rPr>
              <a:t>An image element defined in markup:</a:t>
            </a:r>
          </a:p>
          <a:p>
            <a:endParaRPr lang="en-IN" sz="2400">
              <a:latin typeface="Calibri" pitchFamily="34" charset="0"/>
            </a:endParaRPr>
          </a:p>
          <a:p>
            <a:r>
              <a:rPr lang="en-IN" sz="2400">
                <a:latin typeface="Calibri" pitchFamily="34" charset="0"/>
              </a:rPr>
              <a:t>&lt;img src="images/lol_panda.png" alt="Sneezing Panda!" width="250" height="100"/&gt;</a:t>
            </a:r>
          </a:p>
          <a:p>
            <a:endParaRPr lang="en-IN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1002</Words>
  <Application>Microsoft Office PowerPoint</Application>
  <PresentationFormat>Widescreen</PresentationFormat>
  <Paragraphs>147</Paragraphs>
  <Slides>25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Perpetua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Ramasubramanian Srinivasan</cp:lastModifiedBy>
  <cp:revision>92</cp:revision>
  <dcterms:created xsi:type="dcterms:W3CDTF">2020-06-03T14:19:11Z</dcterms:created>
  <dcterms:modified xsi:type="dcterms:W3CDTF">2022-08-05T13:12:33Z</dcterms:modified>
</cp:coreProperties>
</file>