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26" r:id="rId3"/>
    <p:sldId id="390" r:id="rId4"/>
    <p:sldId id="396" r:id="rId5"/>
    <p:sldId id="386" r:id="rId6"/>
    <p:sldId id="387" r:id="rId7"/>
    <p:sldId id="359" r:id="rId8"/>
    <p:sldId id="401" r:id="rId9"/>
    <p:sldId id="397" r:id="rId10"/>
    <p:sldId id="388" r:id="rId11"/>
    <p:sldId id="402" r:id="rId12"/>
    <p:sldId id="360" r:id="rId13"/>
    <p:sldId id="403" r:id="rId14"/>
    <p:sldId id="398" r:id="rId15"/>
    <p:sldId id="404" r:id="rId16"/>
    <p:sldId id="319" r:id="rId17"/>
    <p:sldId id="399" r:id="rId18"/>
    <p:sldId id="361" r:id="rId19"/>
    <p:sldId id="362" r:id="rId20"/>
    <p:sldId id="363" r:id="rId21"/>
    <p:sldId id="391" r:id="rId22"/>
    <p:sldId id="389" r:id="rId23"/>
    <p:sldId id="392" r:id="rId24"/>
    <p:sldId id="393" r:id="rId25"/>
    <p:sldId id="400" r:id="rId26"/>
    <p:sldId id="320" r:id="rId27"/>
    <p:sldId id="367" r:id="rId28"/>
    <p:sldId id="364" r:id="rId29"/>
    <p:sldId id="395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0194-4599-42B9-BB05-D42F6A038CA8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5E2D1-5F46-4838-8F53-C1A738B02CD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470A8-1C7D-4632-AD77-832115B15630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15A5-8F91-4C57-9B71-FC7AE2CFC38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475F-A3DC-4397-B47D-A9DA2202C51D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85EA-C32F-471D-BA87-4D20017733D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AC9B1-5892-401B-86A2-081C2D1A5DF0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FF27-6061-4560-B44A-42D74A8F2B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1C29-C7B2-4DE1-93A0-5E9338CF5A7A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C600-1FF9-4891-928F-F41D1BFF01B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4784-6C6E-4AE4-88E1-CEED687DFBAE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A677-AA7F-43F4-954A-AAC2C56297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60C1-8218-4991-95EE-F394AC535D7A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46AC-E5CB-4AEF-8CC7-8C26116C0EA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136-2E93-4956-8DA4-0329AEEF466A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688D-7296-43CB-B3CA-DF0FCB8C02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728E-1B65-4FA3-8A8A-D18EF4C119F9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8A1-EF7B-43D4-8A67-A68777C9B0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D62D-29A9-4F81-AFDC-A6C9FF9589C5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B508-B16F-48EE-81D5-2C4B02DFC5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A614-C1A4-40E7-B551-F051A6F97EF0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7C7E-2BE2-486B-BF7F-A475C5580B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03EA37-9D9B-4FF0-8BB9-B720A81ECB80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A80926-2FC4-4AC8-BDB8-816FE5CF6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70485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Assigning events to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524000"/>
            <a:ext cx="116982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688" y="1492250"/>
            <a:ext cx="8723312" cy="32781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200000"/>
              </a:lnSpc>
              <a:spcAft>
                <a:spcPts val="600"/>
              </a:spcAft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There are three ways to assign events to elements:</a:t>
            </a: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Inline event handlers</a:t>
            </a: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Event handler properties</a:t>
            </a: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>
                <a:latin typeface="+mn-lt"/>
                <a:cs typeface="Times New Roman" pitchFamily="18" charset="0"/>
              </a:rPr>
              <a:t>Add Event </a:t>
            </a:r>
            <a:r>
              <a:rPr lang="en-IN" sz="2400" dirty="0">
                <a:latin typeface="+mn-lt"/>
                <a:cs typeface="Times New Roman" pitchFamily="18" charset="0"/>
              </a:rPr>
              <a:t>listeners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70485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Assigning events to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524000"/>
            <a:ext cx="116982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700" y="1166812"/>
            <a:ext cx="8723312" cy="23587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Inline event handlers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this.innerHTML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Date()"&gt;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>
              <a:latin typeface="+mn-lt"/>
              <a:cs typeface="Times New Roman" pitchFamily="18" charset="0"/>
            </a:endParaRP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IN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B21C8-7672-44A0-B15C-1AF67C78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122374"/>
            <a:ext cx="11029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23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Handler Properties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376363"/>
            <a:ext cx="80819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6075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IN" sz="2400" dirty="0">
                <a:latin typeface="Calibri" pitchFamily="34" charset="0"/>
              </a:rPr>
              <a:t>An element can be assigned the event handler property</a:t>
            </a:r>
          </a:p>
          <a:p>
            <a:pPr marL="346075" indent="-346075" algn="just">
              <a:spcBef>
                <a:spcPts val="1800"/>
              </a:spcBef>
              <a:spcAft>
                <a:spcPts val="1800"/>
              </a:spcAft>
            </a:pPr>
            <a:r>
              <a:rPr lang="en-IN" sz="2400" dirty="0">
                <a:latin typeface="Calibri" pitchFamily="34" charset="0"/>
              </a:rPr>
              <a:t>	</a:t>
            </a:r>
            <a:r>
              <a:rPr lang="en-IN" sz="2400" b="1" dirty="0" err="1">
                <a:latin typeface="Calibri" pitchFamily="34" charset="0"/>
              </a:rPr>
              <a:t>element.on</a:t>
            </a:r>
            <a:r>
              <a:rPr lang="en-IN" sz="2400" b="1" dirty="0">
                <a:latin typeface="Calibri" pitchFamily="34" charset="0"/>
              </a:rPr>
              <a:t>&lt;event&gt; = handler; </a:t>
            </a:r>
          </a:p>
          <a:p>
            <a:pPr marL="346075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 It involves two parts</a:t>
            </a:r>
          </a:p>
          <a:p>
            <a:pPr marL="803275" lvl="2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the correct event name it is to be listening for</a:t>
            </a:r>
          </a:p>
          <a:p>
            <a:pPr marL="803275" lvl="2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the handler callback function.</a:t>
            </a:r>
          </a:p>
          <a:p>
            <a:pPr marL="401638" lvl="2" indent="-346075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</a:rPr>
              <a:t>For example:</a:t>
            </a:r>
          </a:p>
          <a:p>
            <a:pPr marL="401638" lvl="2" indent="-346075" algn="just">
              <a:lnSpc>
                <a:spcPct val="150000"/>
              </a:lnSpc>
            </a:pPr>
            <a:r>
              <a:rPr lang="en-IN" sz="2400" dirty="0" err="1">
                <a:latin typeface="Calibri" pitchFamily="34" charset="0"/>
              </a:rPr>
              <a:t>div.onclick</a:t>
            </a:r>
            <a:r>
              <a:rPr lang="en-IN" sz="2400" dirty="0">
                <a:latin typeface="Calibri" pitchFamily="34" charset="0"/>
              </a:rPr>
              <a:t> = change; or</a:t>
            </a:r>
          </a:p>
          <a:p>
            <a:pPr marL="401638" lvl="2" indent="-346075" algn="just">
              <a:lnSpc>
                <a:spcPct val="150000"/>
              </a:lnSpc>
            </a:pPr>
            <a:r>
              <a:rPr lang="en-IN" sz="2400" dirty="0" err="1">
                <a:latin typeface="Calibri" pitchFamily="34" charset="0"/>
              </a:rPr>
              <a:t>div.onmouseover</a:t>
            </a:r>
            <a:r>
              <a:rPr lang="en-IN" sz="2400" dirty="0">
                <a:latin typeface="Calibri" pitchFamily="34" charset="0"/>
              </a:rPr>
              <a:t> = function(){ … 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70485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Assigning events to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524000"/>
            <a:ext cx="116982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688" y="1492250"/>
            <a:ext cx="8723312" cy="15431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Event handler properties</a:t>
            </a: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IN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387C7-1733-469B-AA82-01D79A36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95587"/>
            <a:ext cx="11087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5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Listeners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376363"/>
            <a:ext cx="80819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6075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IN" sz="2400" dirty="0">
                <a:latin typeface="Calibri" pitchFamily="34" charset="0"/>
              </a:rPr>
              <a:t>An event listener watches for an event on an element. </a:t>
            </a:r>
          </a:p>
          <a:p>
            <a:pPr marL="346075" indent="-346075" algn="just">
              <a:spcBef>
                <a:spcPts val="1800"/>
              </a:spcBef>
              <a:spcAft>
                <a:spcPts val="1800"/>
              </a:spcAft>
            </a:pPr>
            <a:r>
              <a:rPr lang="en-IN" sz="2400" dirty="0">
                <a:latin typeface="Calibri" pitchFamily="34" charset="0"/>
              </a:rPr>
              <a:t>	</a:t>
            </a:r>
            <a:r>
              <a:rPr lang="en-IN" sz="2400" b="1" dirty="0" err="1">
                <a:latin typeface="Calibri" pitchFamily="34" charset="0"/>
              </a:rPr>
              <a:t>element.addEventListener</a:t>
            </a:r>
            <a:r>
              <a:rPr lang="en-IN" sz="2400" b="1" dirty="0">
                <a:latin typeface="Calibri" pitchFamily="34" charset="0"/>
              </a:rPr>
              <a:t>(event, handler) </a:t>
            </a:r>
          </a:p>
          <a:p>
            <a:pPr marL="346075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 It takes two mandatory parameters </a:t>
            </a:r>
          </a:p>
          <a:p>
            <a:pPr marL="803275" lvl="2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the event it is to be listening for.</a:t>
            </a:r>
          </a:p>
          <a:p>
            <a:pPr marL="803275" lvl="2" indent="-346075"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Calibri" pitchFamily="34" charset="0"/>
              </a:rPr>
              <a:t>the handler callback function.</a:t>
            </a:r>
          </a:p>
          <a:p>
            <a:pPr marL="346075" lvl="1" indent="-346075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</a:rPr>
              <a:t>For Example:</a:t>
            </a:r>
          </a:p>
          <a:p>
            <a:pPr marL="346075" lvl="1" indent="-346075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</a:rPr>
              <a:t>div.addEventListener(“click”, change);</a:t>
            </a:r>
          </a:p>
          <a:p>
            <a:pPr marL="346075" lvl="1" indent="-346075" algn="just">
              <a:lnSpc>
                <a:spcPct val="150000"/>
              </a:lnSpc>
            </a:pPr>
            <a:r>
              <a:rPr lang="en-IN" sz="2400" dirty="0">
                <a:latin typeface="Calibri" pitchFamily="34" charset="0"/>
              </a:rPr>
              <a:t>div.addEventListener(“keypress”, function(){ … });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70485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Assigning events to elements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524000"/>
            <a:ext cx="116982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700" y="1363663"/>
            <a:ext cx="8723312" cy="15431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Event listeners</a:t>
            </a:r>
          </a:p>
          <a:p>
            <a:pPr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IN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BE3EC-115E-4BC6-9455-C3014E9F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370139"/>
            <a:ext cx="11239500" cy="261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68D5A-14B4-4002-83B3-EE9BD116B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5097465"/>
            <a:ext cx="11058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475" y="652463"/>
            <a:ext cx="79994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Sources and example events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8727" y="1676090"/>
          <a:ext cx="864985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Fires When…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9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Mouse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mouse</a:t>
                      </a:r>
                      <a:r>
                        <a:rPr lang="en-US" baseline="0" dirty="0"/>
                        <a:t> is clicked and released on an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dblclick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element is clicked twice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mousemove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time a mouse pointer moves inside an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mouseover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time a mouse pointer is</a:t>
                      </a:r>
                      <a:r>
                        <a:rPr lang="en-US" baseline="0" dirty="0"/>
                        <a:t> placed over an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Keyboard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keydown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key is pressed down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keyup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key pressed</a:t>
                      </a:r>
                      <a:r>
                        <a:rPr lang="en-US" baseline="0" dirty="0"/>
                        <a:t> is released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keypress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a key is pressed and released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</a:t>
                      </a:r>
                      <a:endParaRPr lang="en-GB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 is submitted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 reset</a:t>
                      </a:r>
                      <a:r>
                        <a:rPr lang="en-US" baseline="0" dirty="0"/>
                        <a:t> button is clicked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 input element is clicked and receives</a:t>
                      </a:r>
                      <a:r>
                        <a:rPr lang="en-US" baseline="0" dirty="0"/>
                        <a:t> focus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 input element loses </a:t>
                      </a:r>
                      <a:r>
                        <a:rPr lang="en-US" baseline="0" dirty="0"/>
                        <a:t>focus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Mouse Events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2111375"/>
            <a:ext cx="9305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Form Events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2249488"/>
            <a:ext cx="9344025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Keyboard Events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822325"/>
            <a:ext cx="829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88" y="2225675"/>
            <a:ext cx="934402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Docooler Gaming Mouse Wired RGB Ergonomic Game Mouse USB Compute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3503" y="2660073"/>
            <a:ext cx="4197927" cy="4197927"/>
          </a:xfrm>
          <a:prstGeom prst="rect">
            <a:avLst/>
          </a:prstGeom>
          <a:noFill/>
        </p:spPr>
      </p:pic>
      <p:pic>
        <p:nvPicPr>
          <p:cNvPr id="22530" name="Picture 2" descr="Buy Hyperx Alloy Core Wired Gaming Keyboard | PC keyboard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1948"/>
            <a:ext cx="5790029" cy="3396818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What are Events?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Concepts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430213" y="1587500"/>
            <a:ext cx="80089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Objects have properties and methods, and respond to events.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Properties – specify attributes or characteristic of object 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Methods – specify functions object can perform.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Events – methods corresponding to user actions.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These nodes can be elements, attributes, text content, comments.</a:t>
            </a:r>
          </a:p>
          <a:p>
            <a:pPr algn="just">
              <a:lnSpc>
                <a:spcPct val="150000"/>
              </a:lnSpc>
            </a:pPr>
            <a:endParaRPr lang="en-US" sz="24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7640" y="2135045"/>
          <a:ext cx="8728652" cy="463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Property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IE5-8 Equivalent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Specifies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target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srcElement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dirty="0">
                          <a:latin typeface="+mn-lt"/>
                        </a:rPr>
                        <a:t>the target of the event (most specific element).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>
                          <a:latin typeface="+mn-lt"/>
                        </a:rPr>
                        <a:t>type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dirty="0">
                          <a:latin typeface="+mn-lt"/>
                        </a:rPr>
                        <a:t>the name of event fired</a:t>
                      </a:r>
                      <a:r>
                        <a:rPr lang="en-IN" sz="2000" baseline="0" dirty="0">
                          <a:latin typeface="+mn-lt"/>
                        </a:rPr>
                        <a:t> (without the on prefix)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latin typeface="+mn-lt"/>
                        </a:rPr>
                        <a:t>altKey</a:t>
                      </a:r>
                      <a:r>
                        <a:rPr lang="en-IN" sz="2000" dirty="0">
                          <a:latin typeface="+mn-lt"/>
                        </a:rPr>
                        <a:t> / </a:t>
                      </a:r>
                      <a:r>
                        <a:rPr lang="en-IN" sz="2000" dirty="0" err="1">
                          <a:latin typeface="+mn-lt"/>
                        </a:rPr>
                        <a:t>shiftKey</a:t>
                      </a:r>
                      <a:r>
                        <a:rPr lang="en-IN" sz="2000" dirty="0">
                          <a:latin typeface="+mn-lt"/>
                        </a:rPr>
                        <a:t> / </a:t>
                      </a:r>
                      <a:r>
                        <a:rPr lang="en-IN" sz="2000" dirty="0" err="1">
                          <a:latin typeface="+mn-lt"/>
                        </a:rPr>
                        <a:t>ctrlKey</a:t>
                      </a:r>
                      <a:r>
                        <a:rPr lang="en-IN" sz="2000" dirty="0">
                          <a:latin typeface="+mn-lt"/>
                        </a:rPr>
                        <a:t> / </a:t>
                      </a:r>
                      <a:r>
                        <a:rPr lang="en-IN" sz="2000" dirty="0" err="1">
                          <a:latin typeface="+mn-lt"/>
                        </a:rPr>
                        <a:t>metaKey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dirty="0">
                          <a:latin typeface="+mn-lt"/>
                        </a:rPr>
                        <a:t>true/false</a:t>
                      </a:r>
                      <a:r>
                        <a:rPr lang="en-IN" sz="2000" baseline="0" dirty="0">
                          <a:latin typeface="+mn-lt"/>
                        </a:rPr>
                        <a:t> to signify if Alt Key or Shift Key or Ctrl Key or Meta Key was pressed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charCode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keyCode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dirty="0"/>
                        <a:t>Unicode character code of the pressed key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key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dirty="0">
                          <a:latin typeface="+mn-lt"/>
                        </a:rPr>
                        <a:t>Key Character Name (‘a’ or ‘F1’ or ‘CAPS LOCK’)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button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 dirty="0"/>
                        <a:t>Returns which mouse button was pressed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clientX</a:t>
                      </a:r>
                      <a:r>
                        <a:rPr lang="en-IN" sz="2000" dirty="0">
                          <a:latin typeface="+mn-lt"/>
                        </a:rPr>
                        <a:t>, </a:t>
                      </a:r>
                      <a:r>
                        <a:rPr lang="en-IN" sz="2000" dirty="0" err="1">
                          <a:latin typeface="+mn-lt"/>
                        </a:rPr>
                        <a:t>clientY</a:t>
                      </a:r>
                      <a:r>
                        <a:rPr lang="en-IN" sz="2000" baseline="0" dirty="0">
                          <a:latin typeface="+mn-lt"/>
                        </a:rPr>
                        <a:t> / </a:t>
                      </a:r>
                      <a:r>
                        <a:rPr lang="en-IN" sz="2000" baseline="0" dirty="0" err="1">
                          <a:latin typeface="+mn-lt"/>
                        </a:rPr>
                        <a:t>offsetX</a:t>
                      </a:r>
                      <a:r>
                        <a:rPr lang="en-IN" sz="2000" baseline="0" dirty="0">
                          <a:latin typeface="+mn-lt"/>
                        </a:rPr>
                        <a:t>, </a:t>
                      </a:r>
                      <a:r>
                        <a:rPr lang="en-IN" sz="2000" baseline="0" dirty="0" err="1">
                          <a:latin typeface="+mn-lt"/>
                        </a:rPr>
                        <a:t>offsetY</a:t>
                      </a:r>
                      <a:r>
                        <a:rPr lang="en-IN" sz="2000" baseline="0" dirty="0">
                          <a:latin typeface="+mn-lt"/>
                        </a:rPr>
                        <a:t> / </a:t>
                      </a:r>
                      <a:r>
                        <a:rPr lang="en-IN" sz="2000" baseline="0" dirty="0" err="1">
                          <a:latin typeface="+mn-lt"/>
                        </a:rPr>
                        <a:t>screenX</a:t>
                      </a:r>
                      <a:r>
                        <a:rPr lang="en-IN" sz="2000" baseline="0" dirty="0">
                          <a:latin typeface="+mn-lt"/>
                        </a:rPr>
                        <a:t>, </a:t>
                      </a:r>
                      <a:r>
                        <a:rPr lang="en-IN" sz="2000" baseline="0" dirty="0" err="1">
                          <a:latin typeface="+mn-lt"/>
                        </a:rPr>
                        <a:t>screenY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-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dirty="0">
                          <a:latin typeface="+mn-lt"/>
                        </a:rPr>
                        <a:t>the coordinates of the mouse pointer</a:t>
                      </a:r>
                      <a:r>
                        <a:rPr lang="en-IN" sz="2000" baseline="0" dirty="0">
                          <a:latin typeface="+mn-lt"/>
                        </a:rPr>
                        <a:t> when the event triggered, relative to, the current window / target element / screen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 Properties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055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Event object holds the context or details of the event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 Properties (contd.)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2586038"/>
            <a:ext cx="9344025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Concept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0875" y="1774825"/>
          <a:ext cx="7903782" cy="345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0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dirty="0">
                          <a:latin typeface="+mn-lt"/>
                        </a:rPr>
                        <a:t>Method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dirty="0">
                          <a:latin typeface="+mn-lt"/>
                        </a:rPr>
                        <a:t>IE5-8 Equivalent Property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>
                          <a:latin typeface="+mn-lt"/>
                        </a:rPr>
                        <a:t>Purpose</a:t>
                      </a:r>
                      <a:endParaRPr lang="en-IN" sz="200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preventDefault</a:t>
                      </a:r>
                      <a:r>
                        <a:rPr lang="en-IN" sz="2000" dirty="0">
                          <a:latin typeface="+mn-lt"/>
                        </a:rPr>
                        <a:t>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returnValue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>
                          <a:latin typeface="+mn-lt"/>
                        </a:rPr>
                        <a:t>It cancels the default behavior of the event (if possible).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6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>
                          <a:latin typeface="+mn-lt"/>
                        </a:rPr>
                        <a:t>stopPropogation()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cancelBubble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stops any further bubbling/ capturing of the event.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 Method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Concepts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30213" y="1587500"/>
            <a:ext cx="921861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When an event occurs in an element inside another element, and both elements have registered a handle for that event.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Propagation is the process of calling all the listeners for the given event type, attached to the nodes on the branch.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Each listener will be called with an event object that gathers information relevant to the event.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Several listeners can be registered on a node for the same event type.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When the propagation reaches one such node, listeners are invoked in the order of their registration. </a:t>
            </a:r>
            <a:endParaRPr lang="en-US" sz="24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Delegation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7640" y="2135045"/>
          <a:ext cx="8728652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Property/ Method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IE5-8 Equivalent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latin typeface="+mn-lt"/>
                        </a:rPr>
                        <a:t>Purpose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target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srcElement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specifies the target of the event (most specific element).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>
                          <a:latin typeface="+mn-lt"/>
                        </a:rPr>
                        <a:t>type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type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specifies the type of event fired.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>
                          <a:latin typeface="+mn-lt"/>
                        </a:rPr>
                        <a:t>cancelable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>
                          <a:latin typeface="+mn-lt"/>
                        </a:rPr>
                        <a:t>Not supported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specifies whether you can cancel the default behaviour of an element.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preventDefault</a:t>
                      </a:r>
                      <a:r>
                        <a:rPr lang="en-IN" sz="2000" dirty="0">
                          <a:latin typeface="+mn-lt"/>
                        </a:rPr>
                        <a:t>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returnValue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>
                          <a:latin typeface="+mn-lt"/>
                        </a:rPr>
                        <a:t>It cancels the default behavior of the event (if possible).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>
                          <a:latin typeface="+mn-lt"/>
                        </a:rPr>
                        <a:t>stopPropogation()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dirty="0" err="1">
                          <a:latin typeface="+mn-lt"/>
                        </a:rPr>
                        <a:t>cancelBubble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+mn-lt"/>
                        </a:rPr>
                        <a:t>It stops any further bubbling/ capturing of the event.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Object Properties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055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Event object holds the context or details of the event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68275" y="1492250"/>
            <a:ext cx="942816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 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There are two ways in which an event can function:</a:t>
            </a:r>
          </a:p>
          <a:p>
            <a:pPr lvl="2"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 Event Bubbling</a:t>
            </a:r>
          </a:p>
          <a:p>
            <a:pPr lvl="2"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 Event Capturing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 Why the event flow matters?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The flow of events only really matters when the code has event handlers on both an element and one of its ancestor/descendant elements. If the Boolean value is true, it sets the capturing phase but if false, it is the bubbling phase.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endParaRPr lang="en-IN" sz="240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Bubbling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8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1638"/>
            <a:ext cx="4775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Event Capturing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0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 Flow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513" y="1828800"/>
            <a:ext cx="5443537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8487" y="1683823"/>
            <a:ext cx="92868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 anchor="ctr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Examples of HTML events: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 user clicks the mouse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 web page has loaded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an image has been loaded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the mouse moves over an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an input field is changed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an HTML form is submitted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 user strokes a key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What are Events?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5775" y="2700338"/>
            <a:ext cx="5105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What are Events?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050" y="2322513"/>
            <a:ext cx="50101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What are Events?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2589213"/>
            <a:ext cx="5219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 simple event handler 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3" y="2165350"/>
            <a:ext cx="72898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Handlers and Event Listeners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481715"/>
            <a:ext cx="11698288" cy="505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Events are created by activities associated with specific HTML elements.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The process of connecting an event handler to an event is called </a:t>
            </a:r>
            <a:r>
              <a:rPr lang="en-IN" sz="2400" b="1" dirty="0">
                <a:latin typeface="+mn-lt"/>
                <a:cs typeface="Times New Roman" pitchFamily="18" charset="0"/>
              </a:rPr>
              <a:t>registration</a:t>
            </a:r>
            <a:r>
              <a:rPr lang="en-IN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There are two distinct approaches to event handler registration,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Assign element attributes 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Inline event handlers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Assign handler addresses to object properties 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nb-NO" sz="2400" dirty="0">
                <a:latin typeface="+mn-lt"/>
                <a:cs typeface="Times New Roman" pitchFamily="18" charset="0"/>
              </a:rPr>
              <a:t>Event handler properties and Event listeners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123927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Event Handlers and Event Listeners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25" y="1093788"/>
            <a:ext cx="11698288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Events are created by activities associated with specific HTML elements.</a:t>
            </a:r>
          </a:p>
          <a:p>
            <a:pPr marL="342900" indent="-342900" algn="just">
              <a:lnSpc>
                <a:spcPct val="200000"/>
              </a:lnSpc>
              <a:spcAft>
                <a:spcPts val="600"/>
              </a:spcAft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	 For example, the click event can be caused by the browser user clicking a radio button or the link of an anchor tag.</a:t>
            </a:r>
          </a:p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The process of connecting an event handler to an event is called registration.</a:t>
            </a:r>
          </a:p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There are two distinct approaches to event handler registration,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 one that assigns tag attributes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one that assigns handler addresses to object properties.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EVENT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1059</Words>
  <Application>Microsoft Office PowerPoint</Application>
  <PresentationFormat>Widescreen</PresentationFormat>
  <Paragraphs>202</Paragraphs>
  <Slides>29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 Sarasvathi R</cp:lastModifiedBy>
  <cp:revision>128</cp:revision>
  <dcterms:created xsi:type="dcterms:W3CDTF">2020-06-03T14:19:11Z</dcterms:created>
  <dcterms:modified xsi:type="dcterms:W3CDTF">2022-09-01T03:21:16Z</dcterms:modified>
</cp:coreProperties>
</file>