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9" r:id="rId2"/>
    <p:sldId id="404" r:id="rId3"/>
    <p:sldId id="411" r:id="rId4"/>
    <p:sldId id="405" r:id="rId5"/>
    <p:sldId id="406" r:id="rId6"/>
    <p:sldId id="407" r:id="rId7"/>
    <p:sldId id="408" r:id="rId8"/>
    <p:sldId id="409" r:id="rId9"/>
    <p:sldId id="412" r:id="rId10"/>
    <p:sldId id="410" r:id="rId11"/>
    <p:sldId id="400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9040F-C9EF-4070-840F-53C9C8E61983}" type="datetimeFigureOut">
              <a:rPr lang="en-IN"/>
              <a:pPr>
                <a:defRPr/>
              </a:pPr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3F90C-99F3-45B9-8584-9E68663DC7C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20FA-3068-4ACE-AC27-FCBD7569BE71}" type="datetimeFigureOut">
              <a:rPr lang="en-IN"/>
              <a:pPr>
                <a:defRPr/>
              </a:pPr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417A2-56C1-4B0E-BD4A-6A59DC735F5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B677B-DF13-4D53-9C32-7FABF25E2DB4}" type="datetimeFigureOut">
              <a:rPr lang="en-IN"/>
              <a:pPr>
                <a:defRPr/>
              </a:pPr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8503-5990-4662-8F3C-721D621E844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7C49-12D4-46B1-A098-1AA686F44B25}" type="datetimeFigureOut">
              <a:rPr lang="en-IN"/>
              <a:pPr>
                <a:defRPr/>
              </a:pPr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47084-D8B5-4294-8225-F581205842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E4CDE-93BE-48F4-BDC8-74A8178A6F42}" type="datetimeFigureOut">
              <a:rPr lang="en-IN"/>
              <a:pPr>
                <a:defRPr/>
              </a:pPr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0D941-A77A-4A09-BC59-A5CDB17AD5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C1D85-0D53-45A9-AE8D-90D2DAAFFE32}" type="datetimeFigureOut">
              <a:rPr lang="en-IN"/>
              <a:pPr>
                <a:defRPr/>
              </a:pPr>
              <a:t>21-09-2021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92434-35DD-43A4-819E-AA32E372ED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21939-1775-412E-9768-3AB443BAEB32}" type="datetimeFigureOut">
              <a:rPr lang="en-IN"/>
              <a:pPr>
                <a:defRPr/>
              </a:pPr>
              <a:t>21-09-2021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EEA7F-52D9-44FF-87D8-06A1D93DCA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BAAA8-EFAD-460A-84FD-8A9B627D2653}" type="datetimeFigureOut">
              <a:rPr lang="en-IN"/>
              <a:pPr>
                <a:defRPr/>
              </a:pPr>
              <a:t>21-09-2021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D65CA-1B07-4C62-9EB5-8DB492B51A7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78ED7-D930-4259-8366-E3B4A7F2B3B9}" type="datetimeFigureOut">
              <a:rPr lang="en-IN"/>
              <a:pPr>
                <a:defRPr/>
              </a:pPr>
              <a:t>21-09-2021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C2445-B2AA-478F-ACB7-99674F3853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D8D24-FC74-40F2-8F97-16395EA0E9EE}" type="datetimeFigureOut">
              <a:rPr lang="en-IN"/>
              <a:pPr>
                <a:defRPr/>
              </a:pPr>
              <a:t>21-09-2021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6EA0F-E3DC-4B7D-8085-751A2E3E409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15CFC-B6F1-42ED-A148-A37AD68248C0}" type="datetimeFigureOut">
              <a:rPr lang="en-IN"/>
              <a:pPr>
                <a:defRPr/>
              </a:pPr>
              <a:t>21-09-2021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760C0-779F-4A01-A8DB-5CEFDD6757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8EBA73-84C3-4682-8F30-5687945AA9D8}" type="datetimeFigureOut">
              <a:rPr lang="en-IN"/>
              <a:pPr>
                <a:defRPr/>
              </a:pPr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B7D9A1-6637-4FBD-B214-1D569A210F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query.com/Downloading_jQue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699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jQuery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– JavaScript Library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Chaining Methods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199" y="1775983"/>
            <a:ext cx="83127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Most </a:t>
            </a:r>
            <a:r>
              <a:rPr lang="en-GB" altLang="en-US" sz="2400" dirty="0" err="1">
                <a:latin typeface="+mn-lt"/>
              </a:rPr>
              <a:t>jQuery</a:t>
            </a:r>
            <a:r>
              <a:rPr lang="en-GB" altLang="en-US" sz="2400" dirty="0">
                <a:latin typeface="+mn-lt"/>
              </a:rPr>
              <a:t> methods return </a:t>
            </a:r>
            <a:r>
              <a:rPr lang="en-GB" altLang="en-US" sz="2400" dirty="0" err="1">
                <a:latin typeface="+mn-lt"/>
              </a:rPr>
              <a:t>jQuery</a:t>
            </a:r>
            <a:r>
              <a:rPr lang="en-GB" altLang="en-US" sz="2400" dirty="0">
                <a:latin typeface="+mn-lt"/>
              </a:rPr>
              <a:t> object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You can chain them together to perform multiple operations on the same elements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	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	$(“#deleted”).</a:t>
            </a:r>
            <a:r>
              <a:rPr lang="en-GB" altLang="en-US" sz="2400" dirty="0" err="1">
                <a:latin typeface="+mn-lt"/>
              </a:rPr>
              <a:t>addClass</a:t>
            </a:r>
            <a:r>
              <a:rPr lang="en-GB" altLang="en-US" sz="2400" dirty="0">
                <a:latin typeface="+mn-lt"/>
              </a:rPr>
              <a:t>(“red”).</a:t>
            </a:r>
            <a:r>
              <a:rPr lang="en-GB" altLang="en-US" sz="2400" dirty="0" err="1">
                <a:latin typeface="+mn-lt"/>
              </a:rPr>
              <a:t>fadeOut</a:t>
            </a:r>
            <a:r>
              <a:rPr lang="en-GB" altLang="en-US" sz="2400" dirty="0">
                <a:latin typeface="+mn-lt"/>
              </a:rPr>
              <a:t>(“slow”);</a:t>
            </a:r>
            <a:endParaRPr lang="en-US" altLang="en-US" sz="24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400" dirty="0"/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This will not work as </a:t>
            </a:r>
            <a:r>
              <a:rPr lang="en-GB" altLang="en-US" sz="2400" dirty="0" err="1">
                <a:latin typeface="+mn-lt"/>
              </a:rPr>
              <a:t>val</a:t>
            </a:r>
            <a:r>
              <a:rPr lang="en-GB" altLang="en-US" sz="2400" dirty="0">
                <a:latin typeface="+mn-lt"/>
              </a:rPr>
              <a:t>() returns a string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400" dirty="0">
              <a:latin typeface="+mn-lt"/>
            </a:endParaRPr>
          </a:p>
          <a:p>
            <a:pPr marL="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$(“:button”).</a:t>
            </a:r>
            <a:r>
              <a:rPr lang="en-GB" altLang="en-US" sz="2400" dirty="0" err="1">
                <a:latin typeface="+mn-lt"/>
              </a:rPr>
              <a:t>val</a:t>
            </a:r>
            <a:r>
              <a:rPr lang="en-GB" altLang="en-US" sz="2400" dirty="0">
                <a:latin typeface="+mn-lt"/>
              </a:rPr>
              <a:t>(“Click Me”).click(function(){…})</a:t>
            </a: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4" descr="Jquery is Amazing! - Galitein Technolog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34" y="5624943"/>
            <a:ext cx="1969674" cy="1177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vinayj@pes.edu</a:t>
            </a:r>
            <a:endParaRPr lang="en-IN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+91 80 2672 6622</a:t>
            </a:r>
            <a:endParaRPr lang="en-IN" sz="2400" dirty="0"/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Department of Computer Science and Engineering</a:t>
            </a:r>
            <a:endParaRPr lang="en-IN" sz="2200" dirty="0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75983"/>
            <a:ext cx="7952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Fast and concise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Simplifies the interaction between HTML and JavaScript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Lightweight : 19KB in size (Minified and </a:t>
            </a:r>
            <a:r>
              <a:rPr lang="en-GB" altLang="en-US" sz="2400" dirty="0" err="1">
                <a:latin typeface="+mn-lt"/>
              </a:rPr>
              <a:t>Gzipped</a:t>
            </a:r>
            <a:r>
              <a:rPr lang="en-GB" altLang="en-US" sz="2400" dirty="0">
                <a:latin typeface="+mn-lt"/>
              </a:rPr>
              <a:t>)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CSS1 - 3 Complaint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Cross Browser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(IE 6.0+, FF 2+, Safari 3.0+, Opera 9.0+, Chrome)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400" dirty="0">
              <a:latin typeface="+mn-lt"/>
            </a:endParaRP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400" dirty="0">
              <a:latin typeface="+mn-lt"/>
            </a:endParaRP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It makes things like HTML document traversal and manipulation, event handling, animation, and Ajax </a:t>
            </a:r>
            <a:endParaRPr lang="en-GB" altLang="en-US" sz="2400" dirty="0">
              <a:latin typeface="+mn-lt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196" name="Picture 4" descr="Jquery is Amazing! - Galitein Technolog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34" y="5624943"/>
            <a:ext cx="1969674" cy="1177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Including the Library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75983"/>
            <a:ext cx="843741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Download </a:t>
            </a:r>
            <a:r>
              <a:rPr lang="en-GB" altLang="en-US" sz="2400" dirty="0" err="1">
                <a:latin typeface="+mn-lt"/>
              </a:rPr>
              <a:t>jQuery</a:t>
            </a:r>
            <a:r>
              <a:rPr lang="en-GB" altLang="en-US" sz="2400" dirty="0">
                <a:latin typeface="+mn-lt"/>
              </a:rPr>
              <a:t> from </a:t>
            </a:r>
            <a:r>
              <a:rPr lang="en-GB" altLang="en-US" sz="2400" dirty="0">
                <a:latin typeface="+mn-lt"/>
                <a:hlinkClick r:id="rId3"/>
              </a:rPr>
              <a:t>http://docs.jquery.com/Downloading_jQuery</a:t>
            </a:r>
            <a:endParaRPr lang="en-GB" altLang="en-US" sz="24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Include the library in your web page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	</a:t>
            </a:r>
            <a:r>
              <a:rPr lang="en-GB" altLang="en-US" sz="2000" dirty="0">
                <a:latin typeface="+mn-lt"/>
              </a:rPr>
              <a:t>&lt;head&gt;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000" dirty="0">
                <a:latin typeface="+mn-lt"/>
              </a:rPr>
              <a:t>	&lt;script </a:t>
            </a:r>
            <a:r>
              <a:rPr lang="en-GB" altLang="en-US" sz="2000" dirty="0" err="1">
                <a:latin typeface="+mn-lt"/>
              </a:rPr>
              <a:t>src</a:t>
            </a:r>
            <a:r>
              <a:rPr lang="en-GB" altLang="en-US" sz="2000" dirty="0">
                <a:latin typeface="+mn-lt"/>
              </a:rPr>
              <a:t>=“path/to/</a:t>
            </a:r>
            <a:r>
              <a:rPr lang="en-GB" altLang="en-US" sz="2000" dirty="0" err="1">
                <a:latin typeface="+mn-lt"/>
              </a:rPr>
              <a:t>jquery-x.x.js</a:t>
            </a:r>
            <a:r>
              <a:rPr lang="en-GB" altLang="en-US" sz="2000" dirty="0">
                <a:latin typeface="+mn-lt"/>
              </a:rPr>
              <a:t>"&gt;&lt;/script&gt;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000" dirty="0">
                <a:latin typeface="+mn-lt"/>
              </a:rPr>
              <a:t>	&lt;/head&gt;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					OR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400" dirty="0">
                <a:latin typeface="+mn-lt"/>
              </a:rPr>
              <a:t>Include from a CDN (Content Delivery Network)</a:t>
            </a:r>
            <a:endParaRPr lang="en-GB" altLang="en-US" sz="2400" dirty="0">
              <a:latin typeface="+mn-lt"/>
            </a:endParaRP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/>
              <a:t>	</a:t>
            </a:r>
            <a:r>
              <a:rPr lang="en-GB" sz="2000" dirty="0">
                <a:latin typeface="+mn-lt"/>
              </a:rPr>
              <a:t>&lt;head&gt;</a:t>
            </a:r>
            <a:br>
              <a:rPr lang="en-GB" sz="2000" dirty="0">
                <a:latin typeface="+mn-lt"/>
              </a:rPr>
            </a:br>
            <a:r>
              <a:rPr lang="en-GB" sz="2000" dirty="0">
                <a:latin typeface="+mn-lt"/>
              </a:rPr>
              <a:t>&lt;script </a:t>
            </a:r>
            <a:r>
              <a:rPr lang="en-GB" sz="2000" dirty="0" err="1">
                <a:latin typeface="+mn-lt"/>
              </a:rPr>
              <a:t>src</a:t>
            </a:r>
            <a:r>
              <a:rPr lang="en-GB" sz="2000" dirty="0">
                <a:latin typeface="+mn-lt"/>
              </a:rPr>
              <a:t> = "https://code.jquery.com/jquery-3.5.1.min.js"&gt; &lt;/script&gt;</a:t>
            </a:r>
            <a:br>
              <a:rPr lang="en-GB" sz="2000" dirty="0">
                <a:latin typeface="+mn-lt"/>
              </a:rPr>
            </a:br>
            <a:r>
              <a:rPr lang="en-GB" sz="2000" dirty="0">
                <a:latin typeface="+mn-lt"/>
              </a:rPr>
              <a:t>&lt;/head&gt; </a:t>
            </a: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196" name="Picture 4" descr="Jquery is Amazing! - Galitein Technologi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734" y="5624943"/>
            <a:ext cx="1969674" cy="1177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Write less code, to do more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75983"/>
            <a:ext cx="7952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b="1" dirty="0">
                <a:latin typeface="+mn-lt"/>
              </a:rPr>
              <a:t>Vanilla JavaScript:</a:t>
            </a:r>
            <a:endParaRPr lang="en-GB" altLang="en-US" sz="2400" dirty="0">
              <a:latin typeface="+mn-lt"/>
            </a:endParaRP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let </a:t>
            </a:r>
            <a:r>
              <a:rPr lang="en-GB" altLang="en-US" sz="2400" dirty="0" err="1">
                <a:latin typeface="+mn-lt"/>
              </a:rPr>
              <a:t>paras</a:t>
            </a:r>
            <a:r>
              <a:rPr lang="en-GB" altLang="en-US" sz="2400" dirty="0">
                <a:latin typeface="+mn-lt"/>
              </a:rPr>
              <a:t> = </a:t>
            </a:r>
            <a:r>
              <a:rPr lang="en-GB" altLang="en-US" sz="2400" dirty="0" err="1">
                <a:latin typeface="+mn-lt"/>
              </a:rPr>
              <a:t>document.querySelectorAll</a:t>
            </a:r>
            <a:r>
              <a:rPr lang="en-GB" altLang="en-US" sz="2400" dirty="0">
                <a:latin typeface="+mn-lt"/>
              </a:rPr>
              <a:t>(“p”)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for (let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=0;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&lt;</a:t>
            </a:r>
            <a:r>
              <a:rPr lang="en-US" altLang="en-US" sz="2400" dirty="0" err="1">
                <a:latin typeface="+mn-lt"/>
              </a:rPr>
              <a:t>paras.length</a:t>
            </a:r>
            <a:r>
              <a:rPr lang="en-US" altLang="en-US" sz="2400" dirty="0">
                <a:latin typeface="+mn-lt"/>
              </a:rPr>
              <a:t>;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++)</a:t>
            </a: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 err="1">
                <a:latin typeface="+mn-lt"/>
              </a:rPr>
              <a:t>paras</a:t>
            </a:r>
            <a:r>
              <a:rPr lang="en-US" altLang="en-US" sz="2400" dirty="0">
                <a:latin typeface="+mn-lt"/>
              </a:rPr>
              <a:t>[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].</a:t>
            </a:r>
            <a:r>
              <a:rPr lang="en-US" altLang="en-US" sz="2400" dirty="0" err="1">
                <a:latin typeface="+mn-lt"/>
              </a:rPr>
              <a:t>style.color</a:t>
            </a:r>
            <a:r>
              <a:rPr lang="en-US" altLang="en-US" sz="2400" dirty="0">
                <a:latin typeface="+mn-lt"/>
              </a:rPr>
              <a:t> = “red”</a:t>
            </a:r>
            <a:endParaRPr lang="en-GB" altLang="en-US" sz="2400" dirty="0">
              <a:latin typeface="+mn-lt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3346" y="3992710"/>
            <a:ext cx="79525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b="1" dirty="0" err="1">
                <a:latin typeface="+mn-lt"/>
              </a:rPr>
              <a:t>jQuery</a:t>
            </a:r>
            <a:r>
              <a:rPr lang="en-US" altLang="en-US" sz="2400" b="1" dirty="0">
                <a:latin typeface="+mn-lt"/>
              </a:rPr>
              <a:t>:</a:t>
            </a:r>
            <a:endParaRPr lang="en-GB" altLang="en-US" sz="2400" b="1" dirty="0">
              <a:latin typeface="+mn-lt"/>
            </a:endParaRP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$(“p”).</a:t>
            </a:r>
            <a:r>
              <a:rPr lang="en-GB" altLang="en-US" sz="2400" dirty="0" err="1">
                <a:latin typeface="+mn-lt"/>
              </a:rPr>
              <a:t>css</a:t>
            </a:r>
            <a:r>
              <a:rPr lang="en-GB" altLang="en-US" sz="2400" dirty="0">
                <a:latin typeface="+mn-lt"/>
              </a:rPr>
              <a:t>(“</a:t>
            </a:r>
            <a:r>
              <a:rPr lang="en-GB" altLang="en-US" sz="2400" dirty="0" err="1">
                <a:latin typeface="+mn-lt"/>
              </a:rPr>
              <a:t>color</a:t>
            </a:r>
            <a:r>
              <a:rPr lang="en-GB" altLang="en-US" sz="2400" dirty="0">
                <a:latin typeface="+mn-lt"/>
              </a:rPr>
              <a:t>”, “red”);</a:t>
            </a:r>
          </a:p>
        </p:txBody>
      </p:sp>
      <p:pic>
        <p:nvPicPr>
          <p:cNvPr id="11" name="Picture 4" descr="Jquery is Amazing! - Galitein Technolog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34" y="5624943"/>
            <a:ext cx="1969674" cy="1177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Statement Structure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244437" y="303674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/>
              <a:t>$(“div”).</a:t>
            </a:r>
            <a:r>
              <a:rPr lang="en-GB" sz="2400" b="1" dirty="0" err="1"/>
              <a:t>addClass</a:t>
            </a:r>
            <a:r>
              <a:rPr lang="en-GB" sz="2400" b="1" dirty="0"/>
              <a:t>(“xyz”);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60073" y="21500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Find Some Elements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76255" y="40480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Do something with them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20364" y="2676389"/>
            <a:ext cx="1292662" cy="369332"/>
          </a:xfrm>
          <a:prstGeom prst="rect">
            <a:avLst/>
          </a:prstGeom>
        </p:spPr>
        <p:txBody>
          <a:bodyPr vert="vert">
            <a:spAutoFit/>
          </a:bodyPr>
          <a:lstStyle/>
          <a:p>
            <a:r>
              <a:rPr lang="en-GB" sz="7200" dirty="0"/>
              <a:t>{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78120" y="3590745"/>
            <a:ext cx="1415772" cy="369332"/>
          </a:xfrm>
          <a:prstGeom prst="rect">
            <a:avLst/>
          </a:prstGeom>
        </p:spPr>
        <p:txBody>
          <a:bodyPr vert="vert">
            <a:spAutoFit/>
          </a:bodyPr>
          <a:lstStyle/>
          <a:p>
            <a:r>
              <a:rPr lang="en-GB" sz="8000" dirty="0"/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9740" y="4228006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/>
              <a:t>jQuery</a:t>
            </a:r>
            <a:r>
              <a:rPr lang="en-GB" b="1" dirty="0"/>
              <a:t> Object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rot="5400000" flipH="1" flipV="1">
            <a:off x="1592089" y="3464820"/>
            <a:ext cx="819788" cy="7065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Jquery is Amazing! - Galitein Technolog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34" y="5624943"/>
            <a:ext cx="1969674" cy="1177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Selecting Elements – using CSS Selectors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0342" y="1552671"/>
          <a:ext cx="840740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2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Select By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ID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200" dirty="0">
                          <a:latin typeface="+mn-lt"/>
                        </a:rPr>
                        <a:t>$(“#header”)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Class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200" dirty="0">
                          <a:latin typeface="+mn-lt"/>
                        </a:rPr>
                        <a:t>$(“.updated”)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Tag Name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200" dirty="0">
                          <a:latin typeface="+mn-lt"/>
                        </a:rPr>
                        <a:t>$(“table”)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Combination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200" dirty="0">
                          <a:latin typeface="+mn-lt"/>
                        </a:rPr>
                        <a:t>$(“</a:t>
                      </a:r>
                      <a:r>
                        <a:rPr lang="en-GB" altLang="en-US" sz="2200" dirty="0" err="1">
                          <a:latin typeface="+mn-lt"/>
                        </a:rPr>
                        <a:t>table.user</a:t>
                      </a:r>
                      <a:r>
                        <a:rPr lang="en-GB" altLang="en-US" sz="2200" dirty="0">
                          <a:latin typeface="+mn-lt"/>
                        </a:rPr>
                        <a:t>-list”) or $(“#footer </a:t>
                      </a:r>
                      <a:r>
                        <a:rPr lang="en-GB" altLang="en-US" sz="2200" dirty="0" err="1">
                          <a:latin typeface="+mn-lt"/>
                        </a:rPr>
                        <a:t>ul.menu</a:t>
                      </a:r>
                      <a:r>
                        <a:rPr lang="en-GB" altLang="en-US" sz="2200" dirty="0">
                          <a:latin typeface="+mn-lt"/>
                        </a:rPr>
                        <a:t> </a:t>
                      </a:r>
                      <a:r>
                        <a:rPr lang="en-GB" altLang="en-US" sz="2200" dirty="0" err="1">
                          <a:latin typeface="+mn-lt"/>
                        </a:rPr>
                        <a:t>li</a:t>
                      </a:r>
                      <a:r>
                        <a:rPr lang="en-GB" altLang="en-US" sz="2200" dirty="0">
                          <a:latin typeface="+mn-lt"/>
                        </a:rPr>
                        <a:t>”)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en-US" sz="2200" dirty="0">
                          <a:latin typeface="+mn-lt"/>
                        </a:rPr>
                        <a:t>Basic Filters 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200" dirty="0">
                          <a:latin typeface="+mn-lt"/>
                        </a:rPr>
                        <a:t>:first, :last, :even, :odd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en-US" sz="2200" dirty="0">
                          <a:latin typeface="+mn-lt"/>
                        </a:rPr>
                        <a:t>Content Filters 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200" dirty="0">
                          <a:latin typeface="+mn-lt"/>
                        </a:rPr>
                        <a:t>:empty , :contains(text), :has(selector)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en-US" sz="2200" dirty="0">
                          <a:latin typeface="+mn-lt"/>
                        </a:rPr>
                        <a:t>Attribute Filters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200" dirty="0">
                          <a:latin typeface="+mn-lt"/>
                        </a:rPr>
                        <a:t>[attribute], [attribute=value], [attribute!=value]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en-US" sz="2200" dirty="0">
                          <a:latin typeface="+mn-lt"/>
                        </a:rPr>
                        <a:t>Forms 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200" dirty="0">
                          <a:latin typeface="+mn-lt"/>
                        </a:rPr>
                        <a:t>:input, :text, :submit, :password, :enabled, :checked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1" name="Picture 4" descr="Jquery is Amazing! - Galitein Technolog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34" y="5624943"/>
            <a:ext cx="1969674" cy="1177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The Action Part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17417" y="1608089"/>
          <a:ext cx="756458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1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tabLst>
                          <a:tab pos="656722" algn="l"/>
                          <a:tab pos="1313444" algn="l"/>
                          <a:tab pos="1970166" algn="l"/>
                          <a:tab pos="2626888" algn="l"/>
                          <a:tab pos="3283610" algn="l"/>
                          <a:tab pos="3940332" algn="l"/>
                          <a:tab pos="4597055" algn="l"/>
                          <a:tab pos="5253777" algn="l"/>
                          <a:tab pos="5910499" algn="l"/>
                          <a:tab pos="6567221" algn="l"/>
                          <a:tab pos="7223943" algn="l"/>
                        </a:tabLst>
                      </a:pPr>
                      <a:r>
                        <a:rPr lang="en-GB" altLang="en-US" sz="2400" dirty="0">
                          <a:latin typeface="+mn-lt"/>
                        </a:rPr>
                        <a:t>DOM</a:t>
                      </a:r>
                      <a:r>
                        <a:rPr lang="en-GB" altLang="en-US" sz="2400" baseline="0" dirty="0">
                          <a:latin typeface="+mn-lt"/>
                        </a:rPr>
                        <a:t> </a:t>
                      </a:r>
                      <a:r>
                        <a:rPr lang="en-GB" altLang="en-US" sz="2400" dirty="0">
                          <a:latin typeface="+mn-lt"/>
                        </a:rPr>
                        <a:t>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  <a:tabLst>
                          <a:tab pos="656722" algn="l"/>
                          <a:tab pos="1313444" algn="l"/>
                          <a:tab pos="1970166" algn="l"/>
                          <a:tab pos="2626888" algn="l"/>
                          <a:tab pos="3283610" algn="l"/>
                          <a:tab pos="3940332" algn="l"/>
                          <a:tab pos="4597055" algn="l"/>
                          <a:tab pos="5253777" algn="l"/>
                          <a:tab pos="5910499" algn="l"/>
                          <a:tab pos="6567221" algn="l"/>
                          <a:tab pos="7223943" algn="l"/>
                        </a:tabLst>
                      </a:pPr>
                      <a:r>
                        <a:rPr lang="en-GB" altLang="en-US" sz="2400" dirty="0">
                          <a:latin typeface="+mn-lt"/>
                        </a:rPr>
                        <a:t>before(), after(), append(), </a:t>
                      </a:r>
                      <a:r>
                        <a:rPr lang="en-GB" altLang="en-US" sz="2400" dirty="0" err="1">
                          <a:latin typeface="+mn-lt"/>
                        </a:rPr>
                        <a:t>appendTo</a:t>
                      </a:r>
                      <a:r>
                        <a:rPr lang="en-GB" altLang="en-US" sz="2400" dirty="0"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en-US" sz="2400" dirty="0">
                          <a:latin typeface="+mn-lt"/>
                        </a:rPr>
                        <a:t>Attributes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400" dirty="0" err="1">
                          <a:latin typeface="+mn-lt"/>
                        </a:rPr>
                        <a:t>addClass</a:t>
                      </a:r>
                      <a:r>
                        <a:rPr lang="en-GB" altLang="en-US" sz="2400" dirty="0">
                          <a:latin typeface="+mn-lt"/>
                        </a:rPr>
                        <a:t>(), </a:t>
                      </a:r>
                      <a:r>
                        <a:rPr lang="en-GB" altLang="en-US" sz="2400" dirty="0" err="1">
                          <a:latin typeface="+mn-lt"/>
                        </a:rPr>
                        <a:t>css</a:t>
                      </a:r>
                      <a:r>
                        <a:rPr lang="en-GB" altLang="en-US" sz="2400" dirty="0">
                          <a:latin typeface="+mn-lt"/>
                        </a:rPr>
                        <a:t>(), </a:t>
                      </a:r>
                      <a:r>
                        <a:rPr lang="en-GB" altLang="en-US" sz="2400" dirty="0" err="1">
                          <a:latin typeface="+mn-lt"/>
                        </a:rPr>
                        <a:t>attr</a:t>
                      </a:r>
                      <a:r>
                        <a:rPr lang="en-GB" altLang="en-US" sz="2400" dirty="0">
                          <a:latin typeface="+mn-lt"/>
                        </a:rPr>
                        <a:t>(), html(), </a:t>
                      </a:r>
                      <a:r>
                        <a:rPr lang="en-GB" altLang="en-US" sz="2400" dirty="0" err="1">
                          <a:latin typeface="+mn-lt"/>
                        </a:rPr>
                        <a:t>val</a:t>
                      </a:r>
                      <a:r>
                        <a:rPr lang="en-GB" altLang="en-US" sz="2400" dirty="0">
                          <a:latin typeface="+mn-lt"/>
                        </a:rPr>
                        <a:t>(), text()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en-US" sz="2400" dirty="0">
                          <a:latin typeface="+mn-lt"/>
                        </a:rPr>
                        <a:t>Events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400" dirty="0">
                          <a:latin typeface="+mn-lt"/>
                        </a:rPr>
                        <a:t>click(), on(), bind(), unbind(), live()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en-US" sz="2400" dirty="0">
                          <a:latin typeface="+mn-lt"/>
                        </a:rPr>
                        <a:t>Effects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400" dirty="0">
                          <a:latin typeface="+mn-lt"/>
                        </a:rPr>
                        <a:t>hide(), </a:t>
                      </a:r>
                      <a:r>
                        <a:rPr lang="en-GB" altLang="en-US" sz="2400" dirty="0" err="1">
                          <a:latin typeface="+mn-lt"/>
                        </a:rPr>
                        <a:t>fadeOut</a:t>
                      </a:r>
                      <a:r>
                        <a:rPr lang="en-GB" altLang="en-US" sz="2400" dirty="0">
                          <a:latin typeface="+mn-lt"/>
                        </a:rPr>
                        <a:t>(), toggle(), animate()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en-US" sz="2400" dirty="0">
                          <a:latin typeface="+mn-lt"/>
                        </a:rPr>
                        <a:t>AJAX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6075" indent="-346075">
                        <a:buFontTx/>
                        <a:buNone/>
                        <a:tabLst>
                          <a:tab pos="656722" algn="l"/>
                          <a:tab pos="1313444" algn="l"/>
                          <a:tab pos="1970166" algn="l"/>
                          <a:tab pos="2626888" algn="l"/>
                          <a:tab pos="3283610" algn="l"/>
                          <a:tab pos="3940332" algn="l"/>
                          <a:tab pos="4597055" algn="l"/>
                          <a:tab pos="5253777" algn="l"/>
                          <a:tab pos="5910499" algn="l"/>
                          <a:tab pos="6567221" algn="l"/>
                          <a:tab pos="7223943" algn="l"/>
                        </a:tabLst>
                      </a:pPr>
                      <a:r>
                        <a:rPr lang="en-GB" altLang="en-US" sz="2400" dirty="0">
                          <a:latin typeface="+mn-lt"/>
                        </a:rPr>
                        <a:t>load(), get(), </a:t>
                      </a:r>
                      <a:r>
                        <a:rPr lang="en-GB" altLang="en-US" sz="2400" dirty="0" err="1">
                          <a:latin typeface="+mn-lt"/>
                        </a:rPr>
                        <a:t>ajax</a:t>
                      </a:r>
                      <a:r>
                        <a:rPr lang="en-GB" altLang="en-US" sz="2400" dirty="0">
                          <a:latin typeface="+mn-lt"/>
                        </a:rPr>
                        <a:t>(), post(), </a:t>
                      </a:r>
                      <a:r>
                        <a:rPr lang="en-GB" altLang="en-US" sz="2400" dirty="0" err="1">
                          <a:latin typeface="+mn-lt"/>
                        </a:rPr>
                        <a:t>getJSON</a:t>
                      </a:r>
                      <a:r>
                        <a:rPr lang="en-GB" altLang="en-US" sz="2400" dirty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Picture 4" descr="Jquery is Amazing! - Galitein Technolog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34" y="5624943"/>
            <a:ext cx="1969674" cy="1177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DOM Manipulation Methods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199" y="1775983"/>
            <a:ext cx="86313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solidFill>
                  <a:prstClr val="black"/>
                </a:solidFill>
                <a:latin typeface="+mn-lt"/>
              </a:rPr>
              <a:t>append() – adds a set of elements to the end of the children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b="1" dirty="0">
                <a:solidFill>
                  <a:prstClr val="black"/>
                </a:solidFill>
                <a:latin typeface="+mn-lt"/>
              </a:rPr>
              <a:t>$(“</a:t>
            </a:r>
            <a:r>
              <a:rPr lang="en-US" altLang="en-US" sz="2400" b="1" dirty="0" err="1">
                <a:solidFill>
                  <a:prstClr val="black"/>
                </a:solidFill>
                <a:latin typeface="+mn-lt"/>
              </a:rPr>
              <a:t>pelem</a:t>
            </a:r>
            <a:r>
              <a:rPr lang="en-US" altLang="en-US" sz="2400" b="1" dirty="0">
                <a:solidFill>
                  <a:prstClr val="black"/>
                </a:solidFill>
                <a:latin typeface="+mn-lt"/>
              </a:rPr>
              <a:t>”).append($c1[, c2, …]) </a:t>
            </a: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solidFill>
                  <a:prstClr val="black"/>
                </a:solidFill>
                <a:latin typeface="+mn-lt"/>
              </a:rPr>
              <a:t>		// $c1, $c2, … will be appended to child elements of $</a:t>
            </a:r>
            <a:r>
              <a:rPr lang="en-US" altLang="en-US" sz="2400" dirty="0" err="1">
                <a:solidFill>
                  <a:prstClr val="black"/>
                </a:solidFill>
                <a:latin typeface="+mn-lt"/>
              </a:rPr>
              <a:t>pelem</a:t>
            </a:r>
            <a:endParaRPr lang="en-US" altLang="en-US" sz="2400" dirty="0">
              <a:solidFill>
                <a:prstClr val="black"/>
              </a:solidFill>
              <a:latin typeface="+mn-lt"/>
            </a:endParaRP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solidFill>
                  <a:prstClr val="black"/>
                </a:solidFill>
                <a:latin typeface="+mn-lt"/>
              </a:rPr>
              <a:t>Similar methods : </a:t>
            </a:r>
            <a:r>
              <a:rPr lang="en-US" altLang="en-US" sz="2400" dirty="0" err="1">
                <a:solidFill>
                  <a:prstClr val="black"/>
                </a:solidFill>
                <a:latin typeface="+mn-lt"/>
              </a:rPr>
              <a:t>appendTo</a:t>
            </a:r>
            <a:r>
              <a:rPr lang="en-US" altLang="en-US" sz="2400" dirty="0">
                <a:solidFill>
                  <a:prstClr val="black"/>
                </a:solidFill>
                <a:latin typeface="+mn-lt"/>
              </a:rPr>
              <a:t>, </a:t>
            </a:r>
            <a:r>
              <a:rPr lang="en-US" altLang="en-US" sz="2400" dirty="0" err="1">
                <a:solidFill>
                  <a:prstClr val="black"/>
                </a:solidFill>
                <a:latin typeface="+mn-lt"/>
              </a:rPr>
              <a:t>prepend</a:t>
            </a:r>
            <a:endParaRPr lang="en-US" altLang="en-US" sz="2400" dirty="0">
              <a:solidFill>
                <a:prstClr val="black"/>
              </a:solidFill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after() - adds a set of elements after the specified element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b="1" dirty="0">
                <a:solidFill>
                  <a:prstClr val="black"/>
                </a:solidFill>
                <a:latin typeface="Calibri"/>
              </a:rPr>
              <a:t>$(“</a:t>
            </a:r>
            <a:r>
              <a:rPr lang="en-US" altLang="en-US" sz="2400" b="1" dirty="0" err="1">
                <a:solidFill>
                  <a:prstClr val="black"/>
                </a:solidFill>
                <a:latin typeface="Calibri"/>
              </a:rPr>
              <a:t>elem</a:t>
            </a:r>
            <a:r>
              <a:rPr lang="en-US" altLang="en-US" sz="2400" b="1" dirty="0">
                <a:solidFill>
                  <a:prstClr val="black"/>
                </a:solidFill>
                <a:latin typeface="Calibri"/>
              </a:rPr>
              <a:t>”).after($e1[, $e2,…]) </a:t>
            </a: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		//$e1, $e2 will be added after $</a:t>
            </a:r>
            <a:r>
              <a:rPr lang="en-US" altLang="en-US" sz="2400" dirty="0" err="1">
                <a:solidFill>
                  <a:prstClr val="black"/>
                </a:solidFill>
                <a:latin typeface="Calibri"/>
              </a:rPr>
              <a:t>elem</a:t>
            </a:r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 under the same parent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Similar methods : </a:t>
            </a:r>
            <a:r>
              <a:rPr lang="en-US" altLang="en-US" sz="2400" dirty="0" err="1">
                <a:solidFill>
                  <a:prstClr val="black"/>
                </a:solidFill>
                <a:latin typeface="Calibri"/>
              </a:rPr>
              <a:t>insertAfter</a:t>
            </a:r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, before, </a:t>
            </a:r>
            <a:r>
              <a:rPr lang="en-US" altLang="en-US" sz="2400" dirty="0" err="1">
                <a:solidFill>
                  <a:prstClr val="black"/>
                </a:solidFill>
                <a:latin typeface="Calibri"/>
              </a:rPr>
              <a:t>insertBefore</a:t>
            </a:r>
            <a:endParaRPr lang="en-US" alt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4" descr="Jquery is Amazing! - Galitein Technolog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34" y="5624943"/>
            <a:ext cx="1969674" cy="1177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Attribute Methods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199" y="1775983"/>
            <a:ext cx="83127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Attribute Methods like </a:t>
            </a:r>
            <a:r>
              <a:rPr lang="en-US" altLang="en-US" sz="2400" dirty="0" err="1">
                <a:latin typeface="+mn-lt"/>
              </a:rPr>
              <a:t>css</a:t>
            </a:r>
            <a:r>
              <a:rPr lang="en-US" altLang="en-US" sz="2400" dirty="0">
                <a:latin typeface="+mn-lt"/>
              </a:rPr>
              <a:t>(), </a:t>
            </a:r>
            <a:r>
              <a:rPr lang="en-US" altLang="en-US" sz="2400" dirty="0" err="1">
                <a:latin typeface="+mn-lt"/>
              </a:rPr>
              <a:t>attr</a:t>
            </a:r>
            <a:r>
              <a:rPr lang="en-US" altLang="en-US" sz="2400" dirty="0">
                <a:latin typeface="+mn-lt"/>
              </a:rPr>
              <a:t>(), </a:t>
            </a:r>
            <a:r>
              <a:rPr lang="en-US" altLang="en-US" sz="2400" dirty="0" err="1">
                <a:latin typeface="+mn-lt"/>
              </a:rPr>
              <a:t>val</a:t>
            </a:r>
            <a:r>
              <a:rPr lang="en-US" altLang="en-US" sz="2400" dirty="0">
                <a:latin typeface="+mn-lt"/>
              </a:rPr>
              <a:t>(), html(), text() can be used for both setting and getting attributes 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Based on whether one or two arguments were passed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4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Example: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For Setting</a:t>
            </a: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		</a:t>
            </a:r>
            <a:r>
              <a:rPr lang="en-GB" altLang="en-US" sz="2400" dirty="0">
                <a:latin typeface="+mn-lt"/>
              </a:rPr>
              <a:t> $(“p:last”).</a:t>
            </a:r>
            <a:r>
              <a:rPr lang="en-GB" altLang="en-US" sz="2400" dirty="0" err="1">
                <a:latin typeface="+mn-lt"/>
              </a:rPr>
              <a:t>css</a:t>
            </a:r>
            <a:r>
              <a:rPr lang="en-GB" altLang="en-US" sz="2400" dirty="0">
                <a:latin typeface="+mn-lt"/>
              </a:rPr>
              <a:t>(“</a:t>
            </a:r>
            <a:r>
              <a:rPr lang="en-GB" altLang="en-US" sz="2400" dirty="0" err="1">
                <a:latin typeface="+mn-lt"/>
              </a:rPr>
              <a:t>color</a:t>
            </a:r>
            <a:r>
              <a:rPr lang="en-GB" altLang="en-US" sz="2400" dirty="0">
                <a:latin typeface="+mn-lt"/>
              </a:rPr>
              <a:t>”, “green”);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For Getting</a:t>
            </a: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		let </a:t>
            </a:r>
            <a:r>
              <a:rPr lang="en-US" altLang="en-US" sz="2400" dirty="0" err="1">
                <a:solidFill>
                  <a:prstClr val="black"/>
                </a:solidFill>
                <a:latin typeface="Calibri"/>
              </a:rPr>
              <a:t>pcolor</a:t>
            </a:r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 = </a:t>
            </a:r>
            <a:r>
              <a:rPr lang="en-GB" altLang="en-US" sz="2400" dirty="0">
                <a:solidFill>
                  <a:prstClr val="black"/>
                </a:solidFill>
                <a:latin typeface="Calibri"/>
              </a:rPr>
              <a:t> $(“p:last”).</a:t>
            </a:r>
            <a:r>
              <a:rPr lang="en-GB" altLang="en-US" sz="2400" dirty="0" err="1">
                <a:solidFill>
                  <a:prstClr val="black"/>
                </a:solidFill>
                <a:latin typeface="Calibri"/>
              </a:rPr>
              <a:t>css</a:t>
            </a:r>
            <a:r>
              <a:rPr lang="en-GB" altLang="en-US" sz="2400" dirty="0">
                <a:solidFill>
                  <a:prstClr val="black"/>
                </a:solidFill>
                <a:latin typeface="Calibri"/>
              </a:rPr>
              <a:t>(“</a:t>
            </a:r>
            <a:r>
              <a:rPr lang="en-GB" altLang="en-US" sz="2400" dirty="0" err="1">
                <a:solidFill>
                  <a:prstClr val="black"/>
                </a:solidFill>
                <a:latin typeface="Calibri"/>
              </a:rPr>
              <a:t>color</a:t>
            </a:r>
            <a:r>
              <a:rPr lang="en-GB" altLang="en-US" sz="2400" dirty="0">
                <a:solidFill>
                  <a:prstClr val="black"/>
                </a:solidFill>
                <a:latin typeface="Calibri"/>
              </a:rPr>
              <a:t>”)</a:t>
            </a:r>
            <a:endParaRPr lang="en-US" altLang="en-US" sz="2400" dirty="0">
              <a:solidFill>
                <a:prstClr val="black"/>
              </a:solidFill>
              <a:latin typeface="Calibri"/>
            </a:endParaRP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400" dirty="0">
              <a:latin typeface="+mn-lt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4" descr="Jquery is Amazing! - Galitein Technolog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34" y="5624943"/>
            <a:ext cx="1969674" cy="1177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654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Ramasubramanian Srinivasan</cp:lastModifiedBy>
  <cp:revision>148</cp:revision>
  <dcterms:created xsi:type="dcterms:W3CDTF">2020-06-03T14:19:11Z</dcterms:created>
  <dcterms:modified xsi:type="dcterms:W3CDTF">2021-09-21T08:52:14Z</dcterms:modified>
</cp:coreProperties>
</file>