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9" r:id="rId2"/>
    <p:sldId id="409" r:id="rId3"/>
    <p:sldId id="410" r:id="rId4"/>
    <p:sldId id="417" r:id="rId5"/>
    <p:sldId id="414" r:id="rId6"/>
    <p:sldId id="418" r:id="rId7"/>
    <p:sldId id="419" r:id="rId8"/>
    <p:sldId id="415" r:id="rId9"/>
    <p:sldId id="413" r:id="rId10"/>
    <p:sldId id="412" r:id="rId11"/>
    <p:sldId id="411" r:id="rId12"/>
    <p:sldId id="400" r:id="rId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9040F-C9EF-4070-840F-53C9C8E61983}" type="datetimeFigureOut">
              <a:rPr lang="en-IN"/>
              <a:pPr>
                <a:defRPr/>
              </a:pPr>
              <a:t>23-09-2021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3F90C-99F3-45B9-8584-9E68663DC7C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220FA-3068-4ACE-AC27-FCBD7569BE71}" type="datetimeFigureOut">
              <a:rPr lang="en-IN"/>
              <a:pPr>
                <a:defRPr/>
              </a:pPr>
              <a:t>23-09-2021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417A2-56C1-4B0E-BD4A-6A59DC735F5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B677B-DF13-4D53-9C32-7FABF25E2DB4}" type="datetimeFigureOut">
              <a:rPr lang="en-IN"/>
              <a:pPr>
                <a:defRPr/>
              </a:pPr>
              <a:t>23-09-2021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B8503-5990-4662-8F3C-721D621E844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7C49-12D4-46B1-A098-1AA686F44B25}" type="datetimeFigureOut">
              <a:rPr lang="en-IN"/>
              <a:pPr>
                <a:defRPr/>
              </a:pPr>
              <a:t>23-09-2021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47084-D8B5-4294-8225-F5812058427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E4CDE-93BE-48F4-BDC8-74A8178A6F42}" type="datetimeFigureOut">
              <a:rPr lang="en-IN"/>
              <a:pPr>
                <a:defRPr/>
              </a:pPr>
              <a:t>23-09-2021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0D941-A77A-4A09-BC59-A5CDB17AD5A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C1D85-0D53-45A9-AE8D-90D2DAAFFE32}" type="datetimeFigureOut">
              <a:rPr lang="en-IN"/>
              <a:pPr>
                <a:defRPr/>
              </a:pPr>
              <a:t>23-09-2021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92434-35DD-43A4-819E-AA32E372EDD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21939-1775-412E-9768-3AB443BAEB32}" type="datetimeFigureOut">
              <a:rPr lang="en-IN"/>
              <a:pPr>
                <a:defRPr/>
              </a:pPr>
              <a:t>23-09-2021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EEA7F-52D9-44FF-87D8-06A1D93DCA6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BAAA8-EFAD-460A-84FD-8A9B627D2653}" type="datetimeFigureOut">
              <a:rPr lang="en-IN"/>
              <a:pPr>
                <a:defRPr/>
              </a:pPr>
              <a:t>23-09-2021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D65CA-1B07-4C62-9EB5-8DB492B51A7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78ED7-D930-4259-8366-E3B4A7F2B3B9}" type="datetimeFigureOut">
              <a:rPr lang="en-IN"/>
              <a:pPr>
                <a:defRPr/>
              </a:pPr>
              <a:t>23-09-2021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C2445-B2AA-478F-ACB7-99674F38534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D8D24-FC74-40F2-8F97-16395EA0E9EE}" type="datetimeFigureOut">
              <a:rPr lang="en-IN"/>
              <a:pPr>
                <a:defRPr/>
              </a:pPr>
              <a:t>23-09-2021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6EA0F-E3DC-4B7D-8085-751A2E3E409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15CFC-B6F1-42ED-A148-A37AD68248C0}" type="datetimeFigureOut">
              <a:rPr lang="en-IN"/>
              <a:pPr>
                <a:defRPr/>
              </a:pPr>
              <a:t>23-09-2021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760C0-779F-4A01-A8DB-5CEFDD6757C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A8EBA73-84C3-4682-8F30-5687945AA9D8}" type="datetimeFigureOut">
              <a:rPr lang="en-IN"/>
              <a:pPr>
                <a:defRPr/>
              </a:pPr>
              <a:t>23-09-2021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5B7D9A1-6637-4FBD-B214-1D569A210FC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WEB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6994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</a:rPr>
              <a:t>jQuery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– Callback and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		 Promises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Vinay</a:t>
            </a:r>
            <a:r>
              <a:rPr lang="en-US" sz="2400" b="1" dirty="0"/>
              <a:t> Joshi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3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Example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jQuery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 – Promises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199" y="1775983"/>
            <a:ext cx="86313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dirty="0" err="1">
                <a:latin typeface="+mn-lt"/>
              </a:rPr>
              <a:t>var</a:t>
            </a:r>
            <a:r>
              <a:rPr lang="en-GB" dirty="0">
                <a:latin typeface="+mn-lt"/>
              </a:rPr>
              <a:t> weather;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dirty="0">
                <a:latin typeface="+mn-lt"/>
              </a:rPr>
              <a:t>const date = new Promise(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dirty="0">
                <a:latin typeface="+mn-lt"/>
              </a:rPr>
              <a:t>	function(resolve, reject) { 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+mn-lt"/>
              </a:rPr>
              <a:t>		</a:t>
            </a:r>
            <a:r>
              <a:rPr lang="en-GB" b="1" dirty="0"/>
              <a:t>weather = true; //usually a API call</a:t>
            </a:r>
            <a:endParaRPr lang="en-GB" b="1" dirty="0">
              <a:latin typeface="+mn-lt"/>
            </a:endParaRP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dirty="0">
                <a:latin typeface="+mn-lt"/>
              </a:rPr>
              <a:t>		if (weather) { 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dirty="0">
                <a:latin typeface="+mn-lt"/>
              </a:rPr>
              <a:t>			const </a:t>
            </a:r>
            <a:r>
              <a:rPr lang="en-GB" dirty="0" err="1">
                <a:latin typeface="+mn-lt"/>
              </a:rPr>
              <a:t>dateDetails</a:t>
            </a:r>
            <a:r>
              <a:rPr lang="en-GB" dirty="0">
                <a:latin typeface="+mn-lt"/>
              </a:rPr>
              <a:t> = { 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dirty="0">
                <a:latin typeface="+mn-lt"/>
              </a:rPr>
              <a:t>				name: '</a:t>
            </a:r>
            <a:r>
              <a:rPr lang="en-GB" dirty="0" err="1">
                <a:latin typeface="+mn-lt"/>
              </a:rPr>
              <a:t>Cubana</a:t>
            </a:r>
            <a:r>
              <a:rPr lang="en-GB" dirty="0">
                <a:latin typeface="+mn-lt"/>
              </a:rPr>
              <a:t> Restaurant', 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dirty="0">
                <a:latin typeface="+mn-lt"/>
              </a:rPr>
              <a:t>				location: '55th Street', 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dirty="0">
                <a:latin typeface="+mn-lt"/>
              </a:rPr>
              <a:t>				table: 5 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dirty="0">
                <a:latin typeface="+mn-lt"/>
              </a:rPr>
              <a:t>			}; 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dirty="0">
                <a:latin typeface="+mn-lt"/>
              </a:rPr>
              <a:t>			</a:t>
            </a:r>
            <a:r>
              <a:rPr lang="en-GB" b="1" dirty="0">
                <a:latin typeface="+mn-lt"/>
              </a:rPr>
              <a:t>resolve</a:t>
            </a:r>
            <a:r>
              <a:rPr lang="en-GB" dirty="0">
                <a:latin typeface="+mn-lt"/>
              </a:rPr>
              <a:t>(</a:t>
            </a:r>
            <a:r>
              <a:rPr lang="en-GB" dirty="0" err="1">
                <a:latin typeface="+mn-lt"/>
              </a:rPr>
              <a:t>dateDetails</a:t>
            </a:r>
            <a:r>
              <a:rPr lang="en-GB" dirty="0">
                <a:latin typeface="+mn-lt"/>
              </a:rPr>
              <a:t>) 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dirty="0">
                <a:latin typeface="+mn-lt"/>
              </a:rPr>
              <a:t>		} else { 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dirty="0">
                <a:latin typeface="+mn-lt"/>
              </a:rPr>
              <a:t>			</a:t>
            </a:r>
            <a:r>
              <a:rPr lang="en-GB" b="1" dirty="0">
                <a:latin typeface="+mn-lt"/>
              </a:rPr>
              <a:t>reject</a:t>
            </a:r>
            <a:r>
              <a:rPr lang="en-GB" dirty="0">
                <a:latin typeface="+mn-lt"/>
              </a:rPr>
              <a:t>(new Error('Bad weather')) 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dirty="0">
                <a:latin typeface="+mn-lt"/>
              </a:rPr>
              <a:t>		}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dirty="0">
                <a:latin typeface="+mn-lt"/>
              </a:rPr>
              <a:t>	 }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dirty="0">
                <a:latin typeface="+mn-lt"/>
              </a:rPr>
              <a:t>);</a:t>
            </a:r>
            <a:endParaRPr lang="en-GB" altLang="en-US" dirty="0">
              <a:latin typeface="+mn-lt"/>
            </a:endParaRPr>
          </a:p>
        </p:txBody>
      </p:sp>
      <p:sp>
        <p:nvSpPr>
          <p:cNvPr id="8194" name="AutoShape 2" descr="Jquery is Amazing! - Galitein Technologies"/>
          <p:cNvSpPr>
            <a:spLocks noChangeAspect="1" noChangeArrowheads="1"/>
          </p:cNvSpPr>
          <p:nvPr/>
        </p:nvSpPr>
        <p:spPr bwMode="auto">
          <a:xfrm>
            <a:off x="155575" y="-509588"/>
            <a:ext cx="1800225" cy="1076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957454" y="1775983"/>
            <a:ext cx="44334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dirty="0">
                <a:latin typeface="+mn-lt"/>
              </a:rPr>
              <a:t>date 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dirty="0">
                <a:latin typeface="+mn-lt"/>
              </a:rPr>
              <a:t>.then(function(done) { 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dirty="0">
                <a:latin typeface="+mn-lt"/>
              </a:rPr>
              <a:t>	console.log('We are going on a date!') 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dirty="0">
                <a:latin typeface="+mn-lt"/>
              </a:rPr>
              <a:t>	console.log(done) 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dirty="0">
                <a:latin typeface="+mn-lt"/>
              </a:rPr>
              <a:t>	}) 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dirty="0">
                <a:latin typeface="+mn-lt"/>
              </a:rPr>
              <a:t>.catch(function(error) { 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dirty="0">
                <a:latin typeface="+mn-lt"/>
              </a:rPr>
              <a:t>	console.log(</a:t>
            </a:r>
            <a:r>
              <a:rPr lang="en-GB" dirty="0" err="1">
                <a:latin typeface="+mn-lt"/>
              </a:rPr>
              <a:t>error.message</a:t>
            </a:r>
            <a:r>
              <a:rPr lang="en-GB" dirty="0">
                <a:latin typeface="+mn-lt"/>
              </a:rPr>
              <a:t>) </a:t>
            </a:r>
          </a:p>
          <a:p>
            <a:pPr marL="346075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dirty="0">
                <a:latin typeface="+mn-lt"/>
              </a:rPr>
              <a:t>	})</a:t>
            </a:r>
            <a:endParaRPr lang="en-GB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Comparison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jQuery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 – Callback and Promises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199" y="1775983"/>
            <a:ext cx="83127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latin typeface="+mn-lt"/>
              </a:rPr>
              <a:t>Callbacks and Promises  are not the same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latin typeface="+mn-lt"/>
              </a:rPr>
              <a:t>Callbacks are function passed to another function as a reference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latin typeface="+mn-lt"/>
              </a:rPr>
              <a:t>Chaining of Callbacks can be clumsy and lead to </a:t>
            </a:r>
            <a:r>
              <a:rPr lang="en-US" altLang="en-US" sz="2400" b="1" dirty="0">
                <a:latin typeface="+mn-lt"/>
              </a:rPr>
              <a:t>Callback Hell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sz="2400" dirty="0">
              <a:latin typeface="+mn-lt"/>
            </a:endParaRP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latin typeface="+mn-lt"/>
              </a:rPr>
              <a:t>Promises use Callbacks and more elegant than Callbacks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latin typeface="+mn-lt"/>
              </a:rPr>
              <a:t>Chaining of Promises is supported</a:t>
            </a:r>
            <a:endParaRPr lang="en-GB" altLang="en-US" sz="2200" dirty="0">
              <a:latin typeface="+mn-lt"/>
            </a:endParaRPr>
          </a:p>
        </p:txBody>
      </p:sp>
      <p:sp>
        <p:nvSpPr>
          <p:cNvPr id="8194" name="AutoShape 2" descr="Jquery is Amazing! - Galitein Technologies"/>
          <p:cNvSpPr>
            <a:spLocks noChangeAspect="1" noChangeArrowheads="1"/>
          </p:cNvSpPr>
          <p:nvPr/>
        </p:nvSpPr>
        <p:spPr bwMode="auto">
          <a:xfrm>
            <a:off x="155575" y="-509588"/>
            <a:ext cx="1800225" cy="1076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vinayj@pes.edu</a:t>
            </a:r>
            <a:endParaRPr lang="en-IN" sz="2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+91 80 2672 6622</a:t>
            </a:r>
            <a:endParaRPr lang="en-IN" sz="2400" dirty="0"/>
          </a:p>
        </p:txBody>
      </p: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Vinay</a:t>
            </a:r>
            <a:r>
              <a:rPr lang="en-US" sz="2400" b="1" dirty="0"/>
              <a:t> Joshi</a:t>
            </a:r>
            <a:endParaRPr lang="en-IN" sz="24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Department of Computer Science and Engineering</a:t>
            </a:r>
            <a:endParaRPr lang="en-IN" sz="2200" dirty="0"/>
          </a:p>
        </p:txBody>
      </p:sp>
      <p:grpSp>
        <p:nvGrpSpPr>
          <p:cNvPr id="2" name="Group 30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666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Introduction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jQuery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 – Callbacks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199" y="1775983"/>
            <a:ext cx="83127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solidFill>
                  <a:prstClr val="black"/>
                </a:solidFill>
                <a:latin typeface="+mn-lt"/>
              </a:rPr>
              <a:t>As seen in </a:t>
            </a:r>
            <a:r>
              <a:rPr lang="en-US" altLang="en-US" sz="2400" dirty="0" err="1">
                <a:solidFill>
                  <a:prstClr val="black"/>
                </a:solidFill>
                <a:latin typeface="+mn-lt"/>
              </a:rPr>
              <a:t>setInterval</a:t>
            </a:r>
            <a:r>
              <a:rPr lang="en-US" altLang="en-US" sz="2400" dirty="0">
                <a:solidFill>
                  <a:prstClr val="black"/>
                </a:solidFill>
                <a:latin typeface="+mn-lt"/>
              </a:rPr>
              <a:t>, </a:t>
            </a:r>
            <a:r>
              <a:rPr lang="en-US" altLang="en-US" sz="2400" dirty="0" err="1">
                <a:solidFill>
                  <a:prstClr val="black"/>
                </a:solidFill>
                <a:latin typeface="+mn-lt"/>
              </a:rPr>
              <a:t>setTimeout</a:t>
            </a:r>
            <a:r>
              <a:rPr lang="en-US" altLang="en-US" sz="2400" dirty="0">
                <a:solidFill>
                  <a:prstClr val="black"/>
                </a:solidFill>
                <a:latin typeface="+mn-lt"/>
              </a:rPr>
              <a:t> and </a:t>
            </a:r>
            <a:r>
              <a:rPr lang="en-US" altLang="en-US" sz="2400" dirty="0" err="1">
                <a:solidFill>
                  <a:prstClr val="black"/>
                </a:solidFill>
                <a:latin typeface="+mn-lt"/>
              </a:rPr>
              <a:t>addEventListener</a:t>
            </a:r>
            <a:r>
              <a:rPr lang="en-US" altLang="en-US" sz="2400" dirty="0">
                <a:solidFill>
                  <a:prstClr val="black"/>
                </a:solidFill>
                <a:latin typeface="+mn-lt"/>
              </a:rPr>
              <a:t>, a function accepts a function reference as an argument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solidFill>
                  <a:prstClr val="black"/>
                </a:solidFill>
                <a:latin typeface="+mn-lt"/>
              </a:rPr>
              <a:t>They will be called asynchronously based on timer or other events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altLang="en-US" sz="2400" dirty="0">
                <a:solidFill>
                  <a:prstClr val="black"/>
                </a:solidFill>
                <a:latin typeface="+mn-lt"/>
              </a:rPr>
              <a:t>These function references are called </a:t>
            </a:r>
            <a:r>
              <a:rPr lang="en-US" altLang="en-US" sz="2400" b="1" dirty="0">
                <a:solidFill>
                  <a:prstClr val="black"/>
                </a:solidFill>
                <a:latin typeface="+mn-lt"/>
              </a:rPr>
              <a:t>Callback functions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sz="2400" b="1" dirty="0">
              <a:solidFill>
                <a:prstClr val="black"/>
              </a:solidFill>
              <a:latin typeface="+mn-lt"/>
            </a:endParaRPr>
          </a:p>
          <a:p>
            <a:pPr marL="346075" lvl="1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IN" sz="2400" dirty="0">
                <a:latin typeface="Calibri" pitchFamily="34" charset="0"/>
              </a:rPr>
              <a:t>Example:</a:t>
            </a:r>
          </a:p>
          <a:p>
            <a:pPr marL="346075" lvl="1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IN" sz="2400" dirty="0">
                <a:latin typeface="Calibri" pitchFamily="34" charset="0"/>
              </a:rPr>
              <a:t>	</a:t>
            </a:r>
            <a:r>
              <a:rPr lang="en-IN" sz="2400" dirty="0" err="1">
                <a:latin typeface="Calibri" pitchFamily="34" charset="0"/>
              </a:rPr>
              <a:t>div.addEventListener</a:t>
            </a:r>
            <a:r>
              <a:rPr lang="en-IN" sz="2400" dirty="0">
                <a:latin typeface="Calibri" pitchFamily="34" charset="0"/>
              </a:rPr>
              <a:t>(“</a:t>
            </a:r>
            <a:r>
              <a:rPr lang="en-IN" sz="2400" dirty="0" err="1">
                <a:latin typeface="Calibri" pitchFamily="34" charset="0"/>
              </a:rPr>
              <a:t>keypress</a:t>
            </a:r>
            <a:r>
              <a:rPr lang="en-IN" sz="2400" dirty="0">
                <a:latin typeface="Calibri" pitchFamily="34" charset="0"/>
              </a:rPr>
              <a:t>”, function(){ … });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sz="2400" b="1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8194" name="AutoShape 2" descr="Jquery is Amazing! - Galitein Technologies"/>
          <p:cNvSpPr>
            <a:spLocks noChangeAspect="1" noChangeArrowheads="1"/>
          </p:cNvSpPr>
          <p:nvPr/>
        </p:nvSpPr>
        <p:spPr bwMode="auto">
          <a:xfrm>
            <a:off x="155575" y="-509588"/>
            <a:ext cx="1800225" cy="1076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Introduction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jQuery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 – Promises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3700" y="1487059"/>
            <a:ext cx="8631383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200" b="1" dirty="0" err="1">
                <a:latin typeface="+mn-lt"/>
              </a:rPr>
              <a:t>Callback</a:t>
            </a:r>
            <a:r>
              <a:rPr lang="en-GB" altLang="en-US" sz="2200" b="1" dirty="0">
                <a:latin typeface="+mn-lt"/>
              </a:rPr>
              <a:t> Hell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 sz="2200" dirty="0">
              <a:latin typeface="+mn-lt"/>
            </a:endParaRP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 sz="2200" dirty="0">
              <a:latin typeface="+mn-lt"/>
            </a:endParaRP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 sz="2200" dirty="0">
              <a:latin typeface="+mn-lt"/>
            </a:endParaRP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 sz="2200" dirty="0">
              <a:latin typeface="+mn-lt"/>
            </a:endParaRP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 sz="2200" dirty="0">
              <a:latin typeface="+mn-lt"/>
            </a:endParaRP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 sz="2200" dirty="0">
              <a:latin typeface="+mn-lt"/>
            </a:endParaRP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 sz="2200" dirty="0">
              <a:latin typeface="+mn-lt"/>
            </a:endParaRP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 sz="2200" dirty="0">
              <a:latin typeface="+mn-lt"/>
            </a:endParaRP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 sz="2200" dirty="0">
              <a:latin typeface="+mn-lt"/>
            </a:endParaRP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Difficulties to read and maintain. 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>
                <a:solidFill>
                  <a:srgbClr val="292929"/>
                </a:solidFill>
                <a:latin typeface="charter"/>
              </a:rPr>
              <a:t>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f there is an error in one function, all the other functions would also get affected, making error handling more complicated.</a:t>
            </a:r>
            <a:endParaRPr lang="en-GB" altLang="en-US" sz="2200" dirty="0">
              <a:latin typeface="+mn-lt"/>
            </a:endParaRPr>
          </a:p>
        </p:txBody>
      </p:sp>
      <p:sp>
        <p:nvSpPr>
          <p:cNvPr id="8194" name="AutoShape 2" descr="Jquery is Amazing! - Galitein Technologies"/>
          <p:cNvSpPr>
            <a:spLocks noChangeAspect="1" noChangeArrowheads="1"/>
          </p:cNvSpPr>
          <p:nvPr/>
        </p:nvSpPr>
        <p:spPr bwMode="auto">
          <a:xfrm>
            <a:off x="155575" y="-509588"/>
            <a:ext cx="1800225" cy="1076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BE425-3C7A-4FE8-9878-5B20FBD6A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2517531"/>
            <a:ext cx="6315075" cy="213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819ED3-4E75-4D73-8B6A-75D2903C1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343" y="2533405"/>
            <a:ext cx="5294170" cy="22887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Introduction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jQuery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 – Promises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3700" y="1487059"/>
            <a:ext cx="863138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 Promise a Result!“</a:t>
            </a:r>
          </a:p>
          <a:p>
            <a:pPr algn="ctr"/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ctr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"Producing code" is code that can take some time</a:t>
            </a:r>
          </a:p>
          <a:p>
            <a:pPr algn="ctr"/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ctr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"Consuming code" is code that must wait for the result</a:t>
            </a:r>
          </a:p>
          <a:p>
            <a:pPr algn="ctr"/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ctr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Promise is a JavaScript object that links producing code and consuming code</a:t>
            </a:r>
          </a:p>
          <a:p>
            <a:pPr algn="ctr"/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ctr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JavaScript Promise object contains both the producing code and calls to the consuming code:</a:t>
            </a:r>
          </a:p>
        </p:txBody>
      </p:sp>
      <p:sp>
        <p:nvSpPr>
          <p:cNvPr id="8194" name="AutoShape 2" descr="Jquery is Amazing! - Galitein Technologies"/>
          <p:cNvSpPr>
            <a:spLocks noChangeAspect="1" noChangeArrowheads="1"/>
          </p:cNvSpPr>
          <p:nvPr/>
        </p:nvSpPr>
        <p:spPr bwMode="auto">
          <a:xfrm>
            <a:off x="155575" y="-509588"/>
            <a:ext cx="1800225" cy="1076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16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Introduction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jQuery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 – Promises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3700" y="1487059"/>
            <a:ext cx="86313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 Promise is a JavaScript object with a value that may not be available at the moment when the code line executes.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sz="2400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These values are resolved at some point in the future.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It allows you to write asynchronous code more synchronously. 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sz="2400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  <p:sp>
        <p:nvSpPr>
          <p:cNvPr id="8194" name="AutoShape 2" descr="Jquery is Amazing! - Galitein Technologies"/>
          <p:cNvSpPr>
            <a:spLocks noChangeAspect="1" noChangeArrowheads="1"/>
          </p:cNvSpPr>
          <p:nvPr/>
        </p:nvSpPr>
        <p:spPr bwMode="auto">
          <a:xfrm>
            <a:off x="155575" y="-509588"/>
            <a:ext cx="1800225" cy="1076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77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Introduction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jQuery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 – Promises</a:t>
            </a:r>
          </a:p>
        </p:txBody>
      </p:sp>
      <p:sp>
        <p:nvSpPr>
          <p:cNvPr id="8194" name="AutoShape 2" descr="Jquery is Amazing! - Galitein Technologies"/>
          <p:cNvSpPr>
            <a:spLocks noChangeAspect="1" noChangeArrowheads="1"/>
          </p:cNvSpPr>
          <p:nvPr/>
        </p:nvSpPr>
        <p:spPr bwMode="auto">
          <a:xfrm>
            <a:off x="155575" y="-509588"/>
            <a:ext cx="1800225" cy="1076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3CD640-7008-4799-8BDA-5C7EEB312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912082"/>
            <a:ext cx="74866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6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Introduction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jQuery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 – Promises</a:t>
            </a:r>
          </a:p>
        </p:txBody>
      </p:sp>
      <p:sp>
        <p:nvSpPr>
          <p:cNvPr id="8194" name="AutoShape 2" descr="Jquery is Amazing! - Galitein Technologies"/>
          <p:cNvSpPr>
            <a:spLocks noChangeAspect="1" noChangeArrowheads="1"/>
          </p:cNvSpPr>
          <p:nvPr/>
        </p:nvSpPr>
        <p:spPr bwMode="auto">
          <a:xfrm>
            <a:off x="155575" y="-509588"/>
            <a:ext cx="1800225" cy="1076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730E97-D415-4E06-B243-61A5588E6769}"/>
              </a:ext>
            </a:extLst>
          </p:cNvPr>
          <p:cNvSpPr txBox="1"/>
          <p:nvPr/>
        </p:nvSpPr>
        <p:spPr>
          <a:xfrm>
            <a:off x="598487" y="1645414"/>
            <a:ext cx="817959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A </a:t>
            </a:r>
            <a:r>
              <a:rPr lang="en-US" sz="2400" b="1" dirty="0">
                <a:solidFill>
                  <a:srgbClr val="000000"/>
                </a:solidFill>
                <a:latin typeface="+mn-lt"/>
              </a:rPr>
              <a:t>Promise Object Properties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 JavaScript Promise object can be: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Pending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Fulfilled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Rejected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The Promise object supports two properties: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+mn-lt"/>
              </a:rPr>
              <a:t>state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 and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+mn-lt"/>
              </a:rPr>
              <a:t>result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While a Promise object is "pending" (working), the result is undefined.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When a Promise object is "fulfilled", the result is a value.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When a Promise object is "rejected", the result is an error object.</a:t>
            </a:r>
          </a:p>
        </p:txBody>
      </p:sp>
    </p:spTree>
    <p:extLst>
      <p:ext uri="{BB962C8B-B14F-4D97-AF65-F5344CB8AC3E}">
        <p14:creationId xmlns:p14="http://schemas.microsoft.com/office/powerpoint/2010/main" val="295191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Introduction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jQuery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 – Promises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7519194" y="1626444"/>
            <a:ext cx="35179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The promise constructor takes one argument where we need to pass a callback function.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>
                <a:solidFill>
                  <a:srgbClr val="292929"/>
                </a:solidFill>
                <a:latin typeface="charter"/>
              </a:rPr>
              <a:t>The callback function takes arguments, resolve() and reject()</a:t>
            </a:r>
            <a:endParaRPr lang="en-US" sz="2400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 sz="2200" dirty="0">
              <a:latin typeface="+mn-lt"/>
            </a:endParaRPr>
          </a:p>
        </p:txBody>
      </p:sp>
      <p:sp>
        <p:nvSpPr>
          <p:cNvPr id="8194" name="AutoShape 2" descr="Jquery is Amazing! - Galitein Technologies"/>
          <p:cNvSpPr>
            <a:spLocks noChangeAspect="1" noChangeArrowheads="1"/>
          </p:cNvSpPr>
          <p:nvPr/>
        </p:nvSpPr>
        <p:spPr bwMode="auto">
          <a:xfrm>
            <a:off x="155575" y="-509588"/>
            <a:ext cx="1800225" cy="1076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78DB5F-E8A3-43CB-BDAE-991EA25D1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1514475"/>
            <a:ext cx="7072313" cy="447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5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52463"/>
            <a:ext cx="79994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Introduction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jQuery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 – Promises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199" y="1775983"/>
            <a:ext cx="863138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200" dirty="0">
                <a:latin typeface="+mn-lt"/>
              </a:rPr>
              <a:t>A promise is used to handle the asynchronous result of an operation.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200" dirty="0">
                <a:latin typeface="+mn-lt"/>
              </a:rPr>
              <a:t>With Promises, we can defer execution of a code block until an </a:t>
            </a:r>
            <a:r>
              <a:rPr lang="en-GB" altLang="en-US" sz="2200" dirty="0" err="1">
                <a:latin typeface="+mn-lt"/>
              </a:rPr>
              <a:t>async</a:t>
            </a:r>
            <a:r>
              <a:rPr lang="en-GB" altLang="en-US" sz="2200" dirty="0">
                <a:latin typeface="+mn-lt"/>
              </a:rPr>
              <a:t> request is completed.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200" dirty="0">
                <a:latin typeface="+mn-lt"/>
              </a:rPr>
              <a:t>The Promise object is created using the new keyword and contains the promise; this is an executor function which has a </a:t>
            </a:r>
            <a:r>
              <a:rPr lang="en-GB" altLang="en-US" sz="2200" b="1" dirty="0">
                <a:latin typeface="+mn-lt"/>
              </a:rPr>
              <a:t>resolve</a:t>
            </a:r>
            <a:r>
              <a:rPr lang="en-GB" altLang="en-US" sz="2200" dirty="0">
                <a:latin typeface="+mn-lt"/>
              </a:rPr>
              <a:t> and a </a:t>
            </a:r>
            <a:r>
              <a:rPr lang="en-GB" altLang="en-US" sz="2200" b="1" dirty="0">
                <a:latin typeface="+mn-lt"/>
              </a:rPr>
              <a:t>reject</a:t>
            </a:r>
            <a:r>
              <a:rPr lang="en-GB" altLang="en-US" sz="2200" dirty="0">
                <a:latin typeface="+mn-lt"/>
              </a:rPr>
              <a:t> </a:t>
            </a:r>
            <a:r>
              <a:rPr lang="en-GB" altLang="en-US" sz="2200" dirty="0" err="1">
                <a:latin typeface="+mn-lt"/>
              </a:rPr>
              <a:t>callback</a:t>
            </a:r>
            <a:endParaRPr lang="en-GB" altLang="en-US" sz="2200" dirty="0">
              <a:latin typeface="+mn-lt"/>
            </a:endParaRP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200" dirty="0">
                <a:latin typeface="+mn-lt"/>
              </a:rPr>
              <a:t>Essentially, a promise is a returned object to which you attach </a:t>
            </a:r>
            <a:r>
              <a:rPr lang="en-GB" altLang="en-US" sz="2200" dirty="0" err="1">
                <a:latin typeface="+mn-lt"/>
              </a:rPr>
              <a:t>callbacks</a:t>
            </a:r>
            <a:r>
              <a:rPr lang="en-GB" altLang="en-US" sz="2200" dirty="0">
                <a:latin typeface="+mn-lt"/>
              </a:rPr>
              <a:t>, instead of passing </a:t>
            </a:r>
            <a:r>
              <a:rPr lang="en-GB" altLang="en-US" sz="2200" dirty="0" err="1">
                <a:latin typeface="+mn-lt"/>
              </a:rPr>
              <a:t>callbacks</a:t>
            </a:r>
            <a:r>
              <a:rPr lang="en-GB" altLang="en-US" sz="2200" dirty="0">
                <a:latin typeface="+mn-lt"/>
              </a:rPr>
              <a:t> into a function.</a:t>
            </a:r>
          </a:p>
          <a:p>
            <a:pPr marL="346075" indent="-346075">
              <a:buFontTx/>
              <a:buChar char="-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altLang="en-US" sz="2200" dirty="0">
              <a:latin typeface="+mn-lt"/>
            </a:endParaRPr>
          </a:p>
          <a:p>
            <a:pPr marL="803275" lvl="1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200" dirty="0">
                <a:latin typeface="+mn-lt"/>
              </a:rPr>
              <a:t>const promise = new Promise(function(resolve, reject) { </a:t>
            </a:r>
          </a:p>
          <a:p>
            <a:pPr marL="803275" lvl="1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200" dirty="0">
                <a:latin typeface="+mn-lt"/>
              </a:rPr>
              <a:t>	// promise description </a:t>
            </a:r>
          </a:p>
          <a:p>
            <a:pPr marL="803275" lvl="1" indent="-346075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2200" dirty="0">
                <a:latin typeface="+mn-lt"/>
              </a:rPr>
              <a:t>});</a:t>
            </a:r>
          </a:p>
        </p:txBody>
      </p:sp>
      <p:sp>
        <p:nvSpPr>
          <p:cNvPr id="8194" name="AutoShape 2" descr="Jquery is Amazing! - Galitein Technologies"/>
          <p:cNvSpPr>
            <a:spLocks noChangeAspect="1" noChangeArrowheads="1"/>
          </p:cNvSpPr>
          <p:nvPr/>
        </p:nvSpPr>
        <p:spPr bwMode="auto">
          <a:xfrm>
            <a:off x="155575" y="-509588"/>
            <a:ext cx="1800225" cy="1076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40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5717</TotalTime>
  <Words>650</Words>
  <Application>Microsoft Office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charter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Ramasubramanian Srinivasan</cp:lastModifiedBy>
  <cp:revision>166</cp:revision>
  <dcterms:created xsi:type="dcterms:W3CDTF">2020-06-03T14:19:11Z</dcterms:created>
  <dcterms:modified xsi:type="dcterms:W3CDTF">2021-09-23T06:32:03Z</dcterms:modified>
</cp:coreProperties>
</file>