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mXMGI2najl8CPpfEdm7kaofMC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1C43F4-1D0E-44AA-B5BD-DA82B01828B8}">
  <a:tblStyle styleId="{EB1C43F4-1D0E-44AA-B5BD-DA82B01828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API/Event/stopPropag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 sz="3600" b="1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 sz="3600" b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Vinay Joshi &amp; Prof </a:t>
            </a: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Jeny Jijo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9" name="Google Shape;8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722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430213" y="1587500"/>
            <a:ext cx="9218612" cy="507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an event occurs in an element inside another element, and both elements have registered a handle for that event. 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calling all the listeners for the given event type, attached to the nodes on the branch.</a:t>
            </a:r>
            <a:endParaRPr b="1" i="1"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listener will be called with an event object that gathers information relevant to the event.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listeners can be registered on a node for the same event type.</a:t>
            </a:r>
            <a:endParaRPr dirty="0"/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propagation reaches one such node, listeners are invoked in the order of their registration.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Delegation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Propagation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51 Drag Drop Examples with ReactJ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44" y="1585926"/>
            <a:ext cx="4689475" cy="4655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 descr="Angular Material Menu: mat Menu example | Angular Wik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1030" y="1744229"/>
            <a:ext cx="4788065" cy="273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4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/>
          <p:nvPr/>
        </p:nvSpPr>
        <p:spPr>
          <a:xfrm>
            <a:off x="393700" y="321688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8275" y="1492250"/>
            <a:ext cx="9428163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phases in which an event can propagate to handlers defined in parent elements: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Capturing phase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phase</a:t>
            </a:r>
            <a:endParaRPr dirty="0"/>
          </a:p>
          <a:p>
            <a:pPr marL="803275" marR="0" lvl="2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 phase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638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-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638" marR="0" lvl="0" indent="-40163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elem.addEventListener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(“event”, </a:t>
            </a:r>
            <a:r>
              <a:rPr lang="en-IN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func_ref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>
              <a:solidFill>
                <a:srgbClr val="FF0000"/>
              </a:solidFill>
            </a:endParaRPr>
          </a:p>
          <a:p>
            <a:pPr marL="803275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= true :=&gt; Handler registered for Capturing phase</a:t>
            </a:r>
            <a:endParaRPr dirty="0"/>
          </a:p>
          <a:p>
            <a:pPr marL="803275" marR="0" lvl="0" indent="-40163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 = false:=&gt; Handler registered for Bubbling phase (default)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Event Capturing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/>
          </a:p>
        </p:txBody>
      </p:sp>
      <p:pic>
        <p:nvPicPr>
          <p:cNvPr id="132" name="Google Shape;132;p5" descr="1 3qdVfB_Oc8PeJoslXNHZCQ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529" y="1487635"/>
            <a:ext cx="7854055" cy="511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371475" y="609600"/>
            <a:ext cx="7999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Event Capturing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5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Flow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31CE2-AFEF-0FF2-17CF-A9D2BDB451A6}"/>
              </a:ext>
            </a:extLst>
          </p:cNvPr>
          <p:cNvSpPr txBox="1"/>
          <p:nvPr/>
        </p:nvSpPr>
        <p:spPr>
          <a:xfrm>
            <a:off x="492369" y="1428750"/>
            <a:ext cx="8918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eventPhase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property returns a number that indicates which phase of the event flow is currently being evaluated.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number is represented by 4 constants: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E4907E-25DE-85F7-4737-5081E8FCD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12014"/>
              </p:ext>
            </p:extLst>
          </p:nvPr>
        </p:nvGraphicFramePr>
        <p:xfrm>
          <a:off x="492369" y="3429000"/>
          <a:ext cx="8918917" cy="2560320"/>
        </p:xfrm>
        <a:graphic>
          <a:graphicData uri="http://schemas.openxmlformats.org/drawingml/2006/table">
            <a:tbl>
              <a:tblPr firstRow="1" bandRow="1">
                <a:tableStyleId>{EB1C43F4-1D0E-44AA-B5BD-DA82B01828B8}</a:tableStyleId>
              </a:tblPr>
              <a:tblGrid>
                <a:gridCol w="811278">
                  <a:extLst>
                    <a:ext uri="{9D8B030D-6E8A-4147-A177-3AD203B41FA5}">
                      <a16:colId xmlns:a16="http://schemas.microsoft.com/office/drawing/2014/main" val="4213004014"/>
                    </a:ext>
                  </a:extLst>
                </a:gridCol>
                <a:gridCol w="2860390">
                  <a:extLst>
                    <a:ext uri="{9D8B030D-6E8A-4147-A177-3AD203B41FA5}">
                      <a16:colId xmlns:a16="http://schemas.microsoft.com/office/drawing/2014/main" val="3750606905"/>
                    </a:ext>
                  </a:extLst>
                </a:gridCol>
                <a:gridCol w="5247249">
                  <a:extLst>
                    <a:ext uri="{9D8B030D-6E8A-4147-A177-3AD203B41FA5}">
                      <a16:colId xmlns:a16="http://schemas.microsoft.com/office/drawing/2014/main" val="3914193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4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capturing phase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AT_TARGET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target phase, i.e. it is being evaluated at the event target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2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BUBBLING_PHASE </a:t>
                      </a:r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event flow is in bubbling phase</a:t>
                      </a:r>
                    </a:p>
                    <a:p>
                      <a:endParaRPr lang="en-IN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2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393700" y="368300"/>
            <a:ext cx="74961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Event Handling</a:t>
            </a:r>
            <a:endParaRPr sz="24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-7938" y="1316038"/>
            <a:ext cx="8299451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58" name="Google Shape;158;p8"/>
          <p:cNvGraphicFramePr/>
          <p:nvPr/>
        </p:nvGraphicFramePr>
        <p:xfrm>
          <a:off x="374079" y="2342885"/>
          <a:ext cx="9005475" cy="3863340"/>
        </p:xfrm>
        <a:graphic>
          <a:graphicData uri="http://schemas.openxmlformats.org/drawingml/2006/table">
            <a:tbl>
              <a:tblPr firstRow="1" bandRow="1">
                <a:noFill/>
                <a:tableStyleId>{EB1C43F4-1D0E-44AA-B5BD-DA82B01828B8}</a:tableStyleId>
              </a:tblPr>
              <a:tblGrid>
                <a:gridCol w="19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Property/ Method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IE5-8 Equivalent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cancelBubble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 historical alias to </a:t>
                      </a:r>
                      <a:r>
                        <a:rPr lang="en-IN" sz="20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stopPropagation()</a:t>
                      </a:r>
                      <a:r>
                        <a:rPr lang="en-IN" sz="2000" u="none" strike="noStrike" cap="none"/>
                        <a:t>. Setting its value to </a:t>
                      </a:r>
                      <a:r>
                        <a:rPr lang="en-IN" sz="2000" b="1" u="none" strike="noStrike" cap="none"/>
                        <a:t>true</a:t>
                      </a:r>
                      <a:r>
                        <a:rPr lang="en-IN" sz="2000" u="none" strike="noStrike" cap="none"/>
                        <a:t> before returning prevents propagation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eventPhase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Specifies which phase of the event flow is being processed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supported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Indicates whether you can cancel the default behaviour of an element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preventDefault()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returnValue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cancels the default behavior of the event (if possible)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stopPropogation()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cancelBubble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stops any further bubbling/ capturing of the event.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/>
          <p:nvPr/>
        </p:nvSpPr>
        <p:spPr>
          <a:xfrm>
            <a:off x="371475" y="735013"/>
            <a:ext cx="7999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Object Properties 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471055" y="1524000"/>
            <a:ext cx="82850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6075" marR="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 object has properties and methods related to Bubbling and Capturing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9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9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vinayj@pes.edu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+91 80 2672 6622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974" y="1606241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Vinay Joshi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173" name="Google Shape;173;p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384</Words>
  <Application>Microsoft Office PowerPoint</Application>
  <PresentationFormat>Widescreen</PresentationFormat>
  <Paragraphs>68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 Sarasvathi R</cp:lastModifiedBy>
  <cp:revision>4</cp:revision>
  <dcterms:created xsi:type="dcterms:W3CDTF">2020-06-03T14:19:11Z</dcterms:created>
  <dcterms:modified xsi:type="dcterms:W3CDTF">2022-09-05T06:46:53Z</dcterms:modified>
</cp:coreProperties>
</file>