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ztUbwPq16Nyqj2sDG3t9OcUXu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ulldive/a-brief-history-of-browsers-57669527c0c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nmouth.co.uk/web_design/browsermuseum/browsermuseum.html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WEB TECHNOLOGIES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81916" y="2841955"/>
            <a:ext cx="699444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Web Protocols and URLs </a:t>
            </a:r>
            <a:endParaRPr sz="36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Dr.Sarasvathi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 , Professor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36925" y="4877168"/>
            <a:ext cx="83871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Engineering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3" name="Google Shape;9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6" name="Google Shape;96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1214911-438C-2160-06FB-96D5C0691792}"/>
              </a:ext>
            </a:extLst>
          </p:cNvPr>
          <p:cNvSpPr/>
          <p:nvPr/>
        </p:nvSpPr>
        <p:spPr>
          <a:xfrm>
            <a:off x="3891935" y="599311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Prof.Vinay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Joshi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97" y="6361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0"/>
          <p:cNvCxnSpPr/>
          <p:nvPr/>
        </p:nvCxnSpPr>
        <p:spPr>
          <a:xfrm>
            <a:off x="55274" y="1304897"/>
            <a:ext cx="8123068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0"/>
          <p:cNvSpPr/>
          <p:nvPr/>
        </p:nvSpPr>
        <p:spPr>
          <a:xfrm>
            <a:off x="580007" y="1708057"/>
            <a:ext cx="7409896" cy="321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Choose a domain name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Register a domain and sign up with web hosting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Set up a website using WordPress/Name cheap/Go Daddy (through web host)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Customize your website design and structure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Add pages and content to your website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580005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to get your own website?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Web Protocols and URLs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467570" y="1802022"/>
            <a:ext cx="5725412" cy="306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 protocol is a set of rules and guidelines for communicating data.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Different applications use different protocols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web, in particular, uses multiple protocols to communicate. 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most important and visible protocols are HTTP and HTTPS. </a:t>
            </a:r>
            <a:endParaRPr/>
          </a:p>
        </p:txBody>
      </p:sp>
      <p:pic>
        <p:nvPicPr>
          <p:cNvPr id="204" name="Google Shape;204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5582" y="-13681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1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1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is a Protocol?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Web Protocols and HTTP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1" descr="https://sites.google.com/site/tvcccissmcn1/_/rsrc/1468736835146/home/communicating/protocols/Comm1.jpg?height=333&amp;width=4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8994" y="1240992"/>
            <a:ext cx="3810000" cy="317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601934" y="1459798"/>
            <a:ext cx="491218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2F5496"/>
                </a:solidFill>
              </a:rPr>
              <a:t>HTTP: HyperText Transfer Protocol</a:t>
            </a:r>
            <a:endParaRPr sz="2400" b="1">
              <a:solidFill>
                <a:srgbClr val="2F5496"/>
              </a:solidFill>
            </a:endParaRPr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Application Protocol used by the Web</a:t>
            </a:r>
            <a:endParaRPr sz="2400"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Client/Server model</a:t>
            </a:r>
            <a:endParaRPr/>
          </a:p>
          <a:p>
            <a:pPr marL="685800" lvl="1" indent="-22860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Client:</a:t>
            </a:r>
            <a:r>
              <a:rPr lang="en-US"/>
              <a:t> browser that requests, receives, and “displays” Web Objects </a:t>
            </a:r>
            <a:endParaRPr/>
          </a:p>
          <a:p>
            <a:pPr marL="685800" lvl="1" indent="-22860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Server:</a:t>
            </a:r>
            <a:r>
              <a:rPr lang="en-US"/>
              <a:t> Web server sends Web Objects (using HTTP protocol) in response to requests</a:t>
            </a:r>
            <a:endParaRPr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</p:txBody>
      </p:sp>
      <p:grpSp>
        <p:nvGrpSpPr>
          <p:cNvPr id="215" name="Google Shape;215;p12"/>
          <p:cNvGrpSpPr/>
          <p:nvPr/>
        </p:nvGrpSpPr>
        <p:grpSpPr>
          <a:xfrm>
            <a:off x="5776407" y="1349807"/>
            <a:ext cx="3977194" cy="3887212"/>
            <a:chOff x="3767497" y="1377516"/>
            <a:chExt cx="4654605" cy="4451445"/>
          </a:xfrm>
        </p:grpSpPr>
        <p:sp>
          <p:nvSpPr>
            <p:cNvPr id="216" name="Google Shape;216;p12"/>
            <p:cNvSpPr txBox="1"/>
            <p:nvPr/>
          </p:nvSpPr>
          <p:spPr>
            <a:xfrm>
              <a:off x="3952742" y="2757411"/>
              <a:ext cx="1584325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 running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Firefox browser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 txBox="1"/>
            <p:nvPr/>
          </p:nvSpPr>
          <p:spPr>
            <a:xfrm>
              <a:off x="7075902" y="1377516"/>
              <a:ext cx="13462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running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Apache Web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2"/>
            <p:cNvSpPr txBox="1"/>
            <p:nvPr/>
          </p:nvSpPr>
          <p:spPr>
            <a:xfrm>
              <a:off x="3767497" y="5247936"/>
              <a:ext cx="1525588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iphone running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Safari browser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" name="Google Shape;219;p12"/>
            <p:cNvGrpSpPr/>
            <p:nvPr/>
          </p:nvGrpSpPr>
          <p:grpSpPr>
            <a:xfrm>
              <a:off x="5163998" y="1963983"/>
              <a:ext cx="2101850" cy="1066336"/>
              <a:chOff x="3640" y="1271"/>
              <a:chExt cx="1324" cy="671"/>
            </a:xfrm>
          </p:grpSpPr>
          <p:cxnSp>
            <p:nvCxnSpPr>
              <p:cNvPr id="220" name="Google Shape;220;p12"/>
              <p:cNvCxnSpPr/>
              <p:nvPr/>
            </p:nvCxnSpPr>
            <p:spPr>
              <a:xfrm>
                <a:off x="3640" y="1346"/>
                <a:ext cx="1324" cy="5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1" name="Google Shape;221;p12"/>
              <p:cNvSpPr txBox="1"/>
              <p:nvPr/>
            </p:nvSpPr>
            <p:spPr>
              <a:xfrm rot="1422049">
                <a:off x="3860" y="1445"/>
                <a:ext cx="91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600"/>
                  <a:buFont typeface="Noto Sans Symbols"/>
                  <a:buNone/>
                </a:pPr>
                <a:r>
                  <a:rPr lang="en-US" sz="1600" b="0" i="0" u="none" strike="noStrike" cap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 request</a:t>
                </a:r>
                <a:endParaRPr sz="2400" b="0" i="0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12"/>
            <p:cNvGrpSpPr/>
            <p:nvPr/>
          </p:nvGrpSpPr>
          <p:grpSpPr>
            <a:xfrm>
              <a:off x="5195094" y="2209533"/>
              <a:ext cx="1971675" cy="1138148"/>
              <a:chOff x="4141" y="394"/>
              <a:chExt cx="1242" cy="717"/>
            </a:xfrm>
          </p:grpSpPr>
          <p:cxnSp>
            <p:nvCxnSpPr>
              <p:cNvPr id="223" name="Google Shape;223;p12"/>
              <p:cNvCxnSpPr/>
              <p:nvPr/>
            </p:nvCxnSpPr>
            <p:spPr>
              <a:xfrm rot="10800000">
                <a:off x="4141" y="394"/>
                <a:ext cx="1242" cy="57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4" name="Google Shape;224;p12"/>
              <p:cNvSpPr txBox="1"/>
              <p:nvPr/>
            </p:nvSpPr>
            <p:spPr>
              <a:xfrm rot="1411598">
                <a:off x="4304" y="706"/>
                <a:ext cx="10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600"/>
                  <a:buFont typeface="Noto Sans Symbols"/>
                  <a:buNone/>
                </a:pPr>
                <a:r>
                  <a:rPr lang="en-US" sz="1600" b="0" i="0" u="none" strike="noStrike" cap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 response</a:t>
                </a:r>
                <a:endParaRPr sz="2400" b="0" i="0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12"/>
            <p:cNvGrpSpPr/>
            <p:nvPr/>
          </p:nvGrpSpPr>
          <p:grpSpPr>
            <a:xfrm rot="-3183056">
              <a:off x="4922305" y="3509285"/>
              <a:ext cx="2101850" cy="1066336"/>
              <a:chOff x="3640" y="1271"/>
              <a:chExt cx="1324" cy="671"/>
            </a:xfrm>
          </p:grpSpPr>
          <p:cxnSp>
            <p:nvCxnSpPr>
              <p:cNvPr id="226" name="Google Shape;226;p12"/>
              <p:cNvCxnSpPr/>
              <p:nvPr/>
            </p:nvCxnSpPr>
            <p:spPr>
              <a:xfrm>
                <a:off x="3640" y="1346"/>
                <a:ext cx="1324" cy="5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7" name="Google Shape;227;p12"/>
              <p:cNvSpPr txBox="1"/>
              <p:nvPr/>
            </p:nvSpPr>
            <p:spPr>
              <a:xfrm rot="1422049">
                <a:off x="3860" y="1445"/>
                <a:ext cx="91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600"/>
                  <a:buFont typeface="Noto Sans Symbols"/>
                  <a:buNone/>
                </a:pPr>
                <a:r>
                  <a:rPr lang="en-US" sz="1600" b="0" i="0" u="none" strike="noStrike" cap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 request</a:t>
                </a:r>
                <a:endParaRPr sz="2400" b="0" i="0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2"/>
            <p:cNvGrpSpPr/>
            <p:nvPr/>
          </p:nvGrpSpPr>
          <p:grpSpPr>
            <a:xfrm rot="-3264937">
              <a:off x="5164774" y="3757345"/>
              <a:ext cx="1971675" cy="1138148"/>
              <a:chOff x="4141" y="394"/>
              <a:chExt cx="1242" cy="717"/>
            </a:xfrm>
          </p:grpSpPr>
          <p:cxnSp>
            <p:nvCxnSpPr>
              <p:cNvPr id="229" name="Google Shape;229;p12"/>
              <p:cNvCxnSpPr/>
              <p:nvPr/>
            </p:nvCxnSpPr>
            <p:spPr>
              <a:xfrm rot="10800000">
                <a:off x="4141" y="394"/>
                <a:ext cx="1242" cy="57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30" name="Google Shape;230;p12"/>
              <p:cNvSpPr txBox="1"/>
              <p:nvPr/>
            </p:nvSpPr>
            <p:spPr>
              <a:xfrm rot="1411598">
                <a:off x="4304" y="706"/>
                <a:ext cx="10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600"/>
                  <a:buFont typeface="Noto Sans Symbols"/>
                  <a:buNone/>
                </a:pPr>
                <a:r>
                  <a:rPr lang="en-US" sz="1600" b="0" i="0" u="none" strike="noStrike" cap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 response</a:t>
                </a:r>
                <a:endParaRPr sz="2400" b="0" i="0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1" name="Google Shape;231;p12" descr="iphone_stylized_sma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98256" y="4111566"/>
              <a:ext cx="382588" cy="917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" name="Google Shape;232;p12"/>
            <p:cNvGrpSpPr/>
            <p:nvPr/>
          </p:nvGrpSpPr>
          <p:grpSpPr>
            <a:xfrm>
              <a:off x="4226285" y="1667147"/>
              <a:ext cx="1066800" cy="1079500"/>
              <a:chOff x="-44" y="1473"/>
              <a:chExt cx="981" cy="1105"/>
            </a:xfrm>
          </p:grpSpPr>
          <p:pic>
            <p:nvPicPr>
              <p:cNvPr id="233" name="Google Shape;233;p12" descr="desktop_computer_stylized_medium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1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Google Shape;235;p12"/>
            <p:cNvGrpSpPr/>
            <p:nvPr/>
          </p:nvGrpSpPr>
          <p:grpSpPr>
            <a:xfrm>
              <a:off x="7439287" y="2507087"/>
              <a:ext cx="695325" cy="1282700"/>
              <a:chOff x="4140" y="429"/>
              <a:chExt cx="1425" cy="2396"/>
            </a:xfrm>
          </p:grpSpPr>
          <p:sp>
            <p:nvSpPr>
              <p:cNvPr id="236" name="Google Shape;236;p1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4205" y="429"/>
                <a:ext cx="1048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4212" y="693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1" name="Google Shape;241;p12"/>
              <p:cNvGrpSpPr/>
              <p:nvPr/>
            </p:nvGrpSpPr>
            <p:grpSpPr>
              <a:xfrm>
                <a:off x="4748" y="669"/>
                <a:ext cx="583" cy="140"/>
                <a:chOff x="613" y="2569"/>
                <a:chExt cx="727" cy="134"/>
              </a:xfrm>
            </p:grpSpPr>
            <p:sp>
              <p:nvSpPr>
                <p:cNvPr id="242" name="Google Shape;242;p12"/>
                <p:cNvSpPr/>
                <p:nvPr/>
              </p:nvSpPr>
              <p:spPr>
                <a:xfrm>
                  <a:off x="613" y="2569"/>
                  <a:ext cx="727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2"/>
                <p:cNvSpPr/>
                <p:nvPr/>
              </p:nvSpPr>
              <p:spPr>
                <a:xfrm>
                  <a:off x="629" y="2586"/>
                  <a:ext cx="694" cy="9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4" name="Google Shape;244;p12"/>
              <p:cNvSpPr/>
              <p:nvPr/>
            </p:nvSpPr>
            <p:spPr>
              <a:xfrm>
                <a:off x="4225" y="1019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5" name="Google Shape;245;p12"/>
              <p:cNvGrpSpPr/>
              <p:nvPr/>
            </p:nvGrpSpPr>
            <p:grpSpPr>
              <a:xfrm>
                <a:off x="4749" y="995"/>
                <a:ext cx="579" cy="133"/>
                <a:chOff x="616" y="2569"/>
                <a:chExt cx="723" cy="138"/>
              </a:xfrm>
            </p:grpSpPr>
            <p:sp>
              <p:nvSpPr>
                <p:cNvPr id="246" name="Google Shape;246;p12"/>
                <p:cNvSpPr/>
                <p:nvPr/>
              </p:nvSpPr>
              <p:spPr>
                <a:xfrm>
                  <a:off x="616" y="2569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2"/>
                <p:cNvSpPr/>
                <p:nvPr/>
              </p:nvSpPr>
              <p:spPr>
                <a:xfrm>
                  <a:off x="632" y="2588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8" name="Google Shape;248;p12"/>
              <p:cNvSpPr/>
              <p:nvPr/>
            </p:nvSpPr>
            <p:spPr>
              <a:xfrm>
                <a:off x="4218" y="1357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4228" y="1654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0" name="Google Shape;250;p12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1" name="Google Shape;251;p12"/>
                <p:cNvSpPr/>
                <p:nvPr/>
              </p:nvSpPr>
              <p:spPr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2"/>
                <p:cNvSpPr/>
                <p:nvPr/>
              </p:nvSpPr>
              <p:spPr>
                <a:xfrm>
                  <a:off x="631" y="2584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3" name="Google Shape;253;p1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4" name="Google Shape;254;p12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5" name="Google Shape;255;p12"/>
                <p:cNvSpPr/>
                <p:nvPr/>
              </p:nvSpPr>
              <p:spPr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2"/>
                <p:cNvSpPr/>
                <p:nvPr/>
              </p:nvSpPr>
              <p:spPr>
                <a:xfrm>
                  <a:off x="630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7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7" name="Google Shape;257;p12"/>
              <p:cNvSpPr/>
              <p:nvPr/>
            </p:nvSpPr>
            <p:spPr>
              <a:xfrm>
                <a:off x="5249" y="432"/>
                <a:ext cx="68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2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2"/>
              <p:cNvSpPr/>
              <p:nvPr/>
            </p:nvSpPr>
            <p:spPr>
              <a:xfrm>
                <a:off x="5516" y="2611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2"/>
              <p:cNvSpPr/>
              <p:nvPr/>
            </p:nvSpPr>
            <p:spPr>
              <a:xfrm>
                <a:off x="4140" y="2677"/>
                <a:ext cx="1201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>
                <a:off x="4205" y="2712"/>
                <a:ext cx="1070" cy="8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>
                <a:off x="4309" y="2383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2"/>
              <p:cNvSpPr/>
              <p:nvPr/>
            </p:nvSpPr>
            <p:spPr>
              <a:xfrm>
                <a:off x="4485" y="2383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2"/>
              <p:cNvSpPr/>
              <p:nvPr/>
            </p:nvSpPr>
            <p:spPr>
              <a:xfrm>
                <a:off x="4661" y="2380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2"/>
              <p:cNvSpPr/>
              <p:nvPr/>
            </p:nvSpPr>
            <p:spPr>
              <a:xfrm>
                <a:off x="5061" y="1835"/>
                <a:ext cx="88" cy="762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68" name="Google Shape;268;p12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76770" y="69475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12"/>
          <p:cNvCxnSpPr/>
          <p:nvPr/>
        </p:nvCxnSpPr>
        <p:spPr>
          <a:xfrm>
            <a:off x="6999" y="1074449"/>
            <a:ext cx="7862239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Overview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Web Protocols and HTTP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9191626" y="3238501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body" idx="1"/>
          </p:nvPr>
        </p:nvSpPr>
        <p:spPr>
          <a:xfrm>
            <a:off x="491927" y="1440462"/>
            <a:ext cx="3971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 b="1" i="1">
                <a:solidFill>
                  <a:srgbClr val="2F5496"/>
                </a:solidFill>
              </a:rPr>
              <a:t>uses TCP: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client initiates TCP connection (creates socket) to server,  port 80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server accepts TCP connection from client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HTTP messages (application-layer protocol messages) exchanged between browser (HTTP client) and Web server (HTTP server)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TCP connection closed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body" idx="2"/>
          </p:nvPr>
        </p:nvSpPr>
        <p:spPr>
          <a:xfrm>
            <a:off x="4842175" y="1458594"/>
            <a:ext cx="3200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None/>
            </a:pPr>
            <a:r>
              <a:rPr lang="en-US" sz="2400" b="1" i="1">
                <a:solidFill>
                  <a:srgbClr val="2F5496"/>
                </a:solidFill>
              </a:rPr>
              <a:t>HTTP is “stateless”</a:t>
            </a:r>
            <a:endParaRPr sz="2400" b="1" i="1">
              <a:solidFill>
                <a:srgbClr val="2F5496"/>
              </a:solidFill>
            </a:endParaRPr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server maintains no information about past client requests</a:t>
            </a:r>
            <a:endParaRPr/>
          </a:p>
        </p:txBody>
      </p:sp>
      <p:pic>
        <p:nvPicPr>
          <p:cNvPr id="280" name="Google Shape;280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7892" y="4585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13"/>
          <p:cNvCxnSpPr/>
          <p:nvPr/>
        </p:nvCxnSpPr>
        <p:spPr>
          <a:xfrm>
            <a:off x="0" y="1173301"/>
            <a:ext cx="7874493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1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Overview…(cntd.)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Web Protocols and HTTP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8145" y="3089551"/>
            <a:ext cx="3947751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body" idx="1"/>
          </p:nvPr>
        </p:nvSpPr>
        <p:spPr>
          <a:xfrm>
            <a:off x="415650" y="1649123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 i="1">
                <a:solidFill>
                  <a:srgbClr val="CC0000"/>
                </a:solidFill>
              </a:rPr>
              <a:t>non-persistent HTTP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at most one object sent over TCP connection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connection is then closed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downloading multiple objects required multiple connections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291" name="Google Shape;291;p14"/>
          <p:cNvSpPr txBox="1">
            <a:spLocks noGrp="1"/>
          </p:cNvSpPr>
          <p:nvPr>
            <p:ph type="body" idx="2"/>
          </p:nvPr>
        </p:nvSpPr>
        <p:spPr>
          <a:xfrm>
            <a:off x="6012900" y="1550988"/>
            <a:ext cx="3810000" cy="243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 i="1">
                <a:solidFill>
                  <a:srgbClr val="CC0000"/>
                </a:solidFill>
              </a:rPr>
              <a:t>persistent HTTP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multiple objects can be sent over single TCP connection between client, server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/>
          </a:p>
        </p:txBody>
      </p:sp>
      <p:pic>
        <p:nvPicPr>
          <p:cNvPr id="292" name="Google Shape;292;p1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546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14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1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Connections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Web Protocols and HTTP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1128" y="3995847"/>
            <a:ext cx="3965628" cy="254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>
            <a:spLocks noGrp="1"/>
          </p:cNvSpPr>
          <p:nvPr>
            <p:ph type="body" idx="1"/>
          </p:nvPr>
        </p:nvSpPr>
        <p:spPr>
          <a:xfrm>
            <a:off x="154999" y="1507050"/>
            <a:ext cx="7114636" cy="486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HTTP request is a </a:t>
            </a:r>
            <a:r>
              <a:rPr lang="en-US" sz="2400" i="1"/>
              <a:t>request line</a:t>
            </a:r>
            <a:r>
              <a:rPr lang="en-US" sz="2400"/>
              <a:t>, followed by zero or more </a:t>
            </a:r>
            <a:r>
              <a:rPr lang="en-US" sz="2400" i="1"/>
              <a:t>request headers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Request line: &lt;method&gt; &lt;uri&gt; &lt;version&gt;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&lt;version&gt; is HTTP version of request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(HTTP/1.0 or HTTP/1.1)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&lt;uri&gt; is typically URL for proxies, URL suffix for servers.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&lt;method&gt; is either GET, POST, OPTIONS, HEAD, PUT, DELETE, or TRACE.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Request Header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Blank line (CRLF)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Message Body </a:t>
            </a:r>
            <a:endParaRPr/>
          </a:p>
        </p:txBody>
      </p:sp>
      <p:pic>
        <p:nvPicPr>
          <p:cNvPr id="302" name="Google Shape;302;p1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3403" y="-31938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15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4" name="Google Shape;304;p1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Requests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Web Protocols and HTTP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6908941" y="1431646"/>
            <a:ext cx="5092559" cy="258531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GET /test.html HTTP/1.1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Accept: */*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Accept-Language: en-us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Accept-Encoding: gzip, deflate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User-Agent: Mozilla/4.0 (compatible; MSIE 4.01; Windows 98)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Host: euro.ecom.cmu.edu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Connection: Keep-Alive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CRLF (\r\n)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body" idx="1"/>
          </p:nvPr>
        </p:nvSpPr>
        <p:spPr>
          <a:xfrm>
            <a:off x="263237" y="1403538"/>
            <a:ext cx="8395853" cy="359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HTTP methods: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GET: Retrieve static or dynamic content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POST: Send content to server through request body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OPTIONS: Get server or file attributes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HEAD: Fetches only header field without any response body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PUT: Write a file to the server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DELETE: Delete a file on the server</a:t>
            </a:r>
            <a:endParaRPr/>
          </a:p>
        </p:txBody>
      </p:sp>
      <p:pic>
        <p:nvPicPr>
          <p:cNvPr id="312" name="Google Shape;312;p1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7791" y="4575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16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p1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Request Methods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Web Protocols and HTTP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>
            <a:spLocks noGrp="1"/>
          </p:cNvSpPr>
          <p:nvPr>
            <p:ph type="body" idx="1"/>
          </p:nvPr>
        </p:nvSpPr>
        <p:spPr>
          <a:xfrm>
            <a:off x="185941" y="1444406"/>
            <a:ext cx="6381114" cy="526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HTTP response is a response line followed by zero or more response headers.</a:t>
            </a:r>
            <a:endParaRPr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Response line: </a:t>
            </a:r>
            <a:endParaRPr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&lt;version&gt; &lt;status code&gt; &lt;status msg&gt;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&lt;version&gt; is HTTP version of the response.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&lt;status code&gt; is numeric status.</a:t>
            </a:r>
            <a:endParaRPr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Response headers: </a:t>
            </a:r>
            <a:endParaRPr sz="2400"/>
          </a:p>
          <a:p>
            <a:pPr marL="22860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&lt;header name&gt;: &lt;header data&gt;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 additional information about response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Content-Type: MIME type of content in response body.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Content-Length: Length of content in response body.</a:t>
            </a:r>
            <a:endParaRPr/>
          </a:p>
          <a:p>
            <a:pPr marL="228600" lvl="0" indent="-508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21" name="Google Shape;321;p1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3302" y="4575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17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3" name="Google Shape;323;p17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Response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Web Protocols and HTTP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6284036" y="1292051"/>
            <a:ext cx="4508644" cy="3539422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HTTP/1.1 200 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Date: Thu, 22 Jul 1999 04:02:15 GMT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Server: Apache/1.3.3 Ben-SSL/1.28 (Unix)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Last-Modified: Thu, 22 Jul 1999 03:33:21 GMT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ETag: "48bb2-4f-37969101"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Accept-Ranges: bytes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Content-Length: 79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Keep-Alive: timeout=15, max=100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Connection: Keep-Alive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Content-Type: text/html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CRLF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&lt;head&gt;&lt;title&gt;Test page&lt;/title&gt;&lt;/head&gt;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&lt;h1&gt;Test page&lt;/h1&gt;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body" idx="1"/>
          </p:nvPr>
        </p:nvSpPr>
        <p:spPr>
          <a:xfrm>
            <a:off x="-1" y="1562470"/>
            <a:ext cx="8637973" cy="461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Three-digit number; first digit specifies the general status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 =&gt; Informational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2 =&gt; Success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3 =&gt; Redirection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4 =&gt; Client error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5 =&gt; Server error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&lt;status msg&gt; is corresponding English text.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200 	OK	          =&gt; Request was handled without error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403	Forbidden     =&gt; Client lacks permission to access file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404	Not found     =&gt; Server couldn’t find the file.</a:t>
            </a:r>
            <a:endParaRPr sz="2400"/>
          </a:p>
        </p:txBody>
      </p:sp>
      <p:pic>
        <p:nvPicPr>
          <p:cNvPr id="331" name="Google Shape;331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1158" y="70395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18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3" name="Google Shape;333;p18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Response : Status Codes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Web Protocols and HTTP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3302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19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1" name="Google Shape;341;p1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Web Protocols and HTTP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 txBox="1">
            <a:spLocks noGrp="1"/>
          </p:cNvSpPr>
          <p:nvPr>
            <p:ph type="body" idx="1"/>
          </p:nvPr>
        </p:nvSpPr>
        <p:spPr>
          <a:xfrm>
            <a:off x="644230" y="15485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common security attack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to encrypt data to save it from such attacks</a:t>
            </a:r>
            <a:endParaRPr/>
          </a:p>
        </p:txBody>
      </p:sp>
      <p:pic>
        <p:nvPicPr>
          <p:cNvPr id="343" name="Google Shape;34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9440" y="2680001"/>
            <a:ext cx="64770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9"/>
          <p:cNvSpPr/>
          <p:nvPr/>
        </p:nvSpPr>
        <p:spPr>
          <a:xfrm>
            <a:off x="399569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Secure (HTTPS)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Internet vs. Web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 Browsers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URL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 Server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HTTP Protocol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HTTPS</a:t>
            </a: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5" name="Google Shape;105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6770" y="147746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Common Terms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Web Protocols and URLs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20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20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vinayj@pes.edu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+91 80 2672 6622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Vinay Joshi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20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357" name="Google Shape;357;p20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11081511" y="6464909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151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3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072" y="1362039"/>
            <a:ext cx="4723337" cy="3515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 descr="Google Search Website Homepage Displays Stock Footage Video (100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1233" y="1398963"/>
            <a:ext cx="5151871" cy="29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Internet vs. WWW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Web Protocols and URLs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11081511" y="6464909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5522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4"/>
          <p:cNvCxnSpPr/>
          <p:nvPr/>
        </p:nvCxnSpPr>
        <p:spPr>
          <a:xfrm>
            <a:off x="-8308" y="1209922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4"/>
          <p:cNvSpPr txBox="1"/>
          <p:nvPr/>
        </p:nvSpPr>
        <p:spPr>
          <a:xfrm>
            <a:off x="204185" y="1486563"/>
            <a:ext cx="40304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Client/Server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459" y="2125359"/>
            <a:ext cx="2639417" cy="294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4367813" y="1490555"/>
            <a:ext cx="40304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Request/Response Pattern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" descr="Issues With Online Servic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6360" y="1889693"/>
            <a:ext cx="3788468" cy="211427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does WWW work?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Web Protocols and URLs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3297381" y="4142510"/>
            <a:ext cx="4966653" cy="223447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ftr" idx="11"/>
          </p:nvPr>
        </p:nvSpPr>
        <p:spPr>
          <a:xfrm>
            <a:off x="543339" y="6356350"/>
            <a:ext cx="7473198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Source:A Brief History of Browsers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https://medium.com/@fulldive/a-brief-history-of-browsers-57669527c0cf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637" y="1473370"/>
            <a:ext cx="7377344" cy="4290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8558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5"/>
          <p:cNvCxnSpPr/>
          <p:nvPr/>
        </p:nvCxnSpPr>
        <p:spPr>
          <a:xfrm>
            <a:off x="71205" y="1336357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2" name="Google Shape;1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0579" y="4320383"/>
            <a:ext cx="736606" cy="6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7456856" y="5045407"/>
            <a:ext cx="97692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Microsoft Edge Based on chromium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7697179" y="3728621"/>
            <a:ext cx="0" cy="4350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5"/>
          <p:cNvSpPr txBox="1"/>
          <p:nvPr/>
        </p:nvSpPr>
        <p:spPr>
          <a:xfrm>
            <a:off x="7856739" y="3737499"/>
            <a:ext cx="7366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History of Web Browsers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Web Protocols and URLs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ftr" idx="11"/>
          </p:nvPr>
        </p:nvSpPr>
        <p:spPr>
          <a:xfrm>
            <a:off x="8721346" y="2084675"/>
            <a:ext cx="2833345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Source: Browser Museum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http://www.donmouth.co.uk/web_design/browsermuseum/browsermuseum.html</a:t>
            </a:r>
            <a:endParaRPr/>
          </a:p>
        </p:txBody>
      </p:sp>
      <p:pic>
        <p:nvPicPr>
          <p:cNvPr id="153" name="Google Shape;153;p6" descr="screenshot of Lyn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584" y="1427452"/>
            <a:ext cx="3285347" cy="250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36597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6"/>
          <p:cNvCxnSpPr/>
          <p:nvPr/>
        </p:nvCxnSpPr>
        <p:spPr>
          <a:xfrm>
            <a:off x="0" y="123737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Browser Evolution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Web Protocols and URLs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595745" y="3948546"/>
            <a:ext cx="27709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Lynx – A text based browser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6" descr="screenshot of Mosaic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1619" y="1401796"/>
            <a:ext cx="4024746" cy="2478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4215200" y="3881630"/>
            <a:ext cx="31549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Mosaic – the first graphical browser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6" descr="New Microsoft Edge Chromium: Fixing the Browser Compatibility Gap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00225" y="4245702"/>
            <a:ext cx="4822248" cy="257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217023" cy="481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URL stands for Uniform Resource Locator</a:t>
            </a:r>
            <a:endParaRPr/>
          </a:p>
          <a:p>
            <a:pPr marL="228600" lvl="0" indent="-2286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General form: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b="1"/>
              <a:t>scheme:object-address</a:t>
            </a:r>
            <a:endParaRPr b="1"/>
          </a:p>
          <a:p>
            <a:pPr marL="228600" lvl="0" indent="-2286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the http protocol, the object-address is: 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        fully qualified domain name/doc path</a:t>
            </a:r>
            <a:endParaRPr/>
          </a:p>
          <a:p>
            <a:pPr marL="228600" lvl="0" indent="-2286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Example:</a:t>
            </a:r>
            <a:endParaRPr/>
          </a:p>
          <a:p>
            <a:pPr marL="908050" lvl="0" indent="-2286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https://www.amazon.com/international-sales-offers.html</a:t>
            </a:r>
            <a:endParaRPr sz="2400" b="1"/>
          </a:p>
          <a:p>
            <a:pPr marL="228600" lvl="0" indent="-76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228600" lvl="0" indent="-5080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7" name="Google Shape;167;p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97" y="6361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7"/>
          <p:cNvCxnSpPr/>
          <p:nvPr/>
        </p:nvCxnSpPr>
        <p:spPr>
          <a:xfrm>
            <a:off x="52881" y="1309444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Web Protocols and URLs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General Web Server Characteristics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/>
              <a:t>Web servers have two main directories: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Document root (servable documents)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Server root (server system software)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/>
              <a:t>Document root is accessed indirectly by clients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sz="2400"/>
              <a:t>Its actual location is set by the server configuration file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sz="2400"/>
              <a:t>Requests are mapped to the actual location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Popular Examples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Apache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IIS</a:t>
            </a:r>
            <a:endParaRPr/>
          </a:p>
        </p:txBody>
      </p:sp>
      <p:pic>
        <p:nvPicPr>
          <p:cNvPr id="176" name="Google Shape;176;p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97" y="6361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8"/>
          <p:cNvCxnSpPr/>
          <p:nvPr/>
        </p:nvCxnSpPr>
        <p:spPr>
          <a:xfrm>
            <a:off x="166259" y="1254755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Web Servers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Web Protocols and URLs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9" descr="http://blog.catchpoint.com/wp-content/uploads/2014/06/dns101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6708" y="1353046"/>
            <a:ext cx="5946085" cy="506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6597" y="6361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9"/>
          <p:cNvCxnSpPr/>
          <p:nvPr/>
        </p:nvCxnSpPr>
        <p:spPr>
          <a:xfrm>
            <a:off x="0" y="1297626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9"/>
          <p:cNvSpPr/>
          <p:nvPr/>
        </p:nvSpPr>
        <p:spPr>
          <a:xfrm>
            <a:off x="6439270" y="1625538"/>
            <a:ext cx="5752730" cy="279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OS Recursive Query to DNS Resolver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DNS Resolver Iterative Query to the Root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Root Server 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  DNS Resolver Iterative Query to the TLD Server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TLD Server 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DNS Resolver Iterative Query to the Google.com 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7: Google.com NS 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8: DNS Resolver Response to 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9: Browser Starts TCP Handshake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Domain Name Service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WWW, Web Protocols and URLs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Microsoft Office PowerPoint</Application>
  <PresentationFormat>Widescreen</PresentationFormat>
  <Paragraphs>198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Comic Sans MS</vt:lpstr>
      <vt:lpstr>Noto Sans Symbols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Ramasubramanian Srinivasan</cp:lastModifiedBy>
  <cp:revision>1</cp:revision>
  <dcterms:created xsi:type="dcterms:W3CDTF">2019-05-30T23:14:36Z</dcterms:created>
  <dcterms:modified xsi:type="dcterms:W3CDTF">2022-08-10T08:04:40Z</dcterms:modified>
</cp:coreProperties>
</file>