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7" r:id="rId2"/>
    <p:sldId id="336" r:id="rId3"/>
    <p:sldId id="337" r:id="rId4"/>
    <p:sldId id="338" r:id="rId5"/>
    <p:sldId id="339" r:id="rId6"/>
    <p:sldId id="353" r:id="rId7"/>
    <p:sldId id="345" r:id="rId8"/>
    <p:sldId id="346" r:id="rId9"/>
    <p:sldId id="347" r:id="rId10"/>
    <p:sldId id="348" r:id="rId11"/>
    <p:sldId id="349" r:id="rId12"/>
    <p:sldId id="351" r:id="rId13"/>
    <p:sldId id="350" r:id="rId14"/>
    <p:sldId id="340" r:id="rId15"/>
    <p:sldId id="344" r:id="rId16"/>
    <p:sldId id="354" r:id="rId17"/>
    <p:sldId id="352" r:id="rId18"/>
    <p:sldId id="355" r:id="rId19"/>
    <p:sldId id="361" r:id="rId20"/>
    <p:sldId id="341" r:id="rId21"/>
    <p:sldId id="342" r:id="rId22"/>
    <p:sldId id="343" r:id="rId23"/>
    <p:sldId id="3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503" autoAdjust="0"/>
  </p:normalViewPr>
  <p:slideViewPr>
    <p:cSldViewPr snapToGrid="0">
      <p:cViewPr varScale="1">
        <p:scale>
          <a:sx n="62" d="100"/>
          <a:sy n="62" d="100"/>
        </p:scale>
        <p:origin x="792" y="40"/>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3CB51-9A86-4C01-A0DB-13EF6F656B51}" type="datetimeFigureOut">
              <a:rPr lang="en-US" smtClean="0"/>
              <a:pPr/>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20C0E-3071-47FE-83D9-FB70EE300AA0}" type="slidenum">
              <a:rPr lang="en-US" smtClean="0"/>
              <a:pPr/>
              <a:t>‹#›</a:t>
            </a:fld>
            <a:endParaRPr lang="en-US"/>
          </a:p>
        </p:txBody>
      </p:sp>
    </p:spTree>
    <p:extLst>
      <p:ext uri="{BB962C8B-B14F-4D97-AF65-F5344CB8AC3E}">
        <p14:creationId xmlns:p14="http://schemas.microsoft.com/office/powerpoint/2010/main" val="28766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Touch </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Touch </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all methods</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all methods</a:t>
            </a:r>
          </a:p>
          <a:p>
            <a:r>
              <a:rPr lang="en-US" baseline="0" dirty="0"/>
              <a:t>To generate a random number between a and b </a:t>
            </a:r>
          </a:p>
          <a:p>
            <a:r>
              <a:rPr lang="en-US" baseline="0" dirty="0"/>
              <a:t>rand=</a:t>
            </a:r>
            <a:r>
              <a:rPr lang="en-US" baseline="0" dirty="0" err="1"/>
              <a:t>a+Math.floor</a:t>
            </a:r>
            <a:r>
              <a:rPr lang="en-US" baseline="0" dirty="0"/>
              <a:t>(</a:t>
            </a:r>
            <a:r>
              <a:rPr lang="en-US" baseline="0" dirty="0" err="1"/>
              <a:t>Math.random</a:t>
            </a:r>
            <a:r>
              <a:rPr lang="en-US" baseline="0" dirty="0"/>
              <a:t>()*(b-a))</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t>
            </a:r>
            <a:r>
              <a:rPr lang="en-US" baseline="0"/>
              <a:t>all methods</a:t>
            </a:r>
            <a:endParaRPr lang="en-US" baseline="0"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Touch </a:t>
            </a:r>
            <a:endParaRPr lang="en-GB"/>
          </a:p>
        </p:txBody>
      </p:sp>
      <p:sp>
        <p:nvSpPr>
          <p:cNvPr id="4" name="Slide Number Placeholder 3"/>
          <p:cNvSpPr>
            <a:spLocks noGrp="1"/>
          </p:cNvSpPr>
          <p:nvPr>
            <p:ph type="sldNum" sz="quarter" idx="10"/>
          </p:nvPr>
        </p:nvSpPr>
        <p:spPr/>
        <p:txBody>
          <a:bodyPr/>
          <a:lstStyle/>
          <a:p>
            <a:fld id="{9AC20C0E-3071-47FE-83D9-FB70EE300AA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Touch </a:t>
            </a:r>
            <a:endParaRPr lang="en-GB"/>
          </a:p>
        </p:txBody>
      </p:sp>
      <p:sp>
        <p:nvSpPr>
          <p:cNvPr id="4" name="Slide Number Placeholder 3"/>
          <p:cNvSpPr>
            <a:spLocks noGrp="1"/>
          </p:cNvSpPr>
          <p:nvPr>
            <p:ph type="sldNum" sz="quarter" idx="10"/>
          </p:nvPr>
        </p:nvSpPr>
        <p:spPr/>
        <p:txBody>
          <a:bodyPr/>
          <a:lstStyle/>
          <a:p>
            <a:fld id="{9AC20C0E-3071-47FE-83D9-FB70EE300AA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all methods</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all methods</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6</a:t>
            </a:fld>
            <a:endParaRPr lang="en-US"/>
          </a:p>
        </p:txBody>
      </p:sp>
    </p:spTree>
    <p:extLst>
      <p:ext uri="{BB962C8B-B14F-4D97-AF65-F5344CB8AC3E}">
        <p14:creationId xmlns:p14="http://schemas.microsoft.com/office/powerpoint/2010/main" val="11403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Touch </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a:t>
            </a:r>
            <a:r>
              <a:rPr lang="en-US" baseline="0" dirty="0"/>
              <a:t> notes for details on </a:t>
            </a:r>
            <a:r>
              <a:rPr lang="en-US" baseline="0"/>
              <a:t>all methods</a:t>
            </a:r>
            <a:endParaRPr lang="en-US" baseline="0"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17</a:t>
            </a:fld>
            <a:endParaRPr lang="en-US"/>
          </a:p>
        </p:txBody>
      </p:sp>
    </p:spTree>
    <p:extLst>
      <p:ext uri="{BB962C8B-B14F-4D97-AF65-F5344CB8AC3E}">
        <p14:creationId xmlns:p14="http://schemas.microsoft.com/office/powerpoint/2010/main" val="92457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Touch </a:t>
            </a:r>
            <a:endParaRPr lang="en-GB"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02-08-2022</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02-08-2022</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n-place_algorith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JavaScript –Built in Objects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Prof.Vinay</a:t>
            </a:r>
            <a:r>
              <a:rPr lang="en-US" sz="2400" b="1" dirty="0"/>
              <a:t> Joshi and </a:t>
            </a:r>
            <a:r>
              <a:rPr lang="en-US" sz="2400" b="1" dirty="0" err="1"/>
              <a:t>Dr.Sarasvathi</a:t>
            </a:r>
            <a:r>
              <a:rPr lang="en-US" sz="2400" b="1" dirty="0"/>
              <a:t> V</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6503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Methods</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400" dirty="0">
                <a:latin typeface="Perpetua" panose="02020502060401020303" pitchFamily="18" charset="0"/>
              </a:rPr>
              <a:t>5) </a:t>
            </a:r>
            <a:r>
              <a:rPr lang="en-IN" sz="2400" b="1" dirty="0">
                <a:latin typeface="Perpetua" panose="02020502060401020303" pitchFamily="18" charset="0"/>
              </a:rPr>
              <a:t>Deleting Elements</a:t>
            </a:r>
          </a:p>
          <a:p>
            <a:pPr marL="0" indent="0" algn="just">
              <a:buNone/>
            </a:pPr>
            <a:r>
              <a:rPr lang="en-IN" sz="2400" dirty="0">
                <a:latin typeface="Perpetua" panose="02020502060401020303" pitchFamily="18" charset="0"/>
              </a:rPr>
              <a:t> var fruits = ["Banana", "Orange", "Apple", "Mango"];</a:t>
            </a:r>
          </a:p>
          <a:p>
            <a:pPr marL="0" indent="0" algn="just">
              <a:buNone/>
            </a:pPr>
            <a:r>
              <a:rPr lang="en-IN" sz="2400" dirty="0">
                <a:latin typeface="Perpetua" panose="02020502060401020303" pitchFamily="18" charset="0"/>
              </a:rPr>
              <a:t> delete fruits[0];           // Changes the first element in fruits to undefined </a:t>
            </a:r>
          </a:p>
          <a:p>
            <a:pPr marL="0" indent="0" algn="just">
              <a:buNone/>
            </a:pPr>
            <a:endParaRPr lang="en-IN" sz="2400" dirty="0">
              <a:latin typeface="Perpetua" panose="02020502060401020303" pitchFamily="18" charset="0"/>
            </a:endParaRPr>
          </a:p>
          <a:p>
            <a:pPr marL="0" indent="0" algn="just">
              <a:buNone/>
            </a:pPr>
            <a:r>
              <a:rPr lang="en-IN" sz="2400" dirty="0">
                <a:latin typeface="Perpetua" panose="02020502060401020303" pitchFamily="18" charset="0"/>
              </a:rPr>
              <a:t>6) </a:t>
            </a:r>
            <a:r>
              <a:rPr lang="en-IN" sz="2400" b="1" dirty="0">
                <a:latin typeface="Perpetua" panose="02020502060401020303" pitchFamily="18" charset="0"/>
              </a:rPr>
              <a:t>Splicing an Array</a:t>
            </a:r>
          </a:p>
          <a:p>
            <a:pPr marL="0" marR="0" lvl="0" indent="0" algn="just" fontAlgn="base">
              <a:spcAft>
                <a:spcPct val="0"/>
              </a:spcAft>
              <a:buClrTx/>
              <a:buSzTx/>
              <a:buNone/>
              <a:tabLst/>
            </a:pPr>
            <a:r>
              <a:rPr lang="en-US" altLang="en-US" sz="2400" dirty="0">
                <a:latin typeface="Perpetua" panose="02020502060401020303" pitchFamily="18" charset="0"/>
              </a:rPr>
              <a:t>The splice() method changes the contents of an array by removing or replacing existing elements and/or adding new elements </a:t>
            </a:r>
            <a:r>
              <a:rPr lang="en-US" altLang="en-US" sz="2400" dirty="0">
                <a:latin typeface="Perpetua" panose="02020502060401020303" pitchFamily="18" charset="0"/>
                <a:hlinkClick r:id="rId3">
                  <a:extLst>
                    <a:ext uri="{A12FA001-AC4F-418D-AE19-62706E023703}">
                      <ahyp:hlinkClr xmlns:ahyp="http://schemas.microsoft.com/office/drawing/2018/hyperlinkcolor" val="tx"/>
                    </a:ext>
                  </a:extLst>
                </a:hlinkClick>
              </a:rPr>
              <a:t>in place</a:t>
            </a:r>
            <a:r>
              <a:rPr lang="en-US" altLang="en-US" sz="2400" dirty="0">
                <a:latin typeface="Perpetua" panose="02020502060401020303" pitchFamily="18" charset="0"/>
              </a:rPr>
              <a:t> </a:t>
            </a:r>
          </a:p>
          <a:p>
            <a:pPr marL="0" indent="0" algn="just">
              <a:buNone/>
            </a:pPr>
            <a:endParaRPr lang="en-IN" sz="2400" dirty="0">
              <a:latin typeface="Perpetua" panose="02020502060401020303" pitchFamily="18" charset="0"/>
            </a:endParaRPr>
          </a:p>
          <a:p>
            <a:pPr marL="0" indent="0" algn="just">
              <a:lnSpc>
                <a:spcPct val="100000"/>
              </a:lnSpc>
              <a:spcBef>
                <a:spcPts val="0"/>
              </a:spcBef>
              <a:buNone/>
            </a:pPr>
            <a:r>
              <a:rPr lang="en-IN" sz="2400" dirty="0">
                <a:latin typeface="Perpetua" panose="02020502060401020303" pitchFamily="18" charset="0"/>
              </a:rPr>
              <a:t>var fruits = ["Banana", "Orange", "Apple", "Mango"];</a:t>
            </a:r>
          </a:p>
          <a:p>
            <a:pPr marL="0" indent="0" algn="just">
              <a:lnSpc>
                <a:spcPct val="100000"/>
              </a:lnSpc>
              <a:spcBef>
                <a:spcPts val="0"/>
              </a:spcBef>
              <a:buNone/>
            </a:pPr>
            <a:r>
              <a:rPr lang="en-IN" sz="2400" dirty="0" err="1">
                <a:latin typeface="Perpetua" panose="02020502060401020303" pitchFamily="18" charset="0"/>
              </a:rPr>
              <a:t>fruits.splice</a:t>
            </a:r>
            <a:r>
              <a:rPr lang="en-IN" sz="2400" dirty="0">
                <a:latin typeface="Perpetua" panose="02020502060401020303" pitchFamily="18" charset="0"/>
              </a:rPr>
              <a:t>(2, 0, "Lemon", "Kiwi");</a:t>
            </a:r>
          </a:p>
          <a:p>
            <a:pPr marL="0" indent="0">
              <a:buNone/>
            </a:pPr>
            <a:endParaRPr lang="en-IN" sz="2400" dirty="0">
              <a:latin typeface="Perpetua" panose="02020502060401020303" pitchFamily="18" charset="0"/>
            </a:endParaRPr>
          </a:p>
          <a:p>
            <a:pPr marL="0" indent="0" algn="just">
              <a:buNone/>
            </a:pPr>
            <a:endParaRPr lang="en-IN" sz="2400" dirty="0"/>
          </a:p>
        </p:txBody>
      </p:sp>
    </p:spTree>
    <p:extLst>
      <p:ext uri="{BB962C8B-B14F-4D97-AF65-F5344CB8AC3E}">
        <p14:creationId xmlns:p14="http://schemas.microsoft.com/office/powerpoint/2010/main" val="300501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looping</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latin typeface="Perpetua" panose="02020502060401020303" pitchFamily="18" charset="0"/>
              </a:rPr>
              <a:t>The first parameter (2) defines the position where new elements should be added (spliced in).</a:t>
            </a:r>
          </a:p>
          <a:p>
            <a:pPr algn="just"/>
            <a:r>
              <a:rPr lang="en-IN" sz="2400" dirty="0">
                <a:latin typeface="Perpetua" panose="02020502060401020303" pitchFamily="18" charset="0"/>
              </a:rPr>
              <a:t>The second parameter (0) defines how many elements should be removed.</a:t>
            </a:r>
          </a:p>
          <a:p>
            <a:pPr algn="just"/>
            <a:r>
              <a:rPr lang="en-IN" sz="2400" dirty="0">
                <a:latin typeface="Perpetua" panose="02020502060401020303" pitchFamily="18" charset="0"/>
              </a:rPr>
              <a:t>The rest of the parameters ("Lemon" , "Kiwi") define the new elements to be added.</a:t>
            </a:r>
          </a:p>
          <a:p>
            <a:pPr algn="just"/>
            <a:r>
              <a:rPr lang="en-IN" sz="2400" dirty="0">
                <a:latin typeface="Perpetua" panose="02020502060401020303" pitchFamily="18" charset="0"/>
              </a:rPr>
              <a:t>The splice() method returns an array with the deleted items: </a:t>
            </a:r>
          </a:p>
          <a:p>
            <a:pPr marL="0" indent="0" algn="just">
              <a:buNone/>
            </a:pPr>
            <a:r>
              <a:rPr lang="en-IN" sz="2400" dirty="0" err="1">
                <a:latin typeface="Perpetua" panose="02020502060401020303" pitchFamily="18" charset="0"/>
              </a:rPr>
              <a:t>Eg</a:t>
            </a:r>
            <a:r>
              <a:rPr lang="en-IN" sz="2400" dirty="0">
                <a:latin typeface="Perpetua" panose="02020502060401020303" pitchFamily="18" charset="0"/>
              </a:rPr>
              <a:t> –</a:t>
            </a:r>
          </a:p>
          <a:p>
            <a:pPr marL="0" indent="0" algn="just">
              <a:lnSpc>
                <a:spcPct val="100000"/>
              </a:lnSpc>
              <a:spcBef>
                <a:spcPts val="0"/>
              </a:spcBef>
              <a:buNone/>
            </a:pPr>
            <a:r>
              <a:rPr lang="en-IN" sz="2400" dirty="0">
                <a:latin typeface="Perpetua" panose="02020502060401020303" pitchFamily="18" charset="0"/>
              </a:rPr>
              <a:t>var fruits = ["Banana", "Orange", "Apple", "Mango"];</a:t>
            </a:r>
          </a:p>
          <a:p>
            <a:pPr marL="0" indent="0" algn="just">
              <a:lnSpc>
                <a:spcPct val="100000"/>
              </a:lnSpc>
              <a:spcBef>
                <a:spcPts val="0"/>
              </a:spcBef>
              <a:buNone/>
            </a:pPr>
            <a:r>
              <a:rPr lang="en-IN" sz="2400" dirty="0" err="1">
                <a:latin typeface="Perpetua" panose="02020502060401020303" pitchFamily="18" charset="0"/>
              </a:rPr>
              <a:t>fruits.splice</a:t>
            </a:r>
            <a:r>
              <a:rPr lang="en-IN" sz="2400" dirty="0">
                <a:latin typeface="Perpetua" panose="02020502060401020303" pitchFamily="18" charset="0"/>
              </a:rPr>
              <a:t>(2, 2, "Lemon", "Kiwi");</a:t>
            </a:r>
          </a:p>
          <a:p>
            <a:pPr marL="0" indent="0" algn="just">
              <a:lnSpc>
                <a:spcPct val="100000"/>
              </a:lnSpc>
              <a:spcBef>
                <a:spcPts val="0"/>
              </a:spcBef>
              <a:buNone/>
            </a:pPr>
            <a:endParaRPr lang="en-IN" sz="2400" dirty="0">
              <a:latin typeface="Perpetua" panose="02020502060401020303" pitchFamily="18" charset="0"/>
            </a:endParaRPr>
          </a:p>
          <a:p>
            <a:pPr marL="0" indent="0" algn="just">
              <a:lnSpc>
                <a:spcPct val="100000"/>
              </a:lnSpc>
              <a:spcBef>
                <a:spcPts val="0"/>
              </a:spcBef>
              <a:buNone/>
            </a:pPr>
            <a:r>
              <a:rPr lang="en-IN" sz="2400" dirty="0">
                <a:latin typeface="Perpetua" panose="02020502060401020303" pitchFamily="18" charset="0"/>
              </a:rPr>
              <a:t>7) </a:t>
            </a:r>
            <a:r>
              <a:rPr lang="en-IN" sz="2400" b="1" dirty="0">
                <a:latin typeface="Perpetua" panose="02020502060401020303" pitchFamily="18" charset="0"/>
              </a:rPr>
              <a:t>Merging (Concatenating) Arrays</a:t>
            </a:r>
          </a:p>
          <a:p>
            <a:pPr marL="0" indent="0" algn="just">
              <a:lnSpc>
                <a:spcPct val="100000"/>
              </a:lnSpc>
              <a:spcBef>
                <a:spcPts val="0"/>
              </a:spcBef>
              <a:buNone/>
            </a:pPr>
            <a:r>
              <a:rPr lang="en-IN" sz="2400" dirty="0">
                <a:latin typeface="Perpetua" panose="02020502060401020303" pitchFamily="18" charset="0"/>
              </a:rPr>
              <a:t>The </a:t>
            </a:r>
            <a:r>
              <a:rPr lang="en-IN" sz="2400" dirty="0" err="1">
                <a:latin typeface="Perpetua" panose="02020502060401020303" pitchFamily="18" charset="0"/>
              </a:rPr>
              <a:t>concat</a:t>
            </a:r>
            <a:r>
              <a:rPr lang="en-IN" sz="2400" dirty="0">
                <a:latin typeface="Perpetua" panose="02020502060401020303" pitchFamily="18" charset="0"/>
              </a:rPr>
              <a:t>() method creates a new array by merging (concatenating) existing arrays</a:t>
            </a:r>
          </a:p>
          <a:p>
            <a:pPr marL="0" indent="0">
              <a:lnSpc>
                <a:spcPct val="100000"/>
              </a:lnSpc>
              <a:spcBef>
                <a:spcPts val="0"/>
              </a:spcBef>
              <a:buNone/>
            </a:pPr>
            <a:r>
              <a:rPr lang="en-IN" sz="2400" dirty="0">
                <a:latin typeface="Perpetua" panose="02020502060401020303" pitchFamily="18" charset="0"/>
              </a:rPr>
              <a:t>var arr1 = ["</a:t>
            </a:r>
            <a:r>
              <a:rPr lang="en-IN" sz="2400" dirty="0" err="1">
                <a:latin typeface="Perpetua" panose="02020502060401020303" pitchFamily="18" charset="0"/>
              </a:rPr>
              <a:t>Cecilie</a:t>
            </a:r>
            <a:r>
              <a:rPr lang="en-IN" sz="2400" dirty="0">
                <a:latin typeface="Perpetua" panose="02020502060401020303" pitchFamily="18" charset="0"/>
              </a:rPr>
              <a:t>", "Lone"];</a:t>
            </a:r>
            <a:br>
              <a:rPr lang="en-IN" sz="2400" dirty="0">
                <a:latin typeface="Perpetua" panose="02020502060401020303" pitchFamily="18" charset="0"/>
              </a:rPr>
            </a:br>
            <a:r>
              <a:rPr lang="en-IN" sz="2400" dirty="0">
                <a:latin typeface="Perpetua" panose="02020502060401020303" pitchFamily="18" charset="0"/>
              </a:rPr>
              <a:t>var </a:t>
            </a:r>
            <a:r>
              <a:rPr lang="en-IN" sz="2400" dirty="0" err="1">
                <a:latin typeface="Perpetua" panose="02020502060401020303" pitchFamily="18" charset="0"/>
              </a:rPr>
              <a:t>myChildren</a:t>
            </a:r>
            <a:r>
              <a:rPr lang="en-IN" sz="2400" dirty="0">
                <a:latin typeface="Perpetua" panose="02020502060401020303" pitchFamily="18" charset="0"/>
              </a:rPr>
              <a:t> = arr1.concat(["Emil", "Tobias", "Linus"]);  </a:t>
            </a:r>
          </a:p>
          <a:p>
            <a:pPr marL="0" indent="0" algn="just">
              <a:lnSpc>
                <a:spcPct val="100000"/>
              </a:lnSpc>
              <a:spcBef>
                <a:spcPts val="0"/>
              </a:spcBef>
              <a:buNone/>
            </a:pPr>
            <a:endParaRPr lang="en-IN" sz="2400" dirty="0">
              <a:latin typeface="Perpetua" panose="02020502060401020303" pitchFamily="18" charset="0"/>
            </a:endParaRPr>
          </a:p>
          <a:p>
            <a:pPr marL="0" indent="0" algn="just">
              <a:buNone/>
            </a:pPr>
            <a:endParaRPr lang="en-IN" sz="2400" dirty="0"/>
          </a:p>
        </p:txBody>
      </p:sp>
    </p:spTree>
    <p:extLst>
      <p:ext uri="{BB962C8B-B14F-4D97-AF65-F5344CB8AC3E}">
        <p14:creationId xmlns:p14="http://schemas.microsoft.com/office/powerpoint/2010/main" val="286333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looping</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sz="2400" dirty="0"/>
          </a:p>
        </p:txBody>
      </p:sp>
      <p:pic>
        <p:nvPicPr>
          <p:cNvPr id="3" name="Picture 2">
            <a:extLst>
              <a:ext uri="{FF2B5EF4-FFF2-40B4-BE49-F238E27FC236}">
                <a16:creationId xmlns:a16="http://schemas.microsoft.com/office/drawing/2014/main" id="{00F6E9A9-2477-4493-A697-C9F006EAD410}"/>
              </a:ext>
            </a:extLst>
          </p:cNvPr>
          <p:cNvPicPr>
            <a:picLocks noChangeAspect="1"/>
          </p:cNvPicPr>
          <p:nvPr/>
        </p:nvPicPr>
        <p:blipFill>
          <a:blip r:embed="rId3"/>
          <a:stretch>
            <a:fillRect/>
          </a:stretch>
        </p:blipFill>
        <p:spPr>
          <a:xfrm>
            <a:off x="1027416" y="1885950"/>
            <a:ext cx="8897634" cy="3585614"/>
          </a:xfrm>
          <a:prstGeom prst="rect">
            <a:avLst/>
          </a:prstGeom>
        </p:spPr>
      </p:pic>
    </p:spTree>
    <p:extLst>
      <p:ext uri="{BB962C8B-B14F-4D97-AF65-F5344CB8AC3E}">
        <p14:creationId xmlns:p14="http://schemas.microsoft.com/office/powerpoint/2010/main" val="217765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looping</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400" dirty="0">
                <a:latin typeface="Perpetua" panose="02020502060401020303" pitchFamily="18" charset="0"/>
              </a:rPr>
              <a:t>8)</a:t>
            </a:r>
            <a:r>
              <a:rPr lang="en-IN" sz="2400" b="1" dirty="0"/>
              <a:t> </a:t>
            </a:r>
            <a:r>
              <a:rPr lang="en-IN" sz="2400" b="1" dirty="0">
                <a:latin typeface="Perpetua" panose="02020502060401020303" pitchFamily="18" charset="0"/>
              </a:rPr>
              <a:t>Sorting an Array</a:t>
            </a:r>
          </a:p>
          <a:p>
            <a:pPr marL="0" indent="0" algn="just">
              <a:buNone/>
            </a:pPr>
            <a:r>
              <a:rPr lang="en-IN" sz="2400" dirty="0">
                <a:latin typeface="Perpetua" panose="02020502060401020303" pitchFamily="18" charset="0"/>
              </a:rPr>
              <a:t>The sort() method sorts an array alphabetically.</a:t>
            </a:r>
          </a:p>
          <a:p>
            <a:pPr marL="0" indent="0" algn="just">
              <a:lnSpc>
                <a:spcPct val="100000"/>
              </a:lnSpc>
              <a:spcBef>
                <a:spcPts val="0"/>
              </a:spcBef>
              <a:buNone/>
            </a:pPr>
            <a:r>
              <a:rPr lang="en-IN" sz="2400" dirty="0">
                <a:latin typeface="Perpetua" panose="02020502060401020303" pitchFamily="18" charset="0"/>
              </a:rPr>
              <a:t>var fruits = ["Banana", "Orange", "Apple", "Mango"];</a:t>
            </a:r>
          </a:p>
          <a:p>
            <a:pPr marL="0" indent="0" algn="just">
              <a:lnSpc>
                <a:spcPct val="100000"/>
              </a:lnSpc>
              <a:spcBef>
                <a:spcPts val="0"/>
              </a:spcBef>
              <a:buNone/>
            </a:pPr>
            <a:r>
              <a:rPr lang="en-IN" sz="2400" dirty="0" err="1">
                <a:latin typeface="Perpetua" panose="02020502060401020303" pitchFamily="18" charset="0"/>
              </a:rPr>
              <a:t>fruits.sort</a:t>
            </a:r>
            <a:r>
              <a:rPr lang="en-IN" sz="2400" dirty="0">
                <a:latin typeface="Perpetua" panose="02020502060401020303" pitchFamily="18" charset="0"/>
              </a:rPr>
              <a:t>();        // Sorts the elements of fruits </a:t>
            </a:r>
          </a:p>
          <a:p>
            <a:pPr marL="0" indent="0" algn="just">
              <a:lnSpc>
                <a:spcPct val="100000"/>
              </a:lnSpc>
              <a:spcBef>
                <a:spcPts val="0"/>
              </a:spcBef>
              <a:buNone/>
            </a:pPr>
            <a:endParaRPr lang="en-IN" sz="2400" dirty="0">
              <a:latin typeface="Perpetua" panose="02020502060401020303" pitchFamily="18" charset="0"/>
            </a:endParaRPr>
          </a:p>
          <a:p>
            <a:pPr marL="0" indent="0" algn="just">
              <a:lnSpc>
                <a:spcPct val="100000"/>
              </a:lnSpc>
              <a:spcBef>
                <a:spcPts val="0"/>
              </a:spcBef>
              <a:buNone/>
            </a:pPr>
            <a:endParaRPr lang="en-IN" sz="2400" dirty="0">
              <a:latin typeface="Perpetua" panose="02020502060401020303" pitchFamily="18" charset="0"/>
            </a:endParaRPr>
          </a:p>
          <a:p>
            <a:pPr marL="0" indent="0" algn="just">
              <a:lnSpc>
                <a:spcPct val="100000"/>
              </a:lnSpc>
              <a:spcBef>
                <a:spcPts val="0"/>
              </a:spcBef>
              <a:buNone/>
            </a:pPr>
            <a:r>
              <a:rPr lang="en-IN" sz="2400" dirty="0">
                <a:latin typeface="Perpetua" panose="02020502060401020303" pitchFamily="18" charset="0"/>
              </a:rPr>
              <a:t>9) The </a:t>
            </a:r>
            <a:r>
              <a:rPr lang="en-IN" sz="2400" b="1" dirty="0">
                <a:latin typeface="Perpetua" panose="02020502060401020303" pitchFamily="18" charset="0"/>
              </a:rPr>
              <a:t>reverse() </a:t>
            </a:r>
            <a:r>
              <a:rPr lang="en-IN" sz="2400" dirty="0">
                <a:latin typeface="Perpetua" panose="02020502060401020303" pitchFamily="18" charset="0"/>
              </a:rPr>
              <a:t>method reverses the elements in an array.</a:t>
            </a:r>
          </a:p>
          <a:p>
            <a:pPr marL="0" indent="0" algn="just">
              <a:lnSpc>
                <a:spcPct val="100000"/>
              </a:lnSpc>
              <a:spcBef>
                <a:spcPts val="0"/>
              </a:spcBef>
              <a:buNone/>
            </a:pPr>
            <a:r>
              <a:rPr lang="en-IN" sz="2400" dirty="0">
                <a:latin typeface="Perpetua" panose="02020502060401020303" pitchFamily="18" charset="0"/>
              </a:rPr>
              <a:t>	</a:t>
            </a:r>
            <a:r>
              <a:rPr lang="en-IN" sz="2400" dirty="0" err="1">
                <a:latin typeface="Perpetua" panose="02020502060401020303" pitchFamily="18" charset="0"/>
              </a:rPr>
              <a:t>fruits.reverse</a:t>
            </a:r>
            <a:r>
              <a:rPr lang="en-IN" sz="2400" dirty="0">
                <a:latin typeface="Perpetua" panose="02020502060401020303" pitchFamily="18" charset="0"/>
              </a:rPr>
              <a:t>();  </a:t>
            </a:r>
          </a:p>
          <a:p>
            <a:pPr marL="0" indent="0" algn="just">
              <a:lnSpc>
                <a:spcPct val="100000"/>
              </a:lnSpc>
              <a:spcBef>
                <a:spcPts val="0"/>
              </a:spcBef>
              <a:buNone/>
            </a:pPr>
            <a:endParaRPr lang="en-IN" sz="2400" dirty="0">
              <a:latin typeface="Perpetua" panose="02020502060401020303" pitchFamily="18" charset="0"/>
            </a:endParaRPr>
          </a:p>
          <a:p>
            <a:pPr marL="0" indent="0" algn="just">
              <a:buNone/>
            </a:pPr>
            <a:endParaRPr lang="en-IN" sz="2400" dirty="0"/>
          </a:p>
        </p:txBody>
      </p:sp>
    </p:spTree>
    <p:extLst>
      <p:ext uri="{BB962C8B-B14F-4D97-AF65-F5344CB8AC3E}">
        <p14:creationId xmlns:p14="http://schemas.microsoft.com/office/powerpoint/2010/main" val="154339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487114"/>
            <a:ext cx="11389135" cy="5138973"/>
          </a:xfrm>
        </p:spPr>
        <p:txBody>
          <a:bodyPr>
            <a:noAutofit/>
          </a:bodyPr>
          <a:lstStyle/>
          <a:p>
            <a:pPr>
              <a:lnSpc>
                <a:spcPct val="100000"/>
              </a:lnSpc>
              <a:spcBef>
                <a:spcPts val="0"/>
              </a:spcBef>
              <a:buFontTx/>
              <a:buChar char="-"/>
            </a:pPr>
            <a:r>
              <a:rPr lang="en-GB" sz="2400" i="1" dirty="0" err="1"/>
              <a:t>arr</a:t>
            </a:r>
            <a:r>
              <a:rPr lang="en-GB" sz="2400" dirty="0" err="1"/>
              <a:t>.sort</a:t>
            </a:r>
            <a:r>
              <a:rPr lang="en-GB" sz="2400" dirty="0"/>
              <a:t>(</a:t>
            </a:r>
            <a:r>
              <a:rPr lang="en-GB" sz="2400" i="1" dirty="0"/>
              <a:t>[</a:t>
            </a:r>
            <a:r>
              <a:rPr lang="en-GB" sz="2400" i="1" dirty="0" err="1"/>
              <a:t>compareFunction</a:t>
            </a:r>
            <a:r>
              <a:rPr lang="en-GB" sz="2400" i="1" dirty="0"/>
              <a:t>]</a:t>
            </a:r>
            <a:r>
              <a:rPr lang="en-GB" sz="2400" dirty="0"/>
              <a:t>)</a:t>
            </a:r>
          </a:p>
          <a:p>
            <a:pPr>
              <a:lnSpc>
                <a:spcPct val="100000"/>
              </a:lnSpc>
              <a:spcBef>
                <a:spcPts val="0"/>
              </a:spcBef>
              <a:buFontTx/>
              <a:buChar char="-"/>
            </a:pPr>
            <a:r>
              <a:rPr lang="en-US" altLang="en-US" sz="2400" dirty="0"/>
              <a:t>If </a:t>
            </a:r>
            <a:r>
              <a:rPr lang="en-US" altLang="en-US" sz="2400" dirty="0" err="1"/>
              <a:t>compareFunction</a:t>
            </a:r>
            <a:r>
              <a:rPr lang="en-US" altLang="en-US" sz="2400" dirty="0"/>
              <a:t> is not </a:t>
            </a:r>
            <a:r>
              <a:rPr lang="en-US" altLang="en-US" sz="2400" dirty="0" err="1"/>
              <a:t>specified,array</a:t>
            </a:r>
            <a:r>
              <a:rPr lang="en-US" altLang="en-US" sz="2400" dirty="0"/>
              <a:t> is sorted as strings in ascending order</a:t>
            </a:r>
          </a:p>
          <a:p>
            <a:pPr>
              <a:lnSpc>
                <a:spcPct val="100000"/>
              </a:lnSpc>
              <a:spcBef>
                <a:spcPts val="0"/>
              </a:spcBef>
              <a:buFontTx/>
              <a:buChar char="-"/>
            </a:pPr>
            <a:r>
              <a:rPr lang="en-US" altLang="en-US" sz="2400" dirty="0" err="1"/>
              <a:t>Arr</a:t>
            </a:r>
            <a:r>
              <a:rPr lang="en-US" altLang="en-US" sz="2400" dirty="0"/>
              <a:t> = [1, 2, 11, 12, 22]</a:t>
            </a:r>
          </a:p>
          <a:p>
            <a:pPr>
              <a:lnSpc>
                <a:spcPct val="100000"/>
              </a:lnSpc>
              <a:spcBef>
                <a:spcPts val="0"/>
              </a:spcBef>
              <a:buFontTx/>
              <a:buChar char="-"/>
            </a:pPr>
            <a:r>
              <a:rPr lang="en-US" altLang="en-US" sz="2400" dirty="0"/>
              <a:t>Console.log(</a:t>
            </a:r>
            <a:r>
              <a:rPr lang="en-US" altLang="en-US" sz="2400" dirty="0" err="1"/>
              <a:t>arr.sort</a:t>
            </a:r>
            <a:r>
              <a:rPr lang="en-US" altLang="en-US" sz="2400" dirty="0"/>
              <a:t>())</a:t>
            </a:r>
          </a:p>
          <a:p>
            <a:pPr>
              <a:lnSpc>
                <a:spcPct val="100000"/>
              </a:lnSpc>
              <a:spcBef>
                <a:spcPts val="0"/>
              </a:spcBef>
              <a:buFontTx/>
              <a:buChar char="-"/>
            </a:pPr>
            <a:r>
              <a:rPr lang="en-US" altLang="en-US" sz="2400" dirty="0"/>
              <a:t>// 1, 11, 12, 2, 22</a:t>
            </a:r>
          </a:p>
          <a:p>
            <a:pPr>
              <a:lnSpc>
                <a:spcPct val="100000"/>
              </a:lnSpc>
              <a:spcBef>
                <a:spcPts val="0"/>
              </a:spcBef>
              <a:buFontTx/>
              <a:buChar char="-"/>
            </a:pPr>
            <a:endParaRPr lang="en-US" altLang="en-US" sz="2400" dirty="0"/>
          </a:p>
          <a:p>
            <a:pPr>
              <a:lnSpc>
                <a:spcPct val="100000"/>
              </a:lnSpc>
              <a:spcBef>
                <a:spcPts val="0"/>
              </a:spcBef>
              <a:buFontTx/>
              <a:buChar char="-"/>
            </a:pPr>
            <a:r>
              <a:rPr lang="en-US" altLang="en-US" sz="2400" dirty="0" err="1">
                <a:effectLst>
                  <a:glow rad="101600">
                    <a:schemeClr val="accent4">
                      <a:satMod val="175000"/>
                      <a:alpha val="40000"/>
                    </a:schemeClr>
                  </a:glow>
                </a:effectLst>
              </a:rPr>
              <a:t>compareFunction</a:t>
            </a:r>
            <a:r>
              <a:rPr lang="en-US" altLang="en-US" sz="2400" dirty="0">
                <a:effectLst>
                  <a:glow rad="101600">
                    <a:schemeClr val="accent4">
                      <a:satMod val="175000"/>
                      <a:alpha val="40000"/>
                    </a:schemeClr>
                  </a:glow>
                </a:effectLst>
              </a:rPr>
              <a:t> takes two parameters say a and b and returns</a:t>
            </a:r>
          </a:p>
          <a:p>
            <a:pPr lvl="1">
              <a:lnSpc>
                <a:spcPct val="100000"/>
              </a:lnSpc>
              <a:spcBef>
                <a:spcPts val="0"/>
              </a:spcBef>
              <a:buFontTx/>
              <a:buChar char="-"/>
            </a:pPr>
            <a:r>
              <a:rPr lang="en-US" altLang="en-US" dirty="0">
                <a:effectLst>
                  <a:glow rad="101600">
                    <a:schemeClr val="accent4">
                      <a:satMod val="175000"/>
                      <a:alpha val="40000"/>
                    </a:schemeClr>
                  </a:glow>
                </a:effectLst>
              </a:rPr>
              <a:t>1 if a &gt; b</a:t>
            </a:r>
          </a:p>
          <a:p>
            <a:pPr lvl="1">
              <a:lnSpc>
                <a:spcPct val="100000"/>
              </a:lnSpc>
              <a:spcBef>
                <a:spcPts val="0"/>
              </a:spcBef>
              <a:buFontTx/>
              <a:buChar char="-"/>
            </a:pPr>
            <a:r>
              <a:rPr lang="en-US" altLang="en-US" dirty="0">
                <a:effectLst>
                  <a:glow rad="101600">
                    <a:schemeClr val="accent4">
                      <a:satMod val="175000"/>
                      <a:alpha val="40000"/>
                    </a:schemeClr>
                  </a:glow>
                </a:effectLst>
              </a:rPr>
              <a:t>0 if a = b</a:t>
            </a:r>
          </a:p>
          <a:p>
            <a:pPr lvl="1">
              <a:lnSpc>
                <a:spcPct val="100000"/>
              </a:lnSpc>
              <a:spcBef>
                <a:spcPts val="0"/>
              </a:spcBef>
              <a:buFontTx/>
              <a:buChar char="-"/>
            </a:pPr>
            <a:r>
              <a:rPr lang="en-US" altLang="en-US" dirty="0">
                <a:effectLst>
                  <a:glow rad="101600">
                    <a:schemeClr val="accent4">
                      <a:satMod val="175000"/>
                      <a:alpha val="40000"/>
                    </a:schemeClr>
                  </a:glow>
                </a:effectLst>
              </a:rPr>
              <a:t>-1 if a &lt; b</a:t>
            </a:r>
          </a:p>
          <a:p>
            <a:pPr>
              <a:lnSpc>
                <a:spcPct val="100000"/>
              </a:lnSpc>
              <a:spcBef>
                <a:spcPts val="0"/>
              </a:spcBef>
              <a:buFontTx/>
              <a:buChar char="-"/>
            </a:pPr>
            <a:r>
              <a:rPr lang="en-US" altLang="en-US" sz="2400" dirty="0">
                <a:effectLst>
                  <a:glow rad="101600">
                    <a:schemeClr val="accent4">
                      <a:satMod val="175000"/>
                      <a:alpha val="40000"/>
                    </a:schemeClr>
                  </a:glow>
                </a:effectLst>
              </a:rPr>
              <a:t>To reverse the order modify the condition for returning 1, 0 and -1</a:t>
            </a:r>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Array – Sort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
        <p:nvSpPr>
          <p:cNvPr id="2049" name="Rectangle 1"/>
          <p:cNvSpPr>
            <a:spLocks noChangeArrowheads="1"/>
          </p:cNvSpPr>
          <p:nvPr/>
        </p:nvSpPr>
        <p:spPr bwMode="auto">
          <a:xfrm>
            <a:off x="7664830" y="2112868"/>
            <a:ext cx="4412776"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chemeClr val="tx1"/>
                </a:solidFill>
                <a:effectLst/>
                <a:latin typeface="+mj-lt"/>
                <a:cs typeface="Arial" pitchFamily="34" charset="0"/>
              </a:rPr>
              <a:t>var</a:t>
            </a:r>
            <a:r>
              <a:rPr kumimoji="0" lang="en-US" sz="2200" b="0" i="0" u="none" strike="noStrike" cap="none" normalizeH="0" baseline="0" dirty="0">
                <a:ln>
                  <a:noFill/>
                </a:ln>
                <a:solidFill>
                  <a:schemeClr val="tx1"/>
                </a:solidFill>
                <a:effectLst/>
                <a:latin typeface="+mj-lt"/>
                <a:cs typeface="Arial" pitchFamily="34" charset="0"/>
              </a:rPr>
              <a:t> numbers = [4, 2, 5, 1, 3]; </a:t>
            </a:r>
            <a:r>
              <a:rPr kumimoji="0" lang="en-US" sz="2200" b="0" i="0" u="none" strike="noStrike" cap="none" normalizeH="0" baseline="0" dirty="0" err="1">
                <a:ln>
                  <a:noFill/>
                </a:ln>
                <a:solidFill>
                  <a:schemeClr val="tx1"/>
                </a:solidFill>
                <a:effectLst/>
                <a:latin typeface="+mj-lt"/>
                <a:cs typeface="Arial" pitchFamily="34" charset="0"/>
              </a:rPr>
              <a:t>numbers.sort</a:t>
            </a:r>
            <a:r>
              <a:rPr kumimoji="0" lang="en-US" sz="2200" b="0" i="0" u="none" strike="noStrike" cap="none" normalizeH="0" baseline="0" dirty="0">
                <a:ln>
                  <a:noFill/>
                </a:ln>
                <a:solidFill>
                  <a:schemeClr val="tx1"/>
                </a:solidFill>
                <a:effectLst/>
                <a:latin typeface="+mj-lt"/>
                <a:cs typeface="Arial" pitchFamily="34" charset="0"/>
              </a:rPr>
              <a:t>(function(a, b) { return b - a;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Arial" pitchFamily="34" charset="0"/>
              </a:rPr>
              <a:t>console.log(numbers);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Arial" pitchFamily="34" charset="0"/>
              </a:rPr>
              <a:t>// [5,4,3,2,1] </a:t>
            </a:r>
          </a:p>
        </p:txBody>
      </p:sp>
    </p:spTree>
    <p:extLst>
      <p:ext uri="{BB962C8B-B14F-4D97-AF65-F5344CB8AC3E}">
        <p14:creationId xmlns:p14="http://schemas.microsoft.com/office/powerpoint/2010/main" val="207268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91C6-7F61-4D12-A065-D9D42C0B79F5}"/>
              </a:ext>
            </a:extLst>
          </p:cNvPr>
          <p:cNvSpPr>
            <a:spLocks noGrp="1"/>
          </p:cNvSpPr>
          <p:nvPr>
            <p:ph type="title"/>
          </p:nvPr>
        </p:nvSpPr>
        <p:spPr>
          <a:xfrm>
            <a:off x="838200" y="365126"/>
            <a:ext cx="10515600" cy="774906"/>
          </a:xfrm>
        </p:spPr>
        <p:txBody>
          <a:bodyPr>
            <a:normAutofit/>
          </a:bodyPr>
          <a:lstStyle/>
          <a:p>
            <a:r>
              <a:rPr lang="en-IN" sz="3600" b="1" dirty="0" err="1"/>
              <a:t>Array.sort</a:t>
            </a:r>
            <a:r>
              <a:rPr lang="en-IN" sz="3600" b="1" dirty="0"/>
              <a:t>- Compare function</a:t>
            </a:r>
          </a:p>
        </p:txBody>
      </p:sp>
      <p:sp>
        <p:nvSpPr>
          <p:cNvPr id="3" name="Content Placeholder 2">
            <a:extLst>
              <a:ext uri="{FF2B5EF4-FFF2-40B4-BE49-F238E27FC236}">
                <a16:creationId xmlns:a16="http://schemas.microsoft.com/office/drawing/2014/main" id="{E3DD36E9-C2A0-4C1D-A1F8-B64B4CCA5CCD}"/>
              </a:ext>
            </a:extLst>
          </p:cNvPr>
          <p:cNvSpPr>
            <a:spLocks noGrp="1"/>
          </p:cNvSpPr>
          <p:nvPr>
            <p:ph idx="1"/>
          </p:nvPr>
        </p:nvSpPr>
        <p:spPr>
          <a:xfrm>
            <a:off x="838200" y="1341912"/>
            <a:ext cx="10515600" cy="4835051"/>
          </a:xfrm>
        </p:spPr>
        <p:txBody>
          <a:bodyPr>
            <a:noAutofit/>
          </a:bodyPr>
          <a:lstStyle/>
          <a:p>
            <a:r>
              <a:rPr lang="en-US" sz="2400" b="1" dirty="0" err="1"/>
              <a:t>compareFunction</a:t>
            </a:r>
            <a:r>
              <a:rPr lang="en-US" sz="2400" b="1" dirty="0"/>
              <a:t>(Optional):  </a:t>
            </a:r>
            <a:r>
              <a:rPr lang="en-US" sz="2400" dirty="0"/>
              <a:t>A function that defines an alternative sort order. The function should return a negative, zero, or positive value, depending on the arguments, like:</a:t>
            </a:r>
          </a:p>
          <a:p>
            <a:pPr marL="457200" lvl="1" indent="0">
              <a:buNone/>
            </a:pPr>
            <a:r>
              <a:rPr lang="en-US" b="1" dirty="0">
                <a:effectLst>
                  <a:glow rad="228600">
                    <a:schemeClr val="accent4">
                      <a:satMod val="175000"/>
                      <a:alpha val="40000"/>
                    </a:schemeClr>
                  </a:glow>
                </a:effectLst>
              </a:rPr>
              <a:t>function(a, b)</a:t>
            </a:r>
          </a:p>
          <a:p>
            <a:pPr marL="457200" lvl="1" indent="0">
              <a:buNone/>
            </a:pPr>
            <a:r>
              <a:rPr lang="en-US" b="1" dirty="0">
                <a:effectLst>
                  <a:glow rad="228600">
                    <a:schemeClr val="accent4">
                      <a:satMod val="175000"/>
                      <a:alpha val="40000"/>
                    </a:schemeClr>
                  </a:glow>
                </a:effectLst>
              </a:rPr>
              <a:t>{return a-b}</a:t>
            </a:r>
          </a:p>
          <a:p>
            <a:r>
              <a:rPr lang="en-US" sz="2400" dirty="0"/>
              <a:t>When the sort() method compares two values, it sends the values to the compare function, and sorts the values according to the returned (negative, zero, positive) value.</a:t>
            </a:r>
          </a:p>
          <a:p>
            <a:r>
              <a:rPr lang="en-US" sz="2400" dirty="0">
                <a:effectLst>
                  <a:glow rad="228600">
                    <a:schemeClr val="accent4">
                      <a:satMod val="175000"/>
                      <a:alpha val="40000"/>
                    </a:schemeClr>
                  </a:glow>
                </a:effectLst>
              </a:rPr>
              <a:t>Example:</a:t>
            </a:r>
          </a:p>
          <a:p>
            <a:r>
              <a:rPr lang="en-US" sz="2400" dirty="0"/>
              <a:t>When comparing 40 and 100, the sort() method calls the compare function(40,100).</a:t>
            </a:r>
          </a:p>
          <a:p>
            <a:r>
              <a:rPr lang="en-US" sz="2400" dirty="0"/>
              <a:t>The function calculates 40-100, and returns -60 (a negative value).</a:t>
            </a:r>
          </a:p>
          <a:p>
            <a:r>
              <a:rPr lang="en-US" sz="2400" dirty="0"/>
              <a:t>The sort function will sort 40 as a value lower than 100.</a:t>
            </a:r>
            <a:endParaRPr lang="en-IN" sz="2400" dirty="0"/>
          </a:p>
        </p:txBody>
      </p:sp>
      <p:pic>
        <p:nvPicPr>
          <p:cNvPr id="6" name="Picture 5" descr="A close up of a logo&#10;&#10;Description automatically generated">
            <a:extLst>
              <a:ext uri="{FF2B5EF4-FFF2-40B4-BE49-F238E27FC236}">
                <a16:creationId xmlns:a16="http://schemas.microsoft.com/office/drawing/2014/main" id="{2F791434-0F91-4BAE-83CB-A01F3D7F31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Tree>
    <p:extLst>
      <p:ext uri="{BB962C8B-B14F-4D97-AF65-F5344CB8AC3E}">
        <p14:creationId xmlns:p14="http://schemas.microsoft.com/office/powerpoint/2010/main" val="243820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14394" y="1182843"/>
            <a:ext cx="8671450" cy="4797287"/>
          </a:xfrm>
        </p:spPr>
        <p:txBody>
          <a:bodyPr>
            <a:noAutofit/>
          </a:bodyPr>
          <a:lstStyle/>
          <a:p>
            <a:pPr lvl="1">
              <a:lnSpc>
                <a:spcPct val="150000"/>
              </a:lnSpc>
              <a:buNone/>
            </a:pPr>
            <a:r>
              <a:rPr lang="en-US" dirty="0"/>
              <a:t>Properties </a:t>
            </a:r>
          </a:p>
          <a:p>
            <a:pPr lvl="1">
              <a:lnSpc>
                <a:spcPct val="150000"/>
              </a:lnSpc>
              <a:buNone/>
            </a:pPr>
            <a:r>
              <a:rPr lang="en-US" dirty="0"/>
              <a:t>• MAX_VALUE : </a:t>
            </a:r>
            <a:r>
              <a:rPr lang="en-US" sz="2000" b="0" i="0" dirty="0">
                <a:solidFill>
                  <a:srgbClr val="1B1B1B"/>
                </a:solidFill>
                <a:effectLst/>
                <a:latin typeface="arial" panose="020B0604020202020204" pitchFamily="34" charset="0"/>
              </a:rPr>
              <a:t>represents the maximum numeric value representable in JavaScript.</a:t>
            </a:r>
            <a:endParaRPr lang="en-US" sz="2000" dirty="0"/>
          </a:p>
          <a:p>
            <a:pPr lvl="1">
              <a:lnSpc>
                <a:spcPct val="150000"/>
              </a:lnSpc>
              <a:buNone/>
            </a:pPr>
            <a:r>
              <a:rPr lang="en-US" dirty="0"/>
              <a:t>• MIN_VALUE </a:t>
            </a:r>
          </a:p>
          <a:p>
            <a:pPr lvl="1">
              <a:lnSpc>
                <a:spcPct val="150000"/>
              </a:lnSpc>
              <a:buNone/>
            </a:pPr>
            <a:r>
              <a:rPr lang="en-US" dirty="0"/>
              <a:t>• </a:t>
            </a:r>
            <a:r>
              <a:rPr lang="en-US" dirty="0" err="1"/>
              <a:t>NaN</a:t>
            </a:r>
            <a:r>
              <a:rPr lang="en-US" dirty="0"/>
              <a:t> – Not a Number</a:t>
            </a:r>
          </a:p>
          <a:p>
            <a:pPr lvl="1">
              <a:lnSpc>
                <a:spcPct val="150000"/>
              </a:lnSpc>
              <a:buNone/>
            </a:pPr>
            <a:r>
              <a:rPr lang="en-US" dirty="0"/>
              <a:t>• POSITIVE_INFINITY </a:t>
            </a:r>
          </a:p>
          <a:p>
            <a:pPr lvl="1">
              <a:lnSpc>
                <a:spcPct val="150000"/>
              </a:lnSpc>
              <a:buNone/>
            </a:pPr>
            <a:r>
              <a:rPr lang="en-US" dirty="0"/>
              <a:t>• NEGATIVE_INFINITY </a:t>
            </a:r>
          </a:p>
          <a:p>
            <a:pPr lvl="1">
              <a:lnSpc>
                <a:spcPct val="150000"/>
              </a:lnSpc>
              <a:buNone/>
            </a:pPr>
            <a:r>
              <a:rPr lang="en-US" dirty="0"/>
              <a:t>• Operations resulting in errors return </a:t>
            </a:r>
            <a:r>
              <a:rPr lang="en-US" dirty="0" err="1"/>
              <a:t>NaN</a:t>
            </a:r>
            <a:r>
              <a:rPr lang="en-US" dirty="0"/>
              <a:t> </a:t>
            </a:r>
          </a:p>
          <a:p>
            <a:pPr lvl="2">
              <a:lnSpc>
                <a:spcPct val="150000"/>
              </a:lnSpc>
              <a:buNone/>
            </a:pPr>
            <a:r>
              <a:rPr lang="en-US" sz="1800" dirty="0"/>
              <a:t>• Use </a:t>
            </a:r>
            <a:r>
              <a:rPr lang="en-US" sz="1800" dirty="0" err="1"/>
              <a:t>isNaN</a:t>
            </a:r>
            <a:r>
              <a:rPr lang="en-US" sz="1800" dirty="0"/>
              <a:t>(a) to test if a is </a:t>
            </a:r>
            <a:r>
              <a:rPr lang="en-US" sz="1800" dirty="0" err="1"/>
              <a:t>NaN</a:t>
            </a:r>
            <a:r>
              <a:rPr lang="en-US" sz="1800" dirty="0"/>
              <a:t> </a:t>
            </a:r>
          </a:p>
          <a:p>
            <a:pPr lvl="1">
              <a:lnSpc>
                <a:spcPct val="150000"/>
              </a:lnSpc>
              <a:buNone/>
            </a:pPr>
            <a:r>
              <a:rPr lang="en-US" dirty="0"/>
              <a:t>• </a:t>
            </a:r>
            <a:r>
              <a:rPr lang="en-US" dirty="0" err="1"/>
              <a:t>toString</a:t>
            </a:r>
            <a:r>
              <a:rPr lang="en-US" dirty="0"/>
              <a:t> method converts a number to string</a:t>
            </a:r>
            <a:endParaRPr lang="en-US" altLang="en-US" sz="28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Number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pic>
        <p:nvPicPr>
          <p:cNvPr id="3" name="Picture 2">
            <a:extLst>
              <a:ext uri="{FF2B5EF4-FFF2-40B4-BE49-F238E27FC236}">
                <a16:creationId xmlns:a16="http://schemas.microsoft.com/office/drawing/2014/main" id="{66B3FD5D-DC6D-4A50-9735-90CD058E3D75}"/>
              </a:ext>
            </a:extLst>
          </p:cNvPr>
          <p:cNvPicPr>
            <a:picLocks noChangeAspect="1"/>
          </p:cNvPicPr>
          <p:nvPr/>
        </p:nvPicPr>
        <p:blipFill>
          <a:blip r:embed="rId4"/>
          <a:stretch>
            <a:fillRect/>
          </a:stretch>
        </p:blipFill>
        <p:spPr>
          <a:xfrm>
            <a:off x="4762258" y="3057899"/>
            <a:ext cx="6381750" cy="1666875"/>
          </a:xfrm>
          <a:prstGeom prst="rect">
            <a:avLst/>
          </a:prstGeom>
        </p:spPr>
      </p:pic>
    </p:spTree>
    <p:extLst>
      <p:ext uri="{BB962C8B-B14F-4D97-AF65-F5344CB8AC3E}">
        <p14:creationId xmlns:p14="http://schemas.microsoft.com/office/powerpoint/2010/main" val="93662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34159" y="685537"/>
            <a:ext cx="7999758" cy="461665"/>
          </a:xfrm>
          <a:prstGeom prst="rect">
            <a:avLst/>
          </a:prstGeom>
        </p:spPr>
        <p:txBody>
          <a:bodyPr wrap="square">
            <a:spAutoFit/>
          </a:bodyPr>
          <a:lstStyle/>
          <a:p>
            <a:r>
              <a:rPr lang="en-GB" sz="2400" b="1" dirty="0" err="1">
                <a:solidFill>
                  <a:schemeClr val="accent2">
                    <a:lumMod val="75000"/>
                  </a:schemeClr>
                </a:solidFill>
              </a:rPr>
              <a:t>NaN</a:t>
            </a:r>
            <a:r>
              <a:rPr lang="en-GB" sz="2400" b="1" dirty="0">
                <a:solidFill>
                  <a:schemeClr val="accent2">
                    <a:lumMod val="75000"/>
                  </a:schemeClr>
                </a:solidFill>
              </a:rPr>
              <a:t>- Not a Number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pic>
        <p:nvPicPr>
          <p:cNvPr id="6" name="Content Placeholder 5">
            <a:extLst>
              <a:ext uri="{FF2B5EF4-FFF2-40B4-BE49-F238E27FC236}">
                <a16:creationId xmlns:a16="http://schemas.microsoft.com/office/drawing/2014/main" id="{FD288D41-7342-418B-933E-B4275AF33C55}"/>
              </a:ext>
            </a:extLst>
          </p:cNvPr>
          <p:cNvPicPr>
            <a:picLocks noGrp="1" noChangeAspect="1"/>
          </p:cNvPicPr>
          <p:nvPr>
            <p:ph idx="1"/>
          </p:nvPr>
        </p:nvPicPr>
        <p:blipFill>
          <a:blip r:embed="rId4"/>
          <a:stretch>
            <a:fillRect/>
          </a:stretch>
        </p:blipFill>
        <p:spPr>
          <a:xfrm>
            <a:off x="1705510" y="1485715"/>
            <a:ext cx="5849259" cy="4945400"/>
          </a:xfrm>
        </p:spPr>
      </p:pic>
    </p:spTree>
    <p:extLst>
      <p:ext uri="{BB962C8B-B14F-4D97-AF65-F5344CB8AC3E}">
        <p14:creationId xmlns:p14="http://schemas.microsoft.com/office/powerpoint/2010/main" val="6201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dirty="0"/>
              <a:t>String Object</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
        <p:nvSpPr>
          <p:cNvPr id="10" name="Content Placeholder 9"/>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606582" y="1611516"/>
            <a:ext cx="10404318" cy="4789283"/>
          </a:xfrm>
          <a:prstGeom prst="rect">
            <a:avLst/>
          </a:prstGeom>
          <a:noFill/>
          <a:ln w="9525">
            <a:noFill/>
            <a:miter lim="800000"/>
            <a:headEnd/>
            <a:tailEnd/>
          </a:ln>
          <a:effectLst/>
        </p:spPr>
      </p:pic>
    </p:spTree>
    <p:extLst>
      <p:ext uri="{BB962C8B-B14F-4D97-AF65-F5344CB8AC3E}">
        <p14:creationId xmlns:p14="http://schemas.microsoft.com/office/powerpoint/2010/main" val="25651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dirty="0"/>
              <a:t>String Object</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
        <p:nvSpPr>
          <p:cNvPr id="10" name="Content Placeholder 9"/>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4"/>
          <a:srcRect/>
          <a:stretch>
            <a:fillRect/>
          </a:stretch>
        </p:blipFill>
        <p:spPr bwMode="auto">
          <a:xfrm>
            <a:off x="833721" y="1475715"/>
            <a:ext cx="9782175" cy="4901273"/>
          </a:xfrm>
          <a:prstGeom prst="rect">
            <a:avLst/>
          </a:prstGeom>
          <a:noFill/>
          <a:ln w="9525">
            <a:noFill/>
            <a:miter lim="800000"/>
            <a:headEnd/>
            <a:tailEnd/>
          </a:ln>
          <a:effectLst/>
        </p:spPr>
      </p:pic>
    </p:spTree>
    <p:extLst>
      <p:ext uri="{BB962C8B-B14F-4D97-AF65-F5344CB8AC3E}">
        <p14:creationId xmlns:p14="http://schemas.microsoft.com/office/powerpoint/2010/main" val="303749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pPr>
              <a:lnSpc>
                <a:spcPct val="150000"/>
              </a:lnSpc>
              <a:buSzTx/>
              <a:buFontTx/>
              <a:buChar char="-"/>
            </a:pPr>
            <a:r>
              <a:rPr lang="en-US" altLang="en-US" sz="2400" dirty="0"/>
              <a:t>Math</a:t>
            </a:r>
          </a:p>
          <a:p>
            <a:pPr>
              <a:lnSpc>
                <a:spcPct val="150000"/>
              </a:lnSpc>
              <a:buSzTx/>
              <a:buFontTx/>
              <a:buChar char="-"/>
            </a:pPr>
            <a:r>
              <a:rPr lang="en-US" altLang="en-US" sz="2400" dirty="0"/>
              <a:t>Number</a:t>
            </a:r>
          </a:p>
          <a:p>
            <a:pPr>
              <a:lnSpc>
                <a:spcPct val="150000"/>
              </a:lnSpc>
              <a:buSzTx/>
              <a:buFontTx/>
              <a:buChar char="-"/>
            </a:pPr>
            <a:r>
              <a:rPr lang="en-US" altLang="en-US" sz="2400" dirty="0"/>
              <a:t>String</a:t>
            </a:r>
          </a:p>
          <a:p>
            <a:pPr>
              <a:lnSpc>
                <a:spcPct val="150000"/>
              </a:lnSpc>
              <a:buSzTx/>
              <a:buFontTx/>
              <a:buChar char="-"/>
            </a:pPr>
            <a:r>
              <a:rPr lang="en-US" altLang="en-US" sz="2400" dirty="0"/>
              <a:t>Array</a:t>
            </a:r>
          </a:p>
          <a:p>
            <a:pPr>
              <a:lnSpc>
                <a:spcPct val="150000"/>
              </a:lnSpc>
              <a:buSzTx/>
              <a:buFontTx/>
              <a:buChar char="-"/>
            </a:pPr>
            <a:r>
              <a:rPr lang="en-US" altLang="en-US" sz="2400" dirty="0"/>
              <a:t>Date</a:t>
            </a:r>
          </a:p>
          <a:p>
            <a:pPr>
              <a:lnSpc>
                <a:spcPct val="150000"/>
              </a:lnSpc>
              <a:buSzTx/>
              <a:buFontTx/>
              <a:buChar char="-"/>
            </a:pPr>
            <a:r>
              <a:rPr lang="en-US" altLang="en-US" sz="2400" dirty="0"/>
              <a:t>window</a:t>
            </a:r>
          </a:p>
          <a:p>
            <a:pPr>
              <a:lnSpc>
                <a:spcPct val="150000"/>
              </a:lnSpc>
              <a:buSzTx/>
              <a:buFontTx/>
              <a:buChar char="-"/>
            </a:pPr>
            <a:r>
              <a:rPr lang="en-US" altLang="en-US" sz="2400" dirty="0"/>
              <a:t>document</a:t>
            </a:r>
          </a:p>
          <a:p>
            <a:pPr>
              <a:lnSpc>
                <a:spcPct val="150000"/>
              </a:lnSpc>
              <a:buSzTx/>
              <a:buFontTx/>
              <a:buChar char="-"/>
            </a:pP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Global Objects supported</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Tree>
    <p:extLst>
      <p:ext uri="{BB962C8B-B14F-4D97-AF65-F5344CB8AC3E}">
        <p14:creationId xmlns:p14="http://schemas.microsoft.com/office/powerpoint/2010/main" val="207268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487114"/>
            <a:ext cx="8330796" cy="4988845"/>
          </a:xfrm>
        </p:spPr>
        <p:txBody>
          <a:bodyPr>
            <a:normAutofit/>
          </a:bodyPr>
          <a:lstStyle/>
          <a:p>
            <a:pPr>
              <a:lnSpc>
                <a:spcPct val="100000"/>
              </a:lnSpc>
              <a:spcBef>
                <a:spcPts val="0"/>
              </a:spcBef>
              <a:buNone/>
            </a:pPr>
            <a:r>
              <a:rPr lang="en-GB" altLang="en-US" sz="2400" dirty="0"/>
              <a:t>		</a:t>
            </a:r>
            <a:r>
              <a:rPr lang="en-GB" altLang="en-US" sz="2400" dirty="0" err="1"/>
              <a:t>var</a:t>
            </a:r>
            <a:r>
              <a:rPr lang="en-GB" altLang="en-US" sz="2400" dirty="0"/>
              <a:t> now= new Date();</a:t>
            </a:r>
          </a:p>
          <a:p>
            <a:pPr>
              <a:lnSpc>
                <a:spcPct val="100000"/>
              </a:lnSpc>
              <a:spcBef>
                <a:spcPts val="0"/>
              </a:spcBef>
              <a:buFontTx/>
              <a:buChar char="-"/>
            </a:pPr>
            <a:r>
              <a:rPr lang="en-GB" altLang="en-US" sz="2200" dirty="0"/>
              <a:t>This creates a Date object for the time at which it was created (</a:t>
            </a:r>
            <a:r>
              <a:rPr lang="en-GB" sz="2200" dirty="0"/>
              <a:t>stored as the number of milliseconds since January 1, 1970, UTC - Epoch)</a:t>
            </a:r>
            <a:endParaRPr lang="en-GB" altLang="en-US" sz="2200" dirty="0"/>
          </a:p>
          <a:p>
            <a:pPr>
              <a:lnSpc>
                <a:spcPct val="100000"/>
              </a:lnSpc>
              <a:spcBef>
                <a:spcPts val="0"/>
              </a:spcBef>
              <a:buFontTx/>
              <a:buChar char="-"/>
            </a:pP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Date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graphicFrame>
        <p:nvGraphicFramePr>
          <p:cNvPr id="10" name="Group 71"/>
          <p:cNvGraphicFramePr>
            <a:graphicFrameLocks/>
          </p:cNvGraphicFramePr>
          <p:nvPr>
            <p:extLst>
              <p:ext uri="{D42A27DB-BD31-4B8C-83A1-F6EECF244321}">
                <p14:modId xmlns:p14="http://schemas.microsoft.com/office/powerpoint/2010/main" val="877862231"/>
              </p:ext>
            </p:extLst>
          </p:nvPr>
        </p:nvGraphicFramePr>
        <p:xfrm>
          <a:off x="573204" y="2719450"/>
          <a:ext cx="9900832" cy="3924495"/>
        </p:xfrm>
        <a:graphic>
          <a:graphicData uri="http://schemas.openxmlformats.org/drawingml/2006/table">
            <a:tbl>
              <a:tblPr>
                <a:tableStyleId>{3C2FFA5D-87B4-456A-9821-1D502468CF0F}</a:tableStyleId>
              </a:tblPr>
              <a:tblGrid>
                <a:gridCol w="3056763">
                  <a:extLst>
                    <a:ext uri="{9D8B030D-6E8A-4147-A177-3AD203B41FA5}">
                      <a16:colId xmlns:a16="http://schemas.microsoft.com/office/drawing/2014/main" val="1447296737"/>
                    </a:ext>
                  </a:extLst>
                </a:gridCol>
                <a:gridCol w="6844069">
                  <a:extLst>
                    <a:ext uri="{9D8B030D-6E8A-4147-A177-3AD203B41FA5}">
                      <a16:colId xmlns:a16="http://schemas.microsoft.com/office/drawing/2014/main" val="1386615672"/>
                    </a:ext>
                  </a:extLst>
                </a:gridCol>
              </a:tblGrid>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err="1">
                          <a:ln>
                            <a:noFill/>
                          </a:ln>
                          <a:solidFill>
                            <a:schemeClr val="tx1"/>
                          </a:solidFill>
                          <a:effectLst/>
                        </a:rPr>
                        <a:t>toLocaleString</a:t>
                      </a:r>
                      <a:endParaRPr kumimoji="0" lang="en-US" altLang="en-US" sz="1800" b="0"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A string of the Date information</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19721613"/>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(get/set)Date</a:t>
                      </a:r>
                      <a:endParaRPr kumimoji="0" lang="en-US" altLang="en-US" sz="1800" b="0"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day of the month</a:t>
                      </a:r>
                      <a:endParaRPr kumimoji="0" lang="en-US" altLang="en-US" sz="1800" b="0"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545299031"/>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Month</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month in the range of 0 to 11</a:t>
                      </a:r>
                      <a:endParaRPr kumimoji="0" lang="en-US" altLang="en-US" sz="1800" b="0"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64458198"/>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Day</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day of the week in the range of 0 to 6</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53190856"/>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err="1">
                          <a:ln>
                            <a:noFill/>
                          </a:ln>
                          <a:solidFill>
                            <a:schemeClr val="tx1"/>
                          </a:solidFill>
                          <a:effectLst/>
                        </a:rPr>
                        <a:t>FullYear</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a:ln>
                            <a:noFill/>
                          </a:ln>
                          <a:solidFill>
                            <a:schemeClr val="tx1"/>
                          </a:solidFill>
                          <a:effectLst/>
                        </a:rPr>
                        <a:t>The year</a:t>
                      </a:r>
                      <a:endParaRPr kumimoji="0" lang="en-US" altLang="en-US" sz="1800" b="1" i="0" u="none" strike="noStrike" cap="none" normalizeH="0" baseline="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696274256"/>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Time</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a:ln>
                            <a:noFill/>
                          </a:ln>
                          <a:solidFill>
                            <a:schemeClr val="tx1"/>
                          </a:solidFill>
                          <a:effectLst/>
                        </a:rPr>
                        <a:t>The number of milliseconds since January 1, 1970</a:t>
                      </a:r>
                      <a:endParaRPr kumimoji="0" lang="en-US" altLang="en-US" sz="1800" b="1" i="0" u="none" strike="noStrike" cap="none" normalizeH="0" baseline="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191260955"/>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Hours</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number of the hour in the range of 0 to 23</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15163211"/>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Minutes</a:t>
                      </a:r>
                      <a:endParaRPr kumimoji="0" lang="en-US" altLang="en-US" sz="1800" b="0"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number of the minute in the range of 0 to 59</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167265238"/>
                  </a:ext>
                </a:extLst>
              </a:tr>
              <a:tr h="361517">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Seconds</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number of the second in the range of 0 to 59</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101840924"/>
                  </a:ext>
                </a:extLst>
              </a:tr>
              <a:tr h="632655">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kern="1200" cap="none" normalizeH="0" baseline="0" dirty="0">
                          <a:ln>
                            <a:noFill/>
                          </a:ln>
                          <a:solidFill>
                            <a:schemeClr val="tx1"/>
                          </a:solidFill>
                          <a:effectLst/>
                        </a:rPr>
                        <a:t>(get/set)</a:t>
                      </a:r>
                      <a:r>
                        <a:rPr kumimoji="0" lang="en-US" altLang="en-US" sz="1800" b="0" u="none" strike="noStrike" cap="none" normalizeH="0" baseline="0" dirty="0">
                          <a:ln>
                            <a:noFill/>
                          </a:ln>
                          <a:solidFill>
                            <a:schemeClr val="tx1"/>
                          </a:solidFill>
                          <a:effectLst/>
                        </a:rPr>
                        <a:t>Milliseconds</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1800" b="0" u="none" strike="noStrike" cap="none" normalizeH="0" baseline="0" dirty="0">
                          <a:ln>
                            <a:noFill/>
                          </a:ln>
                          <a:solidFill>
                            <a:schemeClr val="tx1"/>
                          </a:solidFill>
                          <a:effectLst/>
                        </a:rPr>
                        <a:t>The number of the millisecond in the range of 0 to 999</a:t>
                      </a:r>
                      <a:endParaRPr kumimoji="0" lang="en-US" altLang="en-US" sz="1800" b="1" i="0" u="none" strike="noStrike" cap="none" normalizeH="0" baseline="0" dirty="0">
                        <a:ln>
                          <a:noFill/>
                        </a:ln>
                        <a:solidFill>
                          <a:schemeClr val="tx1"/>
                        </a:solidFill>
                        <a:effectLst/>
                        <a:latin typeface="+mn-lt"/>
                      </a:endParaRPr>
                    </a:p>
                  </a:txBody>
                  <a:tcPr marL="45720" marR="0" anchor="ctr" horzOverflow="overflow">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592801596"/>
                  </a:ext>
                </a:extLst>
              </a:tr>
            </a:tbl>
          </a:graphicData>
        </a:graphic>
      </p:graphicFrame>
    </p:spTree>
    <p:extLst>
      <p:ext uri="{BB962C8B-B14F-4D97-AF65-F5344CB8AC3E}">
        <p14:creationId xmlns:p14="http://schemas.microsoft.com/office/powerpoint/2010/main" val="207268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678672"/>
            <a:ext cx="8330796" cy="4797287"/>
          </a:xfrm>
        </p:spPr>
        <p:txBody>
          <a:bodyPr>
            <a:normAutofit/>
          </a:bodyPr>
          <a:lstStyle/>
          <a:p>
            <a:pPr>
              <a:lnSpc>
                <a:spcPct val="100000"/>
              </a:lnSpc>
              <a:spcBef>
                <a:spcPts val="0"/>
              </a:spcBef>
              <a:buNone/>
            </a:pPr>
            <a:r>
              <a:rPr lang="en-GB" altLang="en-US" sz="2400" dirty="0"/>
              <a:t>	Provides </a:t>
            </a:r>
            <a:r>
              <a:rPr lang="en-GB" altLang="en-US" sz="2400" b="1" dirty="0"/>
              <a:t>static</a:t>
            </a:r>
            <a:r>
              <a:rPr lang="en-GB" altLang="en-US" sz="2400" dirty="0"/>
              <a:t> mathematical constants and functions </a:t>
            </a:r>
            <a:endParaRPr lang="en-GB" altLang="en-US" sz="2200" dirty="0"/>
          </a:p>
          <a:p>
            <a:pPr>
              <a:lnSpc>
                <a:spcPct val="100000"/>
              </a:lnSpc>
              <a:spcBef>
                <a:spcPts val="0"/>
              </a:spcBef>
              <a:buFontTx/>
              <a:buChar char="-"/>
            </a:pP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Math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graphicFrame>
        <p:nvGraphicFramePr>
          <p:cNvPr id="10" name="Group 71"/>
          <p:cNvGraphicFramePr>
            <a:graphicFrameLocks/>
          </p:cNvGraphicFramePr>
          <p:nvPr>
            <p:extLst>
              <p:ext uri="{D42A27DB-BD31-4B8C-83A1-F6EECF244321}">
                <p14:modId xmlns:p14="http://schemas.microsoft.com/office/powerpoint/2010/main" val="1046611573"/>
              </p:ext>
            </p:extLst>
          </p:nvPr>
        </p:nvGraphicFramePr>
        <p:xfrm>
          <a:off x="573203" y="2395168"/>
          <a:ext cx="10732106" cy="4267200"/>
        </p:xfrm>
        <a:graphic>
          <a:graphicData uri="http://schemas.openxmlformats.org/drawingml/2006/table">
            <a:tbl>
              <a:tblPr>
                <a:tableStyleId>{3C2FFA5D-87B4-456A-9821-1D502468CF0F}</a:tableStyleId>
              </a:tblPr>
              <a:tblGrid>
                <a:gridCol w="3181718">
                  <a:extLst>
                    <a:ext uri="{9D8B030D-6E8A-4147-A177-3AD203B41FA5}">
                      <a16:colId xmlns:a16="http://schemas.microsoft.com/office/drawing/2014/main" val="1447296737"/>
                    </a:ext>
                  </a:extLst>
                </a:gridCol>
                <a:gridCol w="7550388">
                  <a:extLst>
                    <a:ext uri="{9D8B030D-6E8A-4147-A177-3AD203B41FA5}">
                      <a16:colId xmlns:a16="http://schemas.microsoft.com/office/drawing/2014/main" val="1386615672"/>
                    </a:ext>
                  </a:extLst>
                </a:gridCol>
              </a:tblGrid>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200" b="0" u="none" strike="noStrike" cap="none" normalizeH="0" baseline="0" dirty="0" err="1">
                          <a:ln>
                            <a:noFill/>
                          </a:ln>
                          <a:solidFill>
                            <a:schemeClr val="tx1"/>
                          </a:solidFill>
                          <a:effectLst/>
                        </a:rPr>
                        <a:t>Math.E</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200" b="0" u="none" strike="noStrike" cap="none" normalizeH="0" baseline="0" dirty="0">
                          <a:ln>
                            <a:noFill/>
                          </a:ln>
                          <a:solidFill>
                            <a:schemeClr val="tx1"/>
                          </a:solidFill>
                          <a:effectLst/>
                        </a:rPr>
                        <a:t>Euler’s Constant (Approx. 2.718)</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919721613"/>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200" b="0" u="none" strike="noStrike" cap="none" normalizeH="0" baseline="0" dirty="0" err="1">
                          <a:ln>
                            <a:noFill/>
                          </a:ln>
                          <a:solidFill>
                            <a:schemeClr val="tx1"/>
                          </a:solidFill>
                          <a:effectLst/>
                        </a:rPr>
                        <a:t>Math.PI</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200" b="0" u="none" strike="noStrike" cap="none" normalizeH="0" baseline="0" dirty="0">
                          <a:ln>
                            <a:noFill/>
                          </a:ln>
                          <a:solidFill>
                            <a:schemeClr val="tx1"/>
                          </a:solidFill>
                          <a:effectLst/>
                        </a:rPr>
                        <a:t>Value of PI (Approx. 3.1416)</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545299031"/>
                  </a:ext>
                </a:extLst>
              </a:tr>
              <a:tr h="324829">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200" b="0" u="none" strike="noStrike" cap="none" normalizeH="0" baseline="0" dirty="0">
                          <a:ln>
                            <a:noFill/>
                          </a:ln>
                          <a:solidFill>
                            <a:schemeClr val="tx1"/>
                          </a:solidFill>
                          <a:effectLst/>
                        </a:rPr>
                        <a:t>Math.SQRT2</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200" b="0" u="none" strike="noStrike" cap="none" normalizeH="0" baseline="0" dirty="0">
                          <a:ln>
                            <a:noFill/>
                          </a:ln>
                          <a:solidFill>
                            <a:schemeClr val="tx1"/>
                          </a:solidFill>
                          <a:effectLst/>
                        </a:rPr>
                        <a:t>Square root of 2 (Approx. 1.414)</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64458198"/>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GB" altLang="en-US" sz="2200" b="0" u="none" strike="noStrike" kern="1200" cap="none" normalizeH="0" baseline="0" dirty="0">
                          <a:ln>
                            <a:noFill/>
                          </a:ln>
                          <a:solidFill>
                            <a:schemeClr val="tx1"/>
                          </a:solidFill>
                          <a:effectLst/>
                        </a:rPr>
                        <a:t>Math.abs(x) </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cap="none" normalizeH="0" baseline="0" dirty="0">
                          <a:ln>
                            <a:noFill/>
                          </a:ln>
                          <a:solidFill>
                            <a:schemeClr val="tx1"/>
                          </a:solidFill>
                          <a:effectLst/>
                        </a:rPr>
                        <a:t>Returns the absolute value of x</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3153190856"/>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GB" altLang="en-US" sz="2200" b="0" u="none" strike="noStrike" kern="1200" cap="none" normalizeH="0" baseline="0" dirty="0" err="1">
                          <a:ln>
                            <a:noFill/>
                          </a:ln>
                          <a:solidFill>
                            <a:schemeClr val="tx1"/>
                          </a:solidFill>
                          <a:effectLst/>
                        </a:rPr>
                        <a:t>Math.ceil</a:t>
                      </a:r>
                      <a:r>
                        <a:rPr kumimoji="0" lang="en-GB" altLang="en-US" sz="2200" b="0" u="none" strike="noStrike" kern="1200" cap="none" normalizeH="0" baseline="0" dirty="0">
                          <a:ln>
                            <a:noFill/>
                          </a:ln>
                          <a:solidFill>
                            <a:schemeClr val="tx1"/>
                          </a:solidFill>
                          <a:effectLst/>
                        </a:rPr>
                        <a:t>(x) </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cap="none" normalizeH="0" baseline="0" dirty="0">
                          <a:ln>
                            <a:noFill/>
                          </a:ln>
                          <a:solidFill>
                            <a:schemeClr val="tx1"/>
                          </a:solidFill>
                          <a:effectLst/>
                        </a:rPr>
                        <a:t>Returns the smallest integer greater than or equal to x</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2696274256"/>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GB" altLang="en-US" sz="2200" b="0" u="none" strike="noStrike" kern="1200" cap="none" normalizeH="0" baseline="0" dirty="0" err="1">
                          <a:ln>
                            <a:noFill/>
                          </a:ln>
                          <a:solidFill>
                            <a:schemeClr val="tx1"/>
                          </a:solidFill>
                          <a:effectLst/>
                        </a:rPr>
                        <a:t>Math.floor</a:t>
                      </a:r>
                      <a:r>
                        <a:rPr kumimoji="0" lang="en-GB" altLang="en-US" sz="2200" b="0" u="none" strike="noStrike" kern="1200" cap="none" normalizeH="0" baseline="0" dirty="0">
                          <a:ln>
                            <a:noFill/>
                          </a:ln>
                          <a:solidFill>
                            <a:schemeClr val="tx1"/>
                          </a:solidFill>
                          <a:effectLst/>
                        </a:rPr>
                        <a:t>(x) </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cap="none" normalizeH="0" baseline="0" dirty="0">
                          <a:ln>
                            <a:noFill/>
                          </a:ln>
                          <a:solidFill>
                            <a:schemeClr val="tx1"/>
                          </a:solidFill>
                          <a:effectLst/>
                        </a:rPr>
                        <a:t>Returns the largest integer less than or equal to x.</a:t>
                      </a:r>
                      <a:endParaRPr kumimoji="0" lang="en-US"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191260955"/>
                  </a:ext>
                </a:extLst>
              </a:tr>
              <a:tr h="324829">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Math.max([x[, y[, …]]])</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Returns the largest of zero or more numbers.</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extLst>
                  <a:ext uri="{0D108BD9-81ED-4DB2-BD59-A6C34878D82A}">
                    <a16:rowId xmlns:a16="http://schemas.microsoft.com/office/drawing/2014/main" val="3415163211"/>
                  </a:ext>
                </a:extLst>
              </a:tr>
              <a:tr h="324829">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Math.min([x[, y[, …]]])</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Returns the smallest of zero or more numbers.</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extLst>
                  <a:ext uri="{0D108BD9-81ED-4DB2-BD59-A6C34878D82A}">
                    <a16:rowId xmlns:a16="http://schemas.microsoft.com/office/drawing/2014/main" val="2167265238"/>
                  </a:ext>
                </a:extLst>
              </a:tr>
              <a:tr h="324829">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Math.pow(x, y)</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a:ln>
                            <a:noFill/>
                          </a:ln>
                          <a:solidFill>
                            <a:schemeClr val="tx1"/>
                          </a:solidFill>
                          <a:effectLst/>
                        </a:rPr>
                        <a:t>Returns base x to the exponent power y (that is, </a:t>
                      </a:r>
                      <a:r>
                        <a:rPr kumimoji="0" lang="en-GB" altLang="en-US" sz="2200" b="0" u="none" strike="noStrike" kern="1200" cap="none" normalizeH="0" baseline="0" dirty="0" err="1">
                          <a:ln>
                            <a:noFill/>
                          </a:ln>
                          <a:solidFill>
                            <a:schemeClr val="tx1"/>
                          </a:solidFill>
                          <a:effectLst/>
                        </a:rPr>
                        <a:t>x</a:t>
                      </a:r>
                      <a:r>
                        <a:rPr kumimoji="0" lang="en-GB" altLang="en-US" sz="2200" b="0" u="none" strike="noStrike" kern="1200" cap="none" normalizeH="0" baseline="30000" dirty="0" err="1">
                          <a:ln>
                            <a:noFill/>
                          </a:ln>
                          <a:solidFill>
                            <a:schemeClr val="tx1"/>
                          </a:solidFill>
                          <a:effectLst/>
                        </a:rPr>
                        <a:t>y</a:t>
                      </a:r>
                      <a:r>
                        <a:rPr kumimoji="0" lang="en-GB" altLang="en-US" sz="2200" b="0" u="none" strike="noStrike" kern="1200" cap="none" normalizeH="0" baseline="0" dirty="0">
                          <a:ln>
                            <a:noFill/>
                          </a:ln>
                          <a:solidFill>
                            <a:schemeClr val="tx1"/>
                          </a:solidFill>
                          <a:effectLst/>
                        </a:rPr>
                        <a:t>).</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extLst>
                  <a:ext uri="{0D108BD9-81ED-4DB2-BD59-A6C34878D82A}">
                    <a16:rowId xmlns:a16="http://schemas.microsoft.com/office/drawing/2014/main" val="1101840924"/>
                  </a:ext>
                </a:extLst>
              </a:tr>
              <a:tr h="356546">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GB" altLang="en-US" sz="2200" b="0" u="none" strike="noStrike" kern="1200" cap="none" normalizeH="0" baseline="0" dirty="0" err="1">
                          <a:ln>
                            <a:noFill/>
                          </a:ln>
                          <a:solidFill>
                            <a:schemeClr val="tx1"/>
                          </a:solidFill>
                          <a:effectLst/>
                        </a:rPr>
                        <a:t>Math.random</a:t>
                      </a:r>
                      <a:r>
                        <a:rPr kumimoji="0" lang="en-GB" altLang="en-US" sz="2200" b="0" u="none" strike="noStrike" kern="1200" cap="none" normalizeH="0" baseline="0" dirty="0">
                          <a:ln>
                            <a:noFill/>
                          </a:ln>
                          <a:solidFill>
                            <a:schemeClr val="tx1"/>
                          </a:solidFill>
                          <a:effectLst/>
                        </a:rPr>
                        <a:t>()</a:t>
                      </a:r>
                      <a:endParaRPr kumimoji="0" lang="en-GB" altLang="en-US" sz="22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GB" altLang="en-US" sz="2200" b="0" u="none" strike="noStrike" cap="none" normalizeH="0" baseline="0" dirty="0">
                          <a:ln>
                            <a:noFill/>
                          </a:ln>
                          <a:solidFill>
                            <a:schemeClr val="tx1"/>
                          </a:solidFill>
                          <a:effectLst/>
                        </a:rPr>
                        <a:t>Returns a pseudo-random number between 0 and 1.</a:t>
                      </a:r>
                      <a:endParaRPr kumimoji="0" lang="en-GB" altLang="en-US" sz="22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592801596"/>
                  </a:ext>
                </a:extLst>
              </a:tr>
            </a:tbl>
          </a:graphicData>
        </a:graphic>
      </p:graphicFrame>
    </p:spTree>
    <p:extLst>
      <p:ext uri="{BB962C8B-B14F-4D97-AF65-F5344CB8AC3E}">
        <p14:creationId xmlns:p14="http://schemas.microsoft.com/office/powerpoint/2010/main" val="207268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53896" y="1624080"/>
            <a:ext cx="8330796" cy="4797287"/>
          </a:xfrm>
        </p:spPr>
        <p:txBody>
          <a:bodyPr>
            <a:normAutofit/>
          </a:bodyPr>
          <a:lstStyle/>
          <a:p>
            <a:pPr>
              <a:lnSpc>
                <a:spcPct val="100000"/>
              </a:lnSpc>
              <a:spcBef>
                <a:spcPts val="0"/>
              </a:spcBef>
              <a:buFontTx/>
              <a:buChar char="-"/>
            </a:pPr>
            <a:r>
              <a:rPr lang="en-US" altLang="en-US" sz="2400" dirty="0"/>
              <a:t>Global object containing global variables and functions declared in the page. For example, </a:t>
            </a:r>
            <a:r>
              <a:rPr lang="en-US" altLang="en-US" sz="2400" i="1" dirty="0" err="1"/>
              <a:t>var</a:t>
            </a:r>
            <a:r>
              <a:rPr lang="en-US" altLang="en-US" sz="2400" i="1" dirty="0"/>
              <a:t> x;</a:t>
            </a:r>
            <a:r>
              <a:rPr lang="en-US" altLang="en-US" sz="2400" dirty="0"/>
              <a:t> can also be accessed as </a:t>
            </a:r>
            <a:r>
              <a:rPr lang="en-US" altLang="en-US" sz="2400" i="1" dirty="0" err="1"/>
              <a:t>window.x</a:t>
            </a:r>
            <a:endParaRPr lang="en-US" altLang="en-US" sz="2400" i="1"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Window – Properties and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graphicFrame>
        <p:nvGraphicFramePr>
          <p:cNvPr id="10" name="Group 71"/>
          <p:cNvGraphicFramePr>
            <a:graphicFrameLocks/>
          </p:cNvGraphicFramePr>
          <p:nvPr>
            <p:extLst>
              <p:ext uri="{D42A27DB-BD31-4B8C-83A1-F6EECF244321}">
                <p14:modId xmlns:p14="http://schemas.microsoft.com/office/powerpoint/2010/main" val="1809225099"/>
              </p:ext>
            </p:extLst>
          </p:nvPr>
        </p:nvGraphicFramePr>
        <p:xfrm>
          <a:off x="464020" y="2968362"/>
          <a:ext cx="9879388" cy="3566160"/>
        </p:xfrm>
        <a:graphic>
          <a:graphicData uri="http://schemas.openxmlformats.org/drawingml/2006/table">
            <a:tbl>
              <a:tblPr>
                <a:tableStyleId>{3C2FFA5D-87B4-456A-9821-1D502468CF0F}</a:tableStyleId>
              </a:tblPr>
              <a:tblGrid>
                <a:gridCol w="3103637">
                  <a:extLst>
                    <a:ext uri="{9D8B030D-6E8A-4147-A177-3AD203B41FA5}">
                      <a16:colId xmlns:a16="http://schemas.microsoft.com/office/drawing/2014/main" val="1447296737"/>
                    </a:ext>
                  </a:extLst>
                </a:gridCol>
                <a:gridCol w="6775751">
                  <a:extLst>
                    <a:ext uri="{9D8B030D-6E8A-4147-A177-3AD203B41FA5}">
                      <a16:colId xmlns:a16="http://schemas.microsoft.com/office/drawing/2014/main" val="1386615672"/>
                    </a:ext>
                  </a:extLst>
                </a:gridCol>
              </a:tblGrid>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cap="none" normalizeH="0" baseline="0" dirty="0">
                          <a:ln>
                            <a:noFill/>
                          </a:ln>
                          <a:solidFill>
                            <a:schemeClr val="tx1"/>
                          </a:solidFill>
                          <a:effectLst/>
                        </a:rPr>
                        <a:t>location</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object containing location details like </a:t>
                      </a:r>
                      <a:r>
                        <a:rPr kumimoji="0" lang="en-US" altLang="en-US" sz="2000" b="0" u="none" strike="noStrike" cap="none" normalizeH="0" baseline="0" dirty="0" err="1">
                          <a:ln>
                            <a:noFill/>
                          </a:ln>
                          <a:solidFill>
                            <a:schemeClr val="tx1"/>
                          </a:solidFill>
                          <a:effectLst/>
                        </a:rPr>
                        <a:t>href</a:t>
                      </a:r>
                      <a:r>
                        <a:rPr kumimoji="0" lang="en-US" altLang="en-US" sz="2000" b="0" u="none" strike="noStrike" cap="none" normalizeH="0" baseline="0" dirty="0">
                          <a:ln>
                            <a:noFill/>
                          </a:ln>
                          <a:solidFill>
                            <a:schemeClr val="tx1"/>
                          </a:solidFill>
                          <a:effectLst/>
                        </a:rPr>
                        <a:t>, path  etc.</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919721613"/>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a:ln>
                            <a:noFill/>
                          </a:ln>
                          <a:solidFill>
                            <a:schemeClr val="tx1"/>
                          </a:solidFill>
                          <a:effectLst/>
                        </a:rPr>
                        <a:t>history</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object containing the browser history </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545299031"/>
                  </a:ext>
                </a:extLst>
              </a:tr>
              <a:tr h="324829">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err="1">
                          <a:ln>
                            <a:noFill/>
                          </a:ln>
                          <a:solidFill>
                            <a:schemeClr val="tx1"/>
                          </a:solidFill>
                          <a:effectLst/>
                        </a:rPr>
                        <a:t>localStorage</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object containing a local cache for storing user info</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64458198"/>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err="1">
                          <a:ln>
                            <a:noFill/>
                          </a:ln>
                          <a:solidFill>
                            <a:schemeClr val="tx1"/>
                          </a:solidFill>
                          <a:effectLst/>
                        </a:rPr>
                        <a:t>innerHeight</a:t>
                      </a:r>
                      <a:r>
                        <a:rPr kumimoji="0" lang="en-US" altLang="en-US" sz="2000" b="0" u="none" strike="noStrike" cap="none" normalizeH="0" baseline="0" dirty="0">
                          <a:ln>
                            <a:noFill/>
                          </a:ln>
                          <a:solidFill>
                            <a:schemeClr val="tx1"/>
                          </a:solidFill>
                          <a:effectLst/>
                        </a:rPr>
                        <a:t>, </a:t>
                      </a:r>
                      <a:r>
                        <a:rPr kumimoji="0" lang="en-US" altLang="en-US" sz="2000" b="0" u="none" strike="noStrike" cap="none" normalizeH="0" baseline="0" dirty="0" err="1">
                          <a:ln>
                            <a:noFill/>
                          </a:ln>
                          <a:solidFill>
                            <a:schemeClr val="tx1"/>
                          </a:solidFill>
                          <a:effectLst/>
                        </a:rPr>
                        <a:t>innerWidth</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cap="none" normalizeH="0" baseline="0" dirty="0">
                          <a:ln>
                            <a:noFill/>
                          </a:ln>
                          <a:solidFill>
                            <a:schemeClr val="tx1"/>
                          </a:solidFill>
                          <a:effectLst/>
                        </a:rPr>
                        <a:t>dimensions of the display area of the browser</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3153190856"/>
                  </a:ext>
                </a:extLst>
              </a:tr>
              <a:tr h="203740">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alert(text)</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cap="none" normalizeH="0" baseline="0" dirty="0">
                          <a:ln>
                            <a:noFill/>
                          </a:ln>
                          <a:solidFill>
                            <a:schemeClr val="tx1"/>
                          </a:solidFill>
                          <a:effectLst/>
                        </a:rPr>
                        <a:t>method to display a dialog box with message</a:t>
                      </a:r>
                      <a:endParaRPr kumimoji="0" lang="en-US"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2696274256"/>
                  </a:ext>
                </a:extLst>
              </a:tr>
              <a:tr h="356546">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kern="1200" cap="none" normalizeH="0" baseline="0" dirty="0">
                          <a:ln>
                            <a:noFill/>
                          </a:ln>
                          <a:solidFill>
                            <a:schemeClr val="tx1"/>
                          </a:solidFill>
                          <a:effectLst/>
                        </a:rPr>
                        <a:t>prompt(</a:t>
                      </a:r>
                      <a:r>
                        <a:rPr kumimoji="0" lang="en-US" altLang="en-US" sz="2000" b="0" u="none" strike="noStrike" kern="1200" cap="none" normalizeH="0" baseline="0" dirty="0" err="1">
                          <a:ln>
                            <a:noFill/>
                          </a:ln>
                          <a:solidFill>
                            <a:schemeClr val="tx1"/>
                          </a:solidFill>
                          <a:effectLst/>
                        </a:rPr>
                        <a:t>text,default</a:t>
                      </a:r>
                      <a:r>
                        <a:rPr kumimoji="0" lang="en-US" altLang="en-US" sz="2000" b="0" u="none" strike="noStrike" kern="1200" cap="none" normalizeH="0" baseline="0" dirty="0">
                          <a:ln>
                            <a:noFill/>
                          </a:ln>
                          <a:solidFill>
                            <a:schemeClr val="tx1"/>
                          </a:solidFill>
                          <a:effectLst/>
                        </a:rPr>
                        <a:t>)</a:t>
                      </a:r>
                      <a:endParaRPr kumimoji="0" lang="en-GB" altLang="en-US" sz="20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lvl1pPr>
                        <a:spcBef>
                          <a:spcPct val="30000"/>
                        </a:spcBef>
                        <a:buSzPct val="100000"/>
                        <a:defRPr sz="2000" b="1">
                          <a:solidFill>
                            <a:schemeClr val="tx1"/>
                          </a:solidFill>
                          <a:latin typeface="Arial" panose="020B0604020202020204" pitchFamily="34" charset="0"/>
                        </a:defRPr>
                      </a:lvl1pPr>
                      <a:lvl2pPr>
                        <a:spcBef>
                          <a:spcPct val="30000"/>
                        </a:spcBef>
                        <a:buSzPct val="100000"/>
                        <a:defRPr sz="1600" b="1">
                          <a:solidFill>
                            <a:schemeClr val="tx1"/>
                          </a:solidFill>
                          <a:latin typeface="Arial" panose="020B0604020202020204" pitchFamily="34" charset="0"/>
                        </a:defRPr>
                      </a:lvl2pPr>
                      <a:lvl3pPr>
                        <a:spcBef>
                          <a:spcPct val="30000"/>
                        </a:spcBef>
                        <a:buSzPct val="100000"/>
                        <a:defRPr sz="1600" b="1">
                          <a:solidFill>
                            <a:schemeClr val="tx1"/>
                          </a:solidFill>
                          <a:latin typeface="Arial" panose="020B0604020202020204" pitchFamily="34" charset="0"/>
                        </a:defRPr>
                      </a:lvl3pPr>
                      <a:lvl4pPr>
                        <a:spcBef>
                          <a:spcPct val="30000"/>
                        </a:spcBef>
                        <a:buSzPct val="100000"/>
                        <a:defRPr sz="1200" b="1">
                          <a:solidFill>
                            <a:schemeClr val="tx1"/>
                          </a:solidFill>
                          <a:latin typeface="Arial" panose="020B0604020202020204" pitchFamily="34" charset="0"/>
                        </a:defRPr>
                      </a:lvl4pPr>
                      <a:lvl5pPr>
                        <a:spcBef>
                          <a:spcPct val="30000"/>
                        </a:spcBef>
                        <a:buSzPct val="100000"/>
                        <a:defRPr sz="1200" b="1">
                          <a:solidFill>
                            <a:schemeClr val="tx1"/>
                          </a:solidFill>
                          <a:latin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method to seek input from user, returns string</a:t>
                      </a:r>
                      <a:endParaRPr kumimoji="0" lang="en-GB"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592801596"/>
                  </a:ext>
                </a:extLst>
              </a:tr>
              <a:tr h="356546">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kern="1200" cap="none" normalizeH="0" baseline="0" dirty="0">
                          <a:ln>
                            <a:noFill/>
                          </a:ln>
                          <a:solidFill>
                            <a:schemeClr val="tx1"/>
                          </a:solidFill>
                          <a:effectLst/>
                        </a:rPr>
                        <a:t>confirm(text)</a:t>
                      </a:r>
                      <a:endParaRPr kumimoji="0" lang="en-GB" altLang="en-US" sz="20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method to show a confirmation dialog</a:t>
                      </a:r>
                      <a:endParaRPr kumimoji="0" lang="en-GB"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0006"/>
                  </a:ext>
                </a:extLst>
              </a:tr>
              <a:tr h="356546">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kern="1200" cap="none" normalizeH="0" baseline="0" dirty="0" err="1">
                          <a:ln>
                            <a:noFill/>
                          </a:ln>
                          <a:solidFill>
                            <a:schemeClr val="tx1"/>
                          </a:solidFill>
                          <a:effectLst/>
                        </a:rPr>
                        <a:t>setInterval</a:t>
                      </a:r>
                      <a:r>
                        <a:rPr kumimoji="0" lang="en-US" altLang="en-US" sz="2000" b="0" u="none" strike="noStrike" kern="1200" cap="none" normalizeH="0" baseline="0" dirty="0">
                          <a:ln>
                            <a:noFill/>
                          </a:ln>
                          <a:solidFill>
                            <a:schemeClr val="tx1"/>
                          </a:solidFill>
                          <a:effectLst/>
                        </a:rPr>
                        <a:t>, </a:t>
                      </a:r>
                      <a:r>
                        <a:rPr kumimoji="0" lang="en-US" altLang="en-US" sz="2000" b="0" u="none" strike="noStrike" kern="1200" cap="none" normalizeH="0" baseline="0" dirty="0" err="1">
                          <a:ln>
                            <a:noFill/>
                          </a:ln>
                          <a:solidFill>
                            <a:schemeClr val="tx1"/>
                          </a:solidFill>
                          <a:effectLst/>
                        </a:rPr>
                        <a:t>clearInterval</a:t>
                      </a:r>
                      <a:endParaRPr kumimoji="0" lang="en-GB" altLang="en-US" sz="20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start/stop performing action repeatedly after an interval</a:t>
                      </a:r>
                      <a:endParaRPr kumimoji="0" lang="en-GB"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0007"/>
                  </a:ext>
                </a:extLst>
              </a:tr>
              <a:tr h="356546">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en-US" altLang="en-US" sz="2000" b="0" u="none" strike="noStrike" kern="1200" cap="none" normalizeH="0" baseline="0" dirty="0" err="1">
                          <a:ln>
                            <a:noFill/>
                          </a:ln>
                          <a:solidFill>
                            <a:schemeClr val="tx1"/>
                          </a:solidFill>
                          <a:effectLst/>
                        </a:rPr>
                        <a:t>setTimeout</a:t>
                      </a:r>
                      <a:r>
                        <a:rPr kumimoji="0" lang="en-US" altLang="en-US" sz="2000" b="0" u="none" strike="noStrike" kern="1200" cap="none" normalizeH="0" baseline="0" dirty="0">
                          <a:ln>
                            <a:noFill/>
                          </a:ln>
                          <a:solidFill>
                            <a:schemeClr val="tx1"/>
                          </a:solidFill>
                          <a:effectLst/>
                        </a:rPr>
                        <a:t>, </a:t>
                      </a:r>
                      <a:r>
                        <a:rPr kumimoji="0" lang="en-US" altLang="en-US" sz="2000" b="0" u="none" strike="noStrike" kern="1200" cap="none" normalizeH="0" baseline="0" dirty="0" err="1">
                          <a:ln>
                            <a:noFill/>
                          </a:ln>
                          <a:solidFill>
                            <a:schemeClr val="tx1"/>
                          </a:solidFill>
                          <a:effectLst/>
                        </a:rPr>
                        <a:t>clearTimeout</a:t>
                      </a:r>
                      <a:endParaRPr kumimoji="0" lang="en-GB" altLang="en-US" sz="2000" b="0" i="0" u="none" strike="noStrike" kern="1200" cap="none" normalizeH="0" baseline="0" dirty="0">
                        <a:ln>
                          <a:noFill/>
                        </a:ln>
                        <a:solidFill>
                          <a:schemeClr val="tx1"/>
                        </a:solidFill>
                        <a:effectLst/>
                        <a:latin typeface="+mn-lt"/>
                        <a:ea typeface="+mn-ea"/>
                        <a:cs typeface="+mn-cs"/>
                      </a:endParaRPr>
                    </a:p>
                  </a:txBody>
                  <a:tcPr marL="45720" marR="0" anchor="ctr" horzOverflow="overflow"/>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altLang="en-US" sz="2000" b="0" u="none" strike="noStrike" cap="none" normalizeH="0" baseline="0" dirty="0">
                          <a:ln>
                            <a:noFill/>
                          </a:ln>
                          <a:solidFill>
                            <a:schemeClr val="tx1"/>
                          </a:solidFill>
                          <a:effectLst/>
                        </a:rPr>
                        <a:t>start/stop performing action once after a timeout period</a:t>
                      </a:r>
                      <a:endParaRPr kumimoji="0" lang="en-GB" altLang="en-US" sz="2000" b="0" i="0" u="none" strike="noStrike" cap="none" normalizeH="0" baseline="0" dirty="0">
                        <a:ln>
                          <a:noFill/>
                        </a:ln>
                        <a:solidFill>
                          <a:schemeClr val="tx1"/>
                        </a:solidFill>
                        <a:effectLst/>
                        <a:latin typeface="+mn-lt"/>
                      </a:endParaRPr>
                    </a:p>
                  </a:txBody>
                  <a:tcPr marL="45720" marR="0"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7268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Prof.Vinay</a:t>
            </a:r>
            <a:r>
              <a:rPr lang="en-US" sz="2400" b="1" dirty="0"/>
              <a:t> Joshi and </a:t>
            </a:r>
            <a:r>
              <a:rPr lang="en-US" sz="2400" b="1" dirty="0" err="1"/>
              <a:t>Dr.Sarasvathi</a:t>
            </a:r>
            <a:r>
              <a:rPr lang="en-US" sz="2400" b="1" dirty="0"/>
              <a:t> V</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pPr>
              <a:lnSpc>
                <a:spcPct val="150000"/>
              </a:lnSpc>
              <a:buFontTx/>
              <a:buChar char="-"/>
            </a:pPr>
            <a:r>
              <a:rPr lang="en-US" altLang="en-US" sz="2400" dirty="0"/>
              <a:t>Arrays are lists of elements indexed by a numerical value starting with 0 to length - 1</a:t>
            </a:r>
          </a:p>
          <a:p>
            <a:pPr>
              <a:lnSpc>
                <a:spcPct val="150000"/>
              </a:lnSpc>
              <a:buFontTx/>
              <a:buChar char="-"/>
            </a:pPr>
            <a:r>
              <a:rPr lang="en-US" altLang="en-US" sz="2400" dirty="0"/>
              <a:t>Arrays can be created using</a:t>
            </a:r>
          </a:p>
          <a:p>
            <a:pPr lvl="1">
              <a:lnSpc>
                <a:spcPct val="150000"/>
              </a:lnSpc>
              <a:buFontTx/>
              <a:buChar char="-"/>
            </a:pPr>
            <a:r>
              <a:rPr lang="en-US" altLang="en-US" sz="2000" dirty="0"/>
              <a:t> T</a:t>
            </a:r>
            <a:r>
              <a:rPr lang="en-US" altLang="en-US" dirty="0"/>
              <a:t>he new Array method</a:t>
            </a:r>
          </a:p>
          <a:p>
            <a:pPr lvl="2">
              <a:lnSpc>
                <a:spcPct val="150000"/>
              </a:lnSpc>
              <a:buFontTx/>
              <a:buChar char="-"/>
            </a:pPr>
            <a:r>
              <a:rPr lang="en-US" altLang="en-US" sz="1800" dirty="0"/>
              <a:t>let </a:t>
            </a:r>
            <a:r>
              <a:rPr lang="en-US" altLang="en-US" sz="1800" dirty="0" err="1"/>
              <a:t>arr</a:t>
            </a:r>
            <a:r>
              <a:rPr lang="en-US" altLang="en-US" sz="1800" dirty="0"/>
              <a:t> = new Array(100) – creates an array of 100 elements</a:t>
            </a:r>
          </a:p>
          <a:p>
            <a:pPr lvl="2">
              <a:lnSpc>
                <a:spcPct val="150000"/>
              </a:lnSpc>
              <a:buFontTx/>
              <a:buChar char="-"/>
            </a:pPr>
            <a:r>
              <a:rPr lang="en-US" altLang="en-US" sz="1800" dirty="0"/>
              <a:t>let </a:t>
            </a:r>
            <a:r>
              <a:rPr lang="en-US" altLang="en-US" sz="1800" dirty="0" err="1"/>
              <a:t>arr</a:t>
            </a:r>
            <a:r>
              <a:rPr lang="en-US" altLang="en-US" sz="1800" dirty="0"/>
              <a:t> = new Array(10, 20) – creates an array of 2 elements</a:t>
            </a:r>
          </a:p>
          <a:p>
            <a:pPr lvl="1">
              <a:lnSpc>
                <a:spcPct val="150000"/>
              </a:lnSpc>
              <a:buFontTx/>
              <a:buChar char="-"/>
            </a:pPr>
            <a:r>
              <a:rPr lang="en-US" altLang="en-US" dirty="0"/>
              <a:t>Literal arrays using square brackets</a:t>
            </a:r>
          </a:p>
          <a:p>
            <a:pPr lvl="2">
              <a:lnSpc>
                <a:spcPct val="150000"/>
              </a:lnSpc>
              <a:buFontTx/>
              <a:buChar char="-"/>
            </a:pPr>
            <a:r>
              <a:rPr lang="en-US" altLang="en-US" dirty="0" err="1"/>
              <a:t>var</a:t>
            </a:r>
            <a:r>
              <a:rPr lang="en-US" altLang="en-US" dirty="0"/>
              <a:t> </a:t>
            </a:r>
            <a:r>
              <a:rPr lang="en-US" altLang="en-US" dirty="0" err="1"/>
              <a:t>alist</a:t>
            </a:r>
            <a:r>
              <a:rPr lang="en-US" altLang="en-US" dirty="0"/>
              <a:t> = [1, “ii”, “gamma”, “4”];</a:t>
            </a:r>
          </a:p>
          <a:p>
            <a:pPr lvl="1">
              <a:lnSpc>
                <a:spcPct val="150000"/>
              </a:lnSpc>
              <a:buFontTx/>
              <a:buChar char="-"/>
            </a:pPr>
            <a:endParaRPr lang="en-US" altLang="en-US"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Array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Tree>
    <p:extLst>
      <p:ext uri="{BB962C8B-B14F-4D97-AF65-F5344CB8AC3E}">
        <p14:creationId xmlns:p14="http://schemas.microsoft.com/office/powerpoint/2010/main" val="207268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513222"/>
            <a:ext cx="7731535" cy="5112866"/>
          </a:xfrm>
        </p:spPr>
        <p:txBody>
          <a:bodyPr>
            <a:normAutofit fontScale="92500" lnSpcReduction="10000"/>
          </a:bodyPr>
          <a:lstStyle/>
          <a:p>
            <a:pPr>
              <a:lnSpc>
                <a:spcPct val="100000"/>
              </a:lnSpc>
              <a:spcBef>
                <a:spcPts val="0"/>
              </a:spcBef>
              <a:buFontTx/>
              <a:buChar char="-"/>
            </a:pPr>
            <a:r>
              <a:rPr lang="en-US" altLang="en-US" sz="2400" dirty="0"/>
              <a:t>Array length property can be modified at runtime</a:t>
            </a:r>
          </a:p>
          <a:p>
            <a:pPr>
              <a:lnSpc>
                <a:spcPct val="100000"/>
              </a:lnSpc>
              <a:spcBef>
                <a:spcPts val="0"/>
              </a:spcBef>
              <a:buFontTx/>
              <a:buChar char="-"/>
            </a:pPr>
            <a:r>
              <a:rPr lang="en-GB" sz="2400" dirty="0"/>
              <a:t>Hence, the length property does not necessarily indicate the number of defined values in the array</a:t>
            </a:r>
          </a:p>
          <a:p>
            <a:pPr>
              <a:lnSpc>
                <a:spcPct val="100000"/>
              </a:lnSpc>
              <a:spcBef>
                <a:spcPts val="0"/>
              </a:spcBef>
              <a:buNone/>
            </a:pPr>
            <a:endParaRPr lang="en-GB" sz="2400" dirty="0"/>
          </a:p>
          <a:p>
            <a:pPr>
              <a:lnSpc>
                <a:spcPct val="100000"/>
              </a:lnSpc>
              <a:spcBef>
                <a:spcPts val="0"/>
              </a:spcBef>
              <a:buNone/>
            </a:pPr>
            <a:r>
              <a:rPr lang="en-GB" sz="2400" dirty="0">
                <a:effectLst>
                  <a:glow rad="63500">
                    <a:schemeClr val="accent4">
                      <a:satMod val="175000"/>
                      <a:alpha val="40000"/>
                    </a:schemeClr>
                  </a:glow>
                </a:effectLst>
              </a:rPr>
              <a:t>const </a:t>
            </a:r>
            <a:r>
              <a:rPr lang="en-GB" sz="2400" dirty="0" err="1">
                <a:effectLst>
                  <a:glow rad="63500">
                    <a:schemeClr val="accent4">
                      <a:satMod val="175000"/>
                      <a:alpha val="40000"/>
                    </a:schemeClr>
                  </a:glow>
                </a:effectLst>
              </a:rPr>
              <a:t>arr</a:t>
            </a:r>
            <a:r>
              <a:rPr lang="en-GB" sz="2400" dirty="0">
                <a:effectLst>
                  <a:glow rad="63500">
                    <a:schemeClr val="accent4">
                      <a:satMod val="175000"/>
                      <a:alpha val="40000"/>
                    </a:schemeClr>
                  </a:glow>
                </a:effectLst>
              </a:rPr>
              <a:t> = [1, 2]; </a:t>
            </a:r>
          </a:p>
          <a:p>
            <a:pPr>
              <a:lnSpc>
                <a:spcPct val="100000"/>
              </a:lnSpc>
              <a:spcBef>
                <a:spcPts val="0"/>
              </a:spcBef>
              <a:buNone/>
            </a:pPr>
            <a:r>
              <a:rPr lang="en-GB" sz="2400" dirty="0">
                <a:effectLst>
                  <a:glow rad="63500">
                    <a:schemeClr val="accent4">
                      <a:satMod val="175000"/>
                      <a:alpha val="40000"/>
                    </a:schemeClr>
                  </a:glow>
                </a:effectLst>
              </a:rPr>
              <a:t>console.log(</a:t>
            </a:r>
            <a:r>
              <a:rPr lang="en-GB" sz="2400" dirty="0" err="1">
                <a:effectLst>
                  <a:glow rad="63500">
                    <a:schemeClr val="accent4">
                      <a:satMod val="175000"/>
                      <a:alpha val="40000"/>
                    </a:schemeClr>
                  </a:glow>
                </a:effectLst>
              </a:rPr>
              <a:t>arr</a:t>
            </a:r>
            <a:r>
              <a:rPr lang="en-GB" sz="2400" dirty="0">
                <a:effectLst>
                  <a:glow rad="63500">
                    <a:schemeClr val="accent4">
                      <a:satMod val="175000"/>
                      <a:alpha val="40000"/>
                    </a:schemeClr>
                  </a:glow>
                </a:effectLst>
              </a:rPr>
              <a:t>); </a:t>
            </a:r>
          </a:p>
          <a:p>
            <a:pPr>
              <a:lnSpc>
                <a:spcPct val="100000"/>
              </a:lnSpc>
              <a:spcBef>
                <a:spcPts val="0"/>
              </a:spcBef>
              <a:buNone/>
            </a:pPr>
            <a:r>
              <a:rPr lang="en-GB" sz="2400" dirty="0">
                <a:effectLst>
                  <a:glow rad="63500">
                    <a:schemeClr val="accent4">
                      <a:satMod val="175000"/>
                      <a:alpha val="40000"/>
                    </a:schemeClr>
                  </a:glow>
                </a:effectLst>
              </a:rPr>
              <a:t>// [ 1, 2 ] </a:t>
            </a:r>
          </a:p>
          <a:p>
            <a:pPr>
              <a:lnSpc>
                <a:spcPct val="100000"/>
              </a:lnSpc>
              <a:spcBef>
                <a:spcPts val="0"/>
              </a:spcBef>
              <a:buNone/>
            </a:pPr>
            <a:endParaRPr lang="en-GB" sz="2400" dirty="0"/>
          </a:p>
          <a:p>
            <a:pPr>
              <a:lnSpc>
                <a:spcPct val="100000"/>
              </a:lnSpc>
              <a:spcBef>
                <a:spcPts val="0"/>
              </a:spcBef>
              <a:buNone/>
            </a:pPr>
            <a:r>
              <a:rPr lang="en-GB" sz="2400" dirty="0" err="1">
                <a:effectLst>
                  <a:glow rad="101600">
                    <a:schemeClr val="accent2">
                      <a:satMod val="175000"/>
                      <a:alpha val="40000"/>
                    </a:schemeClr>
                  </a:glow>
                </a:effectLst>
              </a:rPr>
              <a:t>arr.length</a:t>
            </a:r>
            <a:r>
              <a:rPr lang="en-GB" sz="2400" dirty="0">
                <a:effectLst>
                  <a:glow rad="101600">
                    <a:schemeClr val="accent2">
                      <a:satMod val="175000"/>
                      <a:alpha val="40000"/>
                    </a:schemeClr>
                  </a:glow>
                </a:effectLst>
              </a:rPr>
              <a:t> = 7; // set array length to 5 while currently 2. </a:t>
            </a:r>
          </a:p>
          <a:p>
            <a:pPr>
              <a:lnSpc>
                <a:spcPct val="100000"/>
              </a:lnSpc>
              <a:spcBef>
                <a:spcPts val="0"/>
              </a:spcBef>
              <a:buNone/>
            </a:pPr>
            <a:r>
              <a:rPr lang="en-GB" sz="2400" dirty="0">
                <a:effectLst>
                  <a:glow rad="101600">
                    <a:schemeClr val="accent2">
                      <a:satMod val="175000"/>
                      <a:alpha val="40000"/>
                    </a:schemeClr>
                  </a:glow>
                </a:effectLst>
              </a:rPr>
              <a:t>console.log(</a:t>
            </a:r>
            <a:r>
              <a:rPr lang="en-GB" sz="2400" dirty="0" err="1">
                <a:effectLst>
                  <a:glow rad="101600">
                    <a:schemeClr val="accent2">
                      <a:satMod val="175000"/>
                      <a:alpha val="40000"/>
                    </a:schemeClr>
                  </a:glow>
                </a:effectLst>
              </a:rPr>
              <a:t>arr</a:t>
            </a:r>
            <a:r>
              <a:rPr lang="en-GB" sz="2400" dirty="0">
                <a:effectLst>
                  <a:glow rad="101600">
                    <a:schemeClr val="accent2">
                      <a:satMod val="175000"/>
                      <a:alpha val="40000"/>
                    </a:schemeClr>
                  </a:glow>
                </a:effectLst>
              </a:rPr>
              <a:t>); </a:t>
            </a:r>
          </a:p>
          <a:p>
            <a:pPr>
              <a:lnSpc>
                <a:spcPct val="100000"/>
              </a:lnSpc>
              <a:spcBef>
                <a:spcPts val="0"/>
              </a:spcBef>
              <a:buNone/>
            </a:pPr>
            <a:r>
              <a:rPr lang="en-GB" sz="2400" dirty="0">
                <a:effectLst>
                  <a:glow rad="101600">
                    <a:schemeClr val="accent2">
                      <a:satMod val="175000"/>
                      <a:alpha val="40000"/>
                    </a:schemeClr>
                  </a:glow>
                </a:effectLst>
              </a:rPr>
              <a:t>// [ 1, 2, &lt;5 empty items&gt; ] </a:t>
            </a:r>
          </a:p>
          <a:p>
            <a:pPr>
              <a:lnSpc>
                <a:spcPct val="100000"/>
              </a:lnSpc>
              <a:spcBef>
                <a:spcPts val="0"/>
              </a:spcBef>
              <a:buNone/>
            </a:pPr>
            <a:endParaRPr lang="en-GB" sz="2400" dirty="0"/>
          </a:p>
          <a:p>
            <a:pPr>
              <a:lnSpc>
                <a:spcPct val="100000"/>
              </a:lnSpc>
              <a:spcBef>
                <a:spcPts val="0"/>
              </a:spcBef>
              <a:buNone/>
            </a:pPr>
            <a:r>
              <a:rPr lang="en-GB" sz="2400" dirty="0">
                <a:effectLst>
                  <a:glow rad="101600">
                    <a:schemeClr val="accent5">
                      <a:satMod val="175000"/>
                      <a:alpha val="40000"/>
                    </a:schemeClr>
                  </a:glow>
                </a:effectLst>
              </a:rPr>
              <a:t>for (</a:t>
            </a:r>
            <a:r>
              <a:rPr lang="en-GB" sz="2400" dirty="0" err="1">
                <a:effectLst>
                  <a:glow rad="101600">
                    <a:schemeClr val="accent5">
                      <a:satMod val="175000"/>
                      <a:alpha val="40000"/>
                    </a:schemeClr>
                  </a:glow>
                </a:effectLst>
              </a:rPr>
              <a:t>i</a:t>
            </a:r>
            <a:r>
              <a:rPr lang="en-GB" sz="2400" dirty="0">
                <a:effectLst>
                  <a:glow rad="101600">
                    <a:schemeClr val="accent5">
                      <a:satMod val="175000"/>
                      <a:alpha val="40000"/>
                    </a:schemeClr>
                  </a:glow>
                </a:effectLst>
              </a:rPr>
              <a:t> in </a:t>
            </a:r>
            <a:r>
              <a:rPr lang="en-GB" sz="2400" dirty="0" err="1">
                <a:effectLst>
                  <a:glow rad="101600">
                    <a:schemeClr val="accent5">
                      <a:satMod val="175000"/>
                      <a:alpha val="40000"/>
                    </a:schemeClr>
                  </a:glow>
                </a:effectLst>
              </a:rPr>
              <a:t>arr</a:t>
            </a:r>
            <a:r>
              <a:rPr lang="en-GB" sz="2400" dirty="0">
                <a:effectLst>
                  <a:glow rad="101600">
                    <a:schemeClr val="accent5">
                      <a:satMod val="175000"/>
                      <a:alpha val="40000"/>
                    </a:schemeClr>
                  </a:glow>
                </a:effectLst>
              </a:rPr>
              <a:t>)</a:t>
            </a:r>
          </a:p>
          <a:p>
            <a:pPr>
              <a:lnSpc>
                <a:spcPct val="100000"/>
              </a:lnSpc>
              <a:spcBef>
                <a:spcPts val="0"/>
              </a:spcBef>
              <a:buNone/>
            </a:pPr>
            <a:r>
              <a:rPr lang="en-GB" sz="2400" dirty="0">
                <a:effectLst>
                  <a:glow rad="101600">
                    <a:schemeClr val="accent5">
                      <a:satMod val="175000"/>
                      <a:alpha val="40000"/>
                    </a:schemeClr>
                  </a:glow>
                </a:effectLst>
              </a:rPr>
              <a:t>	console.log(</a:t>
            </a:r>
            <a:r>
              <a:rPr lang="en-GB" sz="2400" dirty="0" err="1">
                <a:effectLst>
                  <a:glow rad="101600">
                    <a:schemeClr val="accent5">
                      <a:satMod val="175000"/>
                      <a:alpha val="40000"/>
                    </a:schemeClr>
                  </a:glow>
                </a:effectLst>
              </a:rPr>
              <a:t>typeof</a:t>
            </a:r>
            <a:r>
              <a:rPr lang="en-GB" sz="2400" dirty="0">
                <a:effectLst>
                  <a:glow rad="101600">
                    <a:schemeClr val="accent5">
                      <a:satMod val="175000"/>
                      <a:alpha val="40000"/>
                    </a:schemeClr>
                  </a:glow>
                </a:effectLst>
              </a:rPr>
              <a:t> </a:t>
            </a:r>
            <a:r>
              <a:rPr lang="en-GB" sz="2400" dirty="0" err="1">
                <a:effectLst>
                  <a:glow rad="101600">
                    <a:schemeClr val="accent5">
                      <a:satMod val="175000"/>
                      <a:alpha val="40000"/>
                    </a:schemeClr>
                  </a:glow>
                </a:effectLst>
              </a:rPr>
              <a:t>i</a:t>
            </a:r>
            <a:r>
              <a:rPr lang="en-GB" sz="2400" dirty="0">
                <a:effectLst>
                  <a:glow rad="101600">
                    <a:schemeClr val="accent5">
                      <a:satMod val="175000"/>
                      <a:alpha val="40000"/>
                    </a:schemeClr>
                  </a:glow>
                </a:effectLst>
              </a:rPr>
              <a:t> + </a:t>
            </a:r>
            <a:r>
              <a:rPr lang="en-GB" sz="2400" dirty="0" err="1">
                <a:effectLst>
                  <a:glow rad="101600">
                    <a:schemeClr val="accent5">
                      <a:satMod val="175000"/>
                      <a:alpha val="40000"/>
                    </a:schemeClr>
                  </a:glow>
                </a:effectLst>
              </a:rPr>
              <a:t>i</a:t>
            </a:r>
            <a:r>
              <a:rPr lang="en-GB" sz="2400" dirty="0">
                <a:effectLst>
                  <a:glow rad="101600">
                    <a:schemeClr val="accent5">
                      <a:satMod val="175000"/>
                      <a:alpha val="40000"/>
                    </a:schemeClr>
                  </a:glow>
                </a:effectLst>
              </a:rPr>
              <a:t>)); </a:t>
            </a:r>
          </a:p>
          <a:p>
            <a:pPr>
              <a:lnSpc>
                <a:spcPct val="100000"/>
              </a:lnSpc>
              <a:spcBef>
                <a:spcPts val="0"/>
              </a:spcBef>
              <a:buNone/>
            </a:pPr>
            <a:r>
              <a:rPr lang="en-GB" sz="2400" dirty="0">
                <a:effectLst>
                  <a:glow rad="101600">
                    <a:schemeClr val="accent5">
                      <a:satMod val="175000"/>
                      <a:alpha val="40000"/>
                    </a:schemeClr>
                  </a:glow>
                </a:effectLst>
              </a:rPr>
              <a:t>// string 0 </a:t>
            </a:r>
          </a:p>
          <a:p>
            <a:pPr>
              <a:lnSpc>
                <a:spcPct val="100000"/>
              </a:lnSpc>
              <a:spcBef>
                <a:spcPts val="0"/>
              </a:spcBef>
              <a:buNone/>
            </a:pPr>
            <a:r>
              <a:rPr lang="en-GB" sz="2400" dirty="0">
                <a:effectLst>
                  <a:glow rad="101600">
                    <a:schemeClr val="accent5">
                      <a:satMod val="175000"/>
                      <a:alpha val="40000"/>
                    </a:schemeClr>
                  </a:glow>
                </a:effectLst>
              </a:rPr>
              <a:t>// string 1</a:t>
            </a:r>
            <a:endParaRPr lang="en-US" altLang="en-US" sz="2400" dirty="0">
              <a:effectLst>
                <a:glow rad="101600">
                  <a:schemeClr val="accent5">
                    <a:satMod val="175000"/>
                    <a:alpha val="40000"/>
                  </a:schemeClr>
                </a:glow>
              </a:effectLst>
            </a:endParaRPr>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Array Length</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Tree>
    <p:extLst>
      <p:ext uri="{BB962C8B-B14F-4D97-AF65-F5344CB8AC3E}">
        <p14:creationId xmlns:p14="http://schemas.microsoft.com/office/powerpoint/2010/main" val="207268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pPr marL="0" indent="0">
              <a:buNone/>
            </a:pPr>
            <a:r>
              <a:rPr lang="en-IN" sz="2400" b="1" dirty="0">
                <a:latin typeface="Perpetua" panose="02020502060401020303" pitchFamily="18" charset="0"/>
              </a:rPr>
              <a:t>Array Elements Can Be Objects</a:t>
            </a:r>
          </a:p>
          <a:p>
            <a:pPr marL="0" indent="0" algn="just">
              <a:buNone/>
            </a:pPr>
            <a:r>
              <a:rPr lang="en-IN" sz="2400" dirty="0">
                <a:latin typeface="Perpetua" panose="02020502060401020303" pitchFamily="18" charset="0"/>
              </a:rPr>
              <a:t>JavaScript variables can be objects. Arrays are special kinds of objects. We  can have objects in an Array. We can have functions in an Array. We can have arrays in an Array.</a:t>
            </a:r>
          </a:p>
          <a:p>
            <a:pPr marL="0" indent="0">
              <a:buNone/>
            </a:pPr>
            <a:r>
              <a:rPr lang="en-IN" sz="2400" dirty="0" err="1">
                <a:latin typeface="Perpetua" panose="02020502060401020303" pitchFamily="18" charset="0"/>
              </a:rPr>
              <a:t>myArray</a:t>
            </a:r>
            <a:r>
              <a:rPr lang="en-IN" sz="2400" dirty="0">
                <a:latin typeface="Perpetua" panose="02020502060401020303" pitchFamily="18" charset="0"/>
              </a:rPr>
              <a:t>[0] = </a:t>
            </a:r>
            <a:r>
              <a:rPr lang="en-IN" sz="2400" dirty="0" err="1">
                <a:latin typeface="Perpetua" panose="02020502060401020303" pitchFamily="18" charset="0"/>
              </a:rPr>
              <a:t>Date.now</a:t>
            </a:r>
            <a:r>
              <a:rPr lang="en-IN" sz="2400" dirty="0">
                <a:latin typeface="Perpetua" panose="02020502060401020303" pitchFamily="18" charset="0"/>
              </a:rPr>
              <a:t>;</a:t>
            </a:r>
            <a:br>
              <a:rPr lang="en-IN" sz="2400" dirty="0">
                <a:latin typeface="Perpetua" panose="02020502060401020303" pitchFamily="18" charset="0"/>
              </a:rPr>
            </a:br>
            <a:r>
              <a:rPr lang="en-IN" sz="2400" dirty="0" err="1">
                <a:latin typeface="Perpetua" panose="02020502060401020303" pitchFamily="18" charset="0"/>
              </a:rPr>
              <a:t>myArray</a:t>
            </a:r>
            <a:r>
              <a:rPr lang="en-IN" sz="2400" dirty="0">
                <a:latin typeface="Perpetua" panose="02020502060401020303" pitchFamily="18" charset="0"/>
              </a:rPr>
              <a:t>[1] = </a:t>
            </a:r>
            <a:r>
              <a:rPr lang="en-IN" sz="2400" dirty="0" err="1">
                <a:latin typeface="Perpetua" panose="02020502060401020303" pitchFamily="18" charset="0"/>
              </a:rPr>
              <a:t>myFunction</a:t>
            </a:r>
            <a:r>
              <a:rPr lang="en-IN" sz="2400" dirty="0">
                <a:latin typeface="Perpetua" panose="02020502060401020303" pitchFamily="18" charset="0"/>
              </a:rPr>
              <a:t>;</a:t>
            </a:r>
            <a:br>
              <a:rPr lang="en-IN" sz="2400" dirty="0">
                <a:latin typeface="Perpetua" panose="02020502060401020303" pitchFamily="18" charset="0"/>
              </a:rPr>
            </a:br>
            <a:r>
              <a:rPr lang="en-IN" sz="2400" dirty="0" err="1">
                <a:latin typeface="Perpetua" panose="02020502060401020303" pitchFamily="18" charset="0"/>
              </a:rPr>
              <a:t>myArray</a:t>
            </a:r>
            <a:r>
              <a:rPr lang="en-IN" sz="2400" dirty="0">
                <a:latin typeface="Perpetua" panose="02020502060401020303" pitchFamily="18" charset="0"/>
              </a:rPr>
              <a:t>[2] = </a:t>
            </a:r>
            <a:r>
              <a:rPr lang="en-IN" sz="2400" dirty="0" err="1">
                <a:latin typeface="Perpetua" panose="02020502060401020303" pitchFamily="18" charset="0"/>
              </a:rPr>
              <a:t>myCars</a:t>
            </a:r>
            <a:r>
              <a:rPr lang="en-IN" sz="2400" dirty="0">
                <a:latin typeface="Perpetua" panose="02020502060401020303" pitchFamily="18" charset="0"/>
              </a:rPr>
              <a:t>;</a:t>
            </a:r>
          </a:p>
          <a:p>
            <a:pPr>
              <a:lnSpc>
                <a:spcPct val="100000"/>
              </a:lnSpc>
              <a:spcBef>
                <a:spcPts val="0"/>
              </a:spcBef>
              <a:buFontTx/>
              <a:buChar char="-"/>
            </a:pP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Array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Tree>
    <p:extLst>
      <p:ext uri="{BB962C8B-B14F-4D97-AF65-F5344CB8AC3E}">
        <p14:creationId xmlns:p14="http://schemas.microsoft.com/office/powerpoint/2010/main" val="207268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pPr>
              <a:lnSpc>
                <a:spcPct val="100000"/>
              </a:lnSpc>
              <a:spcBef>
                <a:spcPts val="0"/>
              </a:spcBef>
              <a:buFontTx/>
              <a:buChar char="-"/>
            </a:pPr>
            <a:r>
              <a:rPr lang="en-US" altLang="en-US" sz="2400" dirty="0"/>
              <a:t>push – Add to the end</a:t>
            </a:r>
          </a:p>
          <a:p>
            <a:pPr>
              <a:lnSpc>
                <a:spcPct val="100000"/>
              </a:lnSpc>
              <a:spcBef>
                <a:spcPts val="0"/>
              </a:spcBef>
              <a:buFontTx/>
              <a:buChar char="-"/>
            </a:pPr>
            <a:r>
              <a:rPr lang="en-US" altLang="en-US" sz="2400" dirty="0"/>
              <a:t>pop – Remove from the end</a:t>
            </a:r>
          </a:p>
          <a:p>
            <a:pPr>
              <a:lnSpc>
                <a:spcPct val="100000"/>
              </a:lnSpc>
              <a:spcBef>
                <a:spcPts val="0"/>
              </a:spcBef>
              <a:buFontTx/>
              <a:buChar char="-"/>
            </a:pPr>
            <a:r>
              <a:rPr lang="en-US" altLang="en-US" sz="2400" dirty="0"/>
              <a:t>shift – Remove from the front</a:t>
            </a:r>
          </a:p>
          <a:p>
            <a:pPr>
              <a:lnSpc>
                <a:spcPct val="100000"/>
              </a:lnSpc>
              <a:spcBef>
                <a:spcPts val="0"/>
              </a:spcBef>
              <a:buFontTx/>
              <a:buChar char="-"/>
            </a:pPr>
            <a:r>
              <a:rPr lang="en-US" altLang="en-US" sz="2400" dirty="0" err="1"/>
              <a:t>unshift</a:t>
            </a:r>
            <a:r>
              <a:rPr lang="en-US" altLang="en-US" sz="2400" dirty="0"/>
              <a:t> – Add to the front</a:t>
            </a:r>
          </a:p>
          <a:p>
            <a:pPr>
              <a:lnSpc>
                <a:spcPct val="100000"/>
              </a:lnSpc>
              <a:spcBef>
                <a:spcPts val="0"/>
              </a:spcBef>
              <a:buFontTx/>
              <a:buChar char="-"/>
            </a:pPr>
            <a:r>
              <a:rPr lang="en-US" altLang="en-US" sz="2400" dirty="0"/>
              <a:t>join – return a string with array elements</a:t>
            </a:r>
          </a:p>
          <a:p>
            <a:pPr>
              <a:lnSpc>
                <a:spcPct val="100000"/>
              </a:lnSpc>
              <a:spcBef>
                <a:spcPts val="0"/>
              </a:spcBef>
              <a:buFontTx/>
              <a:buChar char="-"/>
            </a:pPr>
            <a:r>
              <a:rPr lang="en-US" altLang="en-US" sz="2400" dirty="0" err="1"/>
              <a:t>indexOf</a:t>
            </a:r>
            <a:r>
              <a:rPr lang="en-US" altLang="en-US" sz="2400" dirty="0"/>
              <a:t> – return the index of  array</a:t>
            </a:r>
          </a:p>
          <a:p>
            <a:pPr>
              <a:lnSpc>
                <a:spcPct val="100000"/>
              </a:lnSpc>
              <a:spcBef>
                <a:spcPts val="0"/>
              </a:spcBef>
              <a:buFontTx/>
              <a:buChar char="-"/>
            </a:pPr>
            <a:r>
              <a:rPr lang="en-US" altLang="en-US" sz="2400" dirty="0"/>
              <a:t>sort – sort an array in ascending order by default</a:t>
            </a:r>
          </a:p>
          <a:p>
            <a:pPr>
              <a:lnSpc>
                <a:spcPct val="100000"/>
              </a:lnSpc>
              <a:spcBef>
                <a:spcPts val="0"/>
              </a:spcBef>
              <a:buFontTx/>
              <a:buChar char="-"/>
            </a:pPr>
            <a:r>
              <a:rPr lang="en-US" altLang="en-US" sz="2400" dirty="0" err="1"/>
              <a:t>concat</a:t>
            </a:r>
            <a:r>
              <a:rPr lang="en-US" altLang="en-US" sz="2400" dirty="0"/>
              <a:t> – concatenate two arrays</a:t>
            </a:r>
          </a:p>
          <a:p>
            <a:pPr>
              <a:lnSpc>
                <a:spcPct val="100000"/>
              </a:lnSpc>
              <a:spcBef>
                <a:spcPts val="0"/>
              </a:spcBef>
              <a:buFontTx/>
              <a:buChar char="-"/>
            </a:pPr>
            <a:r>
              <a:rPr lang="en-US" altLang="en-US" sz="2400" dirty="0"/>
              <a:t>slice – returns a subset if of the array</a:t>
            </a:r>
          </a:p>
          <a:p>
            <a:pPr>
              <a:lnSpc>
                <a:spcPct val="100000"/>
              </a:lnSpc>
              <a:spcBef>
                <a:spcPts val="0"/>
              </a:spcBef>
              <a:buFontTx/>
              <a:buChar char="-"/>
            </a:pPr>
            <a:endParaRPr lang="en-US" altLang="en-US" sz="2400" dirty="0"/>
          </a:p>
          <a:p>
            <a:pPr>
              <a:lnSpc>
                <a:spcPct val="100000"/>
              </a:lnSpc>
              <a:spcBef>
                <a:spcPts val="0"/>
              </a:spcBef>
              <a:buFontTx/>
              <a:buChar char="-"/>
            </a:pPr>
            <a:endParaRPr lang="en-US" altLang="en-US" sz="2400" dirty="0"/>
          </a:p>
        </p:txBody>
      </p:sp>
      <p:pic>
        <p:nvPicPr>
          <p:cNvPr id="5" name="Picture 4"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GB" sz="2400" b="1" dirty="0">
                <a:solidFill>
                  <a:schemeClr val="accent2">
                    <a:lumMod val="75000"/>
                  </a:schemeClr>
                </a:solidFill>
              </a:rPr>
              <a:t>Array Methods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Built-in Objects</a:t>
            </a:r>
          </a:p>
        </p:txBody>
      </p:sp>
    </p:spTree>
    <p:extLst>
      <p:ext uri="{BB962C8B-B14F-4D97-AF65-F5344CB8AC3E}">
        <p14:creationId xmlns:p14="http://schemas.microsoft.com/office/powerpoint/2010/main" val="164912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Methods</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400" b="1" dirty="0">
                <a:latin typeface="Times New Roman" panose="02020603050405020304" pitchFamily="18" charset="0"/>
                <a:cs typeface="Times New Roman" panose="02020603050405020304" pitchFamily="18" charset="0"/>
              </a:rPr>
              <a:t>Adding Array Elements</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dirty="0">
                <a:latin typeface="Perpetua" panose="02020502060401020303" pitchFamily="18" charset="0"/>
              </a:rPr>
              <a:t>Both methods  adds a new element (Lemon) to fruits</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dirty="0">
                <a:latin typeface="Perpetua" panose="02020502060401020303" pitchFamily="18" charset="0"/>
                <a:cs typeface="Times New Roman" panose="02020603050405020304" pitchFamily="18" charset="0"/>
              </a:rPr>
              <a:t>var fruits = ["Banana", "Orange", "Apple", "Mango"];</a:t>
            </a:r>
          </a:p>
          <a:p>
            <a:pPr marL="0" indent="0" algn="just">
              <a:buNone/>
            </a:pPr>
            <a:r>
              <a:rPr lang="en-IN" sz="2400" dirty="0" err="1">
                <a:latin typeface="Perpetua" panose="02020502060401020303" pitchFamily="18" charset="0"/>
                <a:cs typeface="Times New Roman" panose="02020603050405020304" pitchFamily="18" charset="0"/>
              </a:rPr>
              <a:t>fruits.push</a:t>
            </a:r>
            <a:r>
              <a:rPr lang="en-IN" sz="2400" dirty="0">
                <a:latin typeface="Perpetua" panose="02020502060401020303" pitchFamily="18" charset="0"/>
                <a:cs typeface="Times New Roman" panose="02020603050405020304" pitchFamily="18" charset="0"/>
              </a:rPr>
              <a:t>("Lemon");</a:t>
            </a:r>
          </a:p>
          <a:p>
            <a:pPr marL="0" indent="0" algn="just">
              <a:buNone/>
            </a:pPr>
            <a:endParaRPr lang="en-IN" sz="2400" dirty="0">
              <a:latin typeface="Perpetua" panose="02020502060401020303" pitchFamily="18" charset="0"/>
              <a:cs typeface="Times New Roman" panose="02020603050405020304" pitchFamily="18" charset="0"/>
            </a:endParaRPr>
          </a:p>
          <a:p>
            <a:pPr marL="0" indent="0" algn="just">
              <a:buNone/>
            </a:pPr>
            <a:r>
              <a:rPr lang="en-IN" sz="2400" dirty="0">
                <a:latin typeface="Perpetua" panose="02020502060401020303" pitchFamily="18" charset="0"/>
                <a:cs typeface="Times New Roman" panose="02020603050405020304" pitchFamily="18" charset="0"/>
              </a:rPr>
              <a:t>Or </a:t>
            </a:r>
          </a:p>
          <a:p>
            <a:pPr marL="0" indent="0" algn="just">
              <a:buNone/>
            </a:pPr>
            <a:r>
              <a:rPr lang="en-IN" sz="2400" dirty="0">
                <a:latin typeface="Perpetua" panose="02020502060401020303" pitchFamily="18" charset="0"/>
                <a:cs typeface="Times New Roman" panose="02020603050405020304" pitchFamily="18" charset="0"/>
              </a:rPr>
              <a:t>Fruits[</a:t>
            </a:r>
            <a:r>
              <a:rPr lang="en-IN" sz="2400" dirty="0" err="1">
                <a:latin typeface="Perpetua" panose="02020502060401020303" pitchFamily="18" charset="0"/>
                <a:cs typeface="Times New Roman" panose="02020603050405020304" pitchFamily="18" charset="0"/>
              </a:rPr>
              <a:t>fruits.length</a:t>
            </a:r>
            <a:r>
              <a:rPr lang="en-IN" sz="2400" dirty="0">
                <a:latin typeface="Perpetua" panose="02020502060401020303" pitchFamily="18" charset="0"/>
                <a:cs typeface="Times New Roman" panose="02020603050405020304" pitchFamily="18" charset="0"/>
              </a:rPr>
              <a:t>] = “Lemon”</a:t>
            </a:r>
            <a:endParaRPr lang="en-IN" sz="2400" dirty="0"/>
          </a:p>
        </p:txBody>
      </p:sp>
    </p:spTree>
    <p:extLst>
      <p:ext uri="{BB962C8B-B14F-4D97-AF65-F5344CB8AC3E}">
        <p14:creationId xmlns:p14="http://schemas.microsoft.com/office/powerpoint/2010/main" val="90430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method</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0" y="1188075"/>
            <a:ext cx="9945827"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Perpetua" panose="02020502060401020303" pitchFamily="18" charset="0"/>
              </a:rPr>
              <a:t>1) Converting Arrays to Strings</a:t>
            </a:r>
          </a:p>
          <a:p>
            <a:pPr marL="0" indent="0">
              <a:buNone/>
            </a:pPr>
            <a:r>
              <a:rPr lang="en-US" sz="2400" dirty="0">
                <a:latin typeface="Perpetua" panose="02020502060401020303" pitchFamily="18" charset="0"/>
              </a:rPr>
              <a:t>const array1 = [1, 2, 'a', '1a’];</a:t>
            </a:r>
          </a:p>
          <a:p>
            <a:pPr marL="0" indent="0">
              <a:buNone/>
            </a:pPr>
            <a:r>
              <a:rPr lang="en-US" sz="2400" dirty="0">
                <a:latin typeface="Perpetua" panose="02020502060401020303" pitchFamily="18" charset="0"/>
              </a:rPr>
              <a:t>console.log(array1.toString());   // expected output: "1,2,a,1a"</a:t>
            </a:r>
            <a:endParaRPr lang="en-IN" sz="2400" dirty="0">
              <a:latin typeface="Perpetua" panose="02020502060401020303" pitchFamily="18" charset="0"/>
            </a:endParaRPr>
          </a:p>
          <a:p>
            <a:pPr marL="0" indent="0" algn="just">
              <a:buNone/>
            </a:pPr>
            <a:r>
              <a:rPr lang="en-IN" sz="2400" dirty="0">
                <a:latin typeface="Perpetua" panose="02020502060401020303" pitchFamily="18" charset="0"/>
              </a:rPr>
              <a:t>2) The </a:t>
            </a:r>
            <a:r>
              <a:rPr lang="en-IN" sz="2400" b="1" dirty="0">
                <a:latin typeface="Perpetua" panose="02020502060401020303" pitchFamily="18" charset="0"/>
              </a:rPr>
              <a:t>join()</a:t>
            </a:r>
            <a:r>
              <a:rPr lang="en-IN" sz="2400" dirty="0">
                <a:latin typeface="Perpetua" panose="02020502060401020303" pitchFamily="18" charset="0"/>
              </a:rPr>
              <a:t> method also joins all array elements into a string.</a:t>
            </a:r>
          </a:p>
          <a:p>
            <a:pPr marL="0" indent="0" algn="just">
              <a:buNone/>
            </a:pPr>
            <a:r>
              <a:rPr lang="en-US" sz="2400" dirty="0">
                <a:latin typeface="Perpetua" panose="02020502060401020303" pitchFamily="18" charset="0"/>
              </a:rPr>
              <a:t>const elements = ['Fire', 'Air', 'Water’];</a:t>
            </a:r>
          </a:p>
          <a:p>
            <a:pPr marL="0" indent="0" algn="just">
              <a:buNone/>
            </a:pPr>
            <a:r>
              <a:rPr lang="en-US" sz="2400" dirty="0">
                <a:latin typeface="Perpetua" panose="02020502060401020303" pitchFamily="18" charset="0"/>
              </a:rPr>
              <a:t>console.log(</a:t>
            </a:r>
            <a:r>
              <a:rPr lang="en-US" sz="2400" dirty="0" err="1">
                <a:latin typeface="Perpetua" panose="02020502060401020303" pitchFamily="18" charset="0"/>
              </a:rPr>
              <a:t>elements.join</a:t>
            </a:r>
            <a:r>
              <a:rPr lang="en-US" sz="2400" dirty="0">
                <a:latin typeface="Perpetua" panose="02020502060401020303" pitchFamily="18" charset="0"/>
              </a:rPr>
              <a:t>());// expected output: "</a:t>
            </a:r>
            <a:r>
              <a:rPr lang="en-US" sz="2400" dirty="0" err="1">
                <a:latin typeface="Perpetua" panose="02020502060401020303" pitchFamily="18" charset="0"/>
              </a:rPr>
              <a:t>Fire,Air,Water</a:t>
            </a:r>
            <a:r>
              <a:rPr lang="en-US" sz="2400" dirty="0">
                <a:latin typeface="Perpetua" panose="02020502060401020303" pitchFamily="18" charset="0"/>
              </a:rPr>
              <a:t>“</a:t>
            </a:r>
          </a:p>
          <a:p>
            <a:pPr marL="0" indent="0" algn="just">
              <a:buNone/>
            </a:pPr>
            <a:r>
              <a:rPr lang="en-IN" sz="2400" dirty="0">
                <a:latin typeface="Perpetua" panose="02020502060401020303" pitchFamily="18" charset="0"/>
              </a:rPr>
              <a:t>3) </a:t>
            </a:r>
            <a:r>
              <a:rPr lang="en-IN" sz="2400" b="1" dirty="0">
                <a:latin typeface="Perpetua" panose="02020502060401020303" pitchFamily="18" charset="0"/>
              </a:rPr>
              <a:t>Popping and Pushing</a:t>
            </a:r>
          </a:p>
          <a:p>
            <a:pPr marL="0" indent="0" algn="just">
              <a:buNone/>
            </a:pPr>
            <a:r>
              <a:rPr lang="en-IN" sz="2400" dirty="0">
                <a:latin typeface="Perpetua" panose="02020502060401020303" pitchFamily="18" charset="0"/>
              </a:rPr>
              <a:t>The pop() method removes the last element from an array: </a:t>
            </a:r>
          </a:p>
          <a:p>
            <a:pPr marL="0" indent="0">
              <a:buNone/>
            </a:pPr>
            <a:r>
              <a:rPr lang="en-IN" sz="2400" dirty="0">
                <a:latin typeface="Perpetua" panose="02020502060401020303" pitchFamily="18" charset="0"/>
              </a:rPr>
              <a:t>var fruits = ["Banana", "Orange", "Apple", "Mango"];</a:t>
            </a:r>
            <a:br>
              <a:rPr lang="en-IN" sz="2400" dirty="0">
                <a:latin typeface="Perpetua" panose="02020502060401020303" pitchFamily="18" charset="0"/>
              </a:rPr>
            </a:br>
            <a:r>
              <a:rPr lang="en-IN" sz="2400" dirty="0" err="1">
                <a:latin typeface="Perpetua" panose="02020502060401020303" pitchFamily="18" charset="0"/>
              </a:rPr>
              <a:t>fruits.pop</a:t>
            </a:r>
            <a:r>
              <a:rPr lang="en-IN" sz="2400" dirty="0">
                <a:latin typeface="Perpetua" panose="02020502060401020303" pitchFamily="18" charset="0"/>
              </a:rPr>
              <a:t>(); </a:t>
            </a:r>
          </a:p>
          <a:p>
            <a:pPr marL="0" indent="0">
              <a:buNone/>
            </a:pPr>
            <a:endParaRPr lang="en-IN" sz="2400" dirty="0">
              <a:latin typeface="Perpetua" panose="02020502060401020303" pitchFamily="18" charset="0"/>
            </a:endParaRPr>
          </a:p>
          <a:p>
            <a:pPr marL="0" indent="0" algn="just">
              <a:buNone/>
            </a:pPr>
            <a:endParaRPr lang="en-IN" sz="2400" dirty="0"/>
          </a:p>
        </p:txBody>
      </p:sp>
    </p:spTree>
    <p:extLst>
      <p:ext uri="{BB962C8B-B14F-4D97-AF65-F5344CB8AC3E}">
        <p14:creationId xmlns:p14="http://schemas.microsoft.com/office/powerpoint/2010/main" val="108208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05;p2" descr="A close up of a logo&#10;&#10;Description automatically generated">
            <a:extLst>
              <a:ext uri="{FF2B5EF4-FFF2-40B4-BE49-F238E27FC236}">
                <a16:creationId xmlns:a16="http://schemas.microsoft.com/office/drawing/2014/main" id="{E3730746-B00C-47BD-BA7D-D1A28690A31D}"/>
              </a:ext>
            </a:extLst>
          </p:cNvPr>
          <p:cNvPicPr preferRelativeResize="0"/>
          <p:nvPr/>
        </p:nvPicPr>
        <p:blipFill rotWithShape="1">
          <a:blip r:embed="rId2">
            <a:alphaModFix/>
          </a:blip>
          <a:srcRect/>
          <a:stretch/>
        </p:blipFill>
        <p:spPr>
          <a:xfrm>
            <a:off x="11076770" y="147746"/>
            <a:ext cx="933598" cy="1398963"/>
          </a:xfrm>
          <a:prstGeom prst="rect">
            <a:avLst/>
          </a:prstGeom>
          <a:noFill/>
          <a:ln>
            <a:noFill/>
          </a:ln>
        </p:spPr>
      </p:pic>
      <p:sp>
        <p:nvSpPr>
          <p:cNvPr id="5" name="Google Shape;106;p2">
            <a:extLst>
              <a:ext uri="{FF2B5EF4-FFF2-40B4-BE49-F238E27FC236}">
                <a16:creationId xmlns:a16="http://schemas.microsoft.com/office/drawing/2014/main" id="{892B3C37-4726-49E4-81AB-3C39D6617FE5}"/>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JavaScript  Arrays - Methods</a:t>
            </a:r>
          </a:p>
        </p:txBody>
      </p:sp>
      <p:cxnSp>
        <p:nvCxnSpPr>
          <p:cNvPr id="6" name="Google Shape;107;p2">
            <a:extLst>
              <a:ext uri="{FF2B5EF4-FFF2-40B4-BE49-F238E27FC236}">
                <a16:creationId xmlns:a16="http://schemas.microsoft.com/office/drawing/2014/main" id="{544B9817-61B8-4F36-A3C3-3EC99D6D722B}"/>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08;p2">
            <a:extLst>
              <a:ext uri="{FF2B5EF4-FFF2-40B4-BE49-F238E27FC236}">
                <a16:creationId xmlns:a16="http://schemas.microsoft.com/office/drawing/2014/main" id="{1AA341F5-4C51-4E7F-BEAD-F8F70132C008}"/>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2F5496"/>
                </a:solidFill>
                <a:latin typeface="Calibri"/>
                <a:ea typeface="Calibri"/>
                <a:cs typeface="Calibri"/>
                <a:sym typeface="Calibri"/>
              </a:rPr>
              <a:t>JavaScript Basics </a:t>
            </a:r>
          </a:p>
        </p:txBody>
      </p:sp>
      <p:sp>
        <p:nvSpPr>
          <p:cNvPr id="8" name="Google Shape;104;p2">
            <a:extLst>
              <a:ext uri="{FF2B5EF4-FFF2-40B4-BE49-F238E27FC236}">
                <a16:creationId xmlns:a16="http://schemas.microsoft.com/office/drawing/2014/main" id="{5FC49DBE-FBC6-4EBB-980C-FA32FE56E54F}"/>
              </a:ext>
            </a:extLst>
          </p:cNvPr>
          <p:cNvSpPr txBox="1">
            <a:spLocks/>
          </p:cNvSpPr>
          <p:nvPr/>
        </p:nvSpPr>
        <p:spPr>
          <a:xfrm>
            <a:off x="371881" y="1188075"/>
            <a:ext cx="9686520" cy="5526620"/>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Perpetua" panose="02020502060401020303" pitchFamily="18" charset="0"/>
              </a:rPr>
              <a:t>4) </a:t>
            </a:r>
            <a:r>
              <a:rPr lang="en-IN" sz="2400" b="1" dirty="0">
                <a:latin typeface="Perpetua" panose="02020502060401020303" pitchFamily="18" charset="0"/>
              </a:rPr>
              <a:t>Shifting Elements</a:t>
            </a:r>
          </a:p>
          <a:p>
            <a:pPr marL="0" indent="0">
              <a:buNone/>
            </a:pPr>
            <a:r>
              <a:rPr lang="en-IN" sz="2400" dirty="0">
                <a:latin typeface="Perpetua" panose="02020502060401020303" pitchFamily="18" charset="0"/>
              </a:rPr>
              <a:t>The shift() method removes the first array element and "shifts" all other elements to a lower index.</a:t>
            </a:r>
          </a:p>
          <a:p>
            <a:pPr marL="0" indent="0">
              <a:buNone/>
            </a:pPr>
            <a:r>
              <a:rPr lang="en-IN" sz="2400" dirty="0">
                <a:latin typeface="Perpetua" panose="02020502060401020303" pitchFamily="18" charset="0"/>
              </a:rPr>
              <a:t>var fruits = ["Banana", "Orange", "Apple", "Mango"];</a:t>
            </a:r>
            <a:br>
              <a:rPr lang="en-IN" sz="2400" dirty="0">
                <a:latin typeface="Perpetua" panose="02020502060401020303" pitchFamily="18" charset="0"/>
              </a:rPr>
            </a:br>
            <a:r>
              <a:rPr lang="en-IN" sz="2400" dirty="0" err="1">
                <a:latin typeface="Perpetua" panose="02020502060401020303" pitchFamily="18" charset="0"/>
              </a:rPr>
              <a:t>fruits.shift</a:t>
            </a:r>
            <a:r>
              <a:rPr lang="en-IN" sz="2400" dirty="0">
                <a:latin typeface="Perpetua" panose="02020502060401020303" pitchFamily="18" charset="0"/>
              </a:rPr>
              <a:t>(); </a:t>
            </a:r>
          </a:p>
          <a:p>
            <a:pPr marL="0" indent="0">
              <a:buNone/>
            </a:pPr>
            <a:endParaRPr lang="en-IN" sz="2400" dirty="0">
              <a:latin typeface="Perpetua" panose="02020502060401020303" pitchFamily="18" charset="0"/>
            </a:endParaRPr>
          </a:p>
          <a:p>
            <a:pPr marL="0" indent="0">
              <a:buNone/>
            </a:pPr>
            <a:endParaRPr lang="en-IN" sz="2400" dirty="0">
              <a:latin typeface="Perpetua" panose="02020502060401020303" pitchFamily="18" charset="0"/>
            </a:endParaRPr>
          </a:p>
          <a:p>
            <a:pPr marL="0" indent="0" algn="just">
              <a:buNone/>
            </a:pPr>
            <a:r>
              <a:rPr lang="en-IN" sz="2400" dirty="0">
                <a:latin typeface="Perpetua" panose="02020502060401020303" pitchFamily="18" charset="0"/>
              </a:rPr>
              <a:t>The </a:t>
            </a:r>
            <a:r>
              <a:rPr lang="en-IN" sz="2400" b="1" dirty="0">
                <a:latin typeface="Perpetua" panose="02020502060401020303" pitchFamily="18" charset="0"/>
              </a:rPr>
              <a:t>unshift()</a:t>
            </a:r>
            <a:r>
              <a:rPr lang="en-IN" sz="2400" dirty="0">
                <a:latin typeface="Perpetua" panose="02020502060401020303" pitchFamily="18" charset="0"/>
              </a:rPr>
              <a:t> method adds a new element to an array (at the beginning</a:t>
            </a:r>
          </a:p>
          <a:p>
            <a:pPr marL="0" indent="0">
              <a:buNone/>
            </a:pPr>
            <a:r>
              <a:rPr lang="en-IN" sz="2400" dirty="0">
                <a:latin typeface="Perpetua" panose="02020502060401020303" pitchFamily="18" charset="0"/>
              </a:rPr>
              <a:t>var fruits = ["Banana", "Orange", "Apple", "Mango"];</a:t>
            </a:r>
            <a:br>
              <a:rPr lang="en-IN" sz="2400" dirty="0">
                <a:latin typeface="Perpetua" panose="02020502060401020303" pitchFamily="18" charset="0"/>
              </a:rPr>
            </a:br>
            <a:r>
              <a:rPr lang="en-IN" sz="2400" dirty="0" err="1">
                <a:latin typeface="Perpetua" panose="02020502060401020303" pitchFamily="18" charset="0"/>
              </a:rPr>
              <a:t>fruits.unshift</a:t>
            </a:r>
            <a:r>
              <a:rPr lang="en-IN" sz="2400" dirty="0">
                <a:latin typeface="Perpetua" panose="02020502060401020303" pitchFamily="18" charset="0"/>
              </a:rPr>
              <a:t>("Lemon");    // Adds a new element "Lemon" to fruits </a:t>
            </a:r>
          </a:p>
          <a:p>
            <a:pPr marL="0" indent="0" algn="just">
              <a:buNone/>
            </a:pPr>
            <a:endParaRPr lang="en-IN" sz="2400" dirty="0">
              <a:latin typeface="Perpetua" panose="02020502060401020303" pitchFamily="18" charset="0"/>
            </a:endParaRPr>
          </a:p>
          <a:p>
            <a:pPr marL="0" indent="0">
              <a:buNone/>
            </a:pPr>
            <a:endParaRPr lang="en-IN" sz="2400" dirty="0">
              <a:latin typeface="Perpetua" panose="02020502060401020303" pitchFamily="18" charset="0"/>
            </a:endParaRPr>
          </a:p>
          <a:p>
            <a:pPr marL="0" indent="0" algn="just">
              <a:buNone/>
            </a:pPr>
            <a:endParaRPr lang="en-IN" sz="2400" dirty="0"/>
          </a:p>
        </p:txBody>
      </p:sp>
    </p:spTree>
    <p:extLst>
      <p:ext uri="{BB962C8B-B14F-4D97-AF65-F5344CB8AC3E}">
        <p14:creationId xmlns:p14="http://schemas.microsoft.com/office/powerpoint/2010/main" val="306920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11332</TotalTime>
  <Words>1900</Words>
  <Application>Microsoft Office PowerPoint</Application>
  <PresentationFormat>Widescreen</PresentationFormat>
  <Paragraphs>264</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vt:lpstr>
      <vt:lpstr>Calibri</vt:lpstr>
      <vt:lpstr>Calibri Light</vt:lpstr>
      <vt:lpstr>Perpetua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Array.sort- Compare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Ramasubramanian Srinivasan</cp:lastModifiedBy>
  <cp:revision>252</cp:revision>
  <dcterms:created xsi:type="dcterms:W3CDTF">2019-05-30T23:14:36Z</dcterms:created>
  <dcterms:modified xsi:type="dcterms:W3CDTF">2022-08-02T08:30:40Z</dcterms:modified>
</cp:coreProperties>
</file>